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87" r:id="rId3"/>
    <p:sldId id="322"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404096"/>
    <a:srgbClr val="FACD2A"/>
    <a:srgbClr val="F58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03" autoAdjust="0"/>
    <p:restoredTop sz="95126" autoAdjust="0"/>
  </p:normalViewPr>
  <p:slideViewPr>
    <p:cSldViewPr>
      <p:cViewPr varScale="1">
        <p:scale>
          <a:sx n="66" d="100"/>
          <a:sy n="66" d="100"/>
        </p:scale>
        <p:origin x="1548" y="44"/>
      </p:cViewPr>
      <p:guideLst>
        <p:guide orient="horz" pos="2160"/>
        <p:guide pos="2880"/>
      </p:guideLst>
    </p:cSldViewPr>
  </p:slideViewPr>
  <p:notesTextViewPr>
    <p:cViewPr>
      <p:scale>
        <a:sx n="125" d="100"/>
        <a:sy n="125" d="100"/>
      </p:scale>
      <p:origin x="0" y="0"/>
    </p:cViewPr>
  </p:notesTextViewPr>
  <p:notesViewPr>
    <p:cSldViewPr>
      <p:cViewPr varScale="1">
        <p:scale>
          <a:sx n="70" d="100"/>
          <a:sy n="70"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2547E3-0987-4B8D-A7FC-D8C672617938}" type="datetimeFigureOut">
              <a:rPr lang="en-US" smtClean="0"/>
              <a:t>10/16/2022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D6EE40-B923-4712-B166-4C22291060BA}" type="slidenum">
              <a:rPr lang="en-US" smtClean="0"/>
              <a:t>‹#›</a:t>
            </a:fld>
            <a:endParaRPr lang="en-US"/>
          </a:p>
        </p:txBody>
      </p:sp>
    </p:spTree>
    <p:extLst>
      <p:ext uri="{BB962C8B-B14F-4D97-AF65-F5344CB8AC3E}">
        <p14:creationId xmlns:p14="http://schemas.microsoft.com/office/powerpoint/2010/main" val="1567850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443D1-4BDD-40F8-939F-0FF065D02F6D}" type="datetimeFigureOut">
              <a:rPr lang="en-US" smtClean="0"/>
              <a:t>10/16/2022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61D5D-0720-435C-937E-287D6ABED52E}" type="slidenum">
              <a:rPr lang="en-US" smtClean="0"/>
              <a:t>‹#›</a:t>
            </a:fld>
            <a:endParaRPr lang="en-US"/>
          </a:p>
        </p:txBody>
      </p:sp>
    </p:spTree>
    <p:extLst>
      <p:ext uri="{BB962C8B-B14F-4D97-AF65-F5344CB8AC3E}">
        <p14:creationId xmlns:p14="http://schemas.microsoft.com/office/powerpoint/2010/main" val="185473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https://youtu.be/TeTxqUvdB6g</a:t>
            </a:r>
          </a:p>
        </p:txBody>
      </p:sp>
      <p:sp>
        <p:nvSpPr>
          <p:cNvPr id="4" name="Slide Number Placeholder 3"/>
          <p:cNvSpPr>
            <a:spLocks noGrp="1"/>
          </p:cNvSpPr>
          <p:nvPr>
            <p:ph type="sldNum" sz="quarter" idx="5"/>
          </p:nvPr>
        </p:nvSpPr>
        <p:spPr/>
        <p:txBody>
          <a:bodyPr/>
          <a:lstStyle/>
          <a:p>
            <a:fld id="{94861D5D-0720-435C-937E-287D6ABED52E}" type="slidenum">
              <a:rPr lang="en-US" smtClean="0"/>
              <a:t>13</a:t>
            </a:fld>
            <a:endParaRPr lang="en-US"/>
          </a:p>
        </p:txBody>
      </p:sp>
    </p:spTree>
    <p:extLst>
      <p:ext uri="{BB962C8B-B14F-4D97-AF65-F5344CB8AC3E}">
        <p14:creationId xmlns:p14="http://schemas.microsoft.com/office/powerpoint/2010/main" val="1206556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https://youtu.be/TeTxqUvdB6g</a:t>
            </a:r>
          </a:p>
        </p:txBody>
      </p:sp>
      <p:sp>
        <p:nvSpPr>
          <p:cNvPr id="4" name="Slide Number Placeholder 3"/>
          <p:cNvSpPr>
            <a:spLocks noGrp="1"/>
          </p:cNvSpPr>
          <p:nvPr>
            <p:ph type="sldNum" sz="quarter" idx="5"/>
          </p:nvPr>
        </p:nvSpPr>
        <p:spPr/>
        <p:txBody>
          <a:bodyPr/>
          <a:lstStyle/>
          <a:p>
            <a:fld id="{94861D5D-0720-435C-937E-287D6ABED52E}" type="slidenum">
              <a:rPr lang="en-US" smtClean="0"/>
              <a:t>14</a:t>
            </a:fld>
            <a:endParaRPr lang="en-US"/>
          </a:p>
        </p:txBody>
      </p:sp>
    </p:spTree>
    <p:extLst>
      <p:ext uri="{BB962C8B-B14F-4D97-AF65-F5344CB8AC3E}">
        <p14:creationId xmlns:p14="http://schemas.microsoft.com/office/powerpoint/2010/main" val="902574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4114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grpSp>
        <p:nvGrpSpPr>
          <p:cNvPr id="26" name="Group 25"/>
          <p:cNvGrpSpPr/>
          <p:nvPr userDrawn="1"/>
        </p:nvGrpSpPr>
        <p:grpSpPr>
          <a:xfrm>
            <a:off x="0" y="66675"/>
            <a:ext cx="9144000" cy="0"/>
            <a:chOff x="0" y="6800850"/>
            <a:chExt cx="9144000" cy="0"/>
          </a:xfrm>
        </p:grpSpPr>
        <p:cxnSp>
          <p:nvCxnSpPr>
            <p:cNvPr id="9" name="Straight Connector 8"/>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31113" y="156226"/>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3291"/>
            <a:ext cx="9144000" cy="1062572"/>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243012"/>
            <a:ext cx="9144000" cy="5462587"/>
          </a:xfrm>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4572" y="52387"/>
            <a:ext cx="3049524"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52387"/>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52387"/>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nvGrpSpPr>
          <p:cNvPr id="9" name="Group 8"/>
          <p:cNvGrpSpPr/>
          <p:nvPr userDrawn="1"/>
        </p:nvGrpSpPr>
        <p:grpSpPr>
          <a:xfrm>
            <a:off x="-4572" y="1219200"/>
            <a:ext cx="9144000" cy="0"/>
            <a:chOff x="0" y="6800850"/>
            <a:chExt cx="9144000" cy="0"/>
          </a:xfrm>
        </p:grpSpPr>
        <p:cxnSp>
          <p:nvCxnSpPr>
            <p:cNvPr id="10" name="Straight Connector 9"/>
            <p:cNvCxnSpPr/>
            <p:nvPr userDrawn="1"/>
          </p:nvCxnSpPr>
          <p:spPr>
            <a:xfrm>
              <a:off x="0" y="6800850"/>
              <a:ext cx="3044952" cy="0"/>
            </a:xfrm>
            <a:prstGeom prst="line">
              <a:avLst/>
            </a:prstGeom>
            <a:ln w="381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44952" y="6800850"/>
              <a:ext cx="3044952" cy="0"/>
            </a:xfrm>
            <a:prstGeom prst="line">
              <a:avLst/>
            </a:prstGeom>
            <a:ln w="381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9904" y="6800850"/>
              <a:ext cx="3054096" cy="0"/>
            </a:xfrm>
            <a:prstGeom prst="line">
              <a:avLst/>
            </a:prstGeom>
            <a:ln w="381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grpSp>
        <p:nvGrpSpPr>
          <p:cNvPr id="7" name="Group 6"/>
          <p:cNvGrpSpPr/>
          <p:nvPr userDrawn="1"/>
        </p:nvGrpSpPr>
        <p:grpSpPr>
          <a:xfrm>
            <a:off x="0" y="6800850"/>
            <a:ext cx="9144000" cy="0"/>
            <a:chOff x="0" y="6800850"/>
            <a:chExt cx="9144000" cy="0"/>
          </a:xfrm>
        </p:grpSpPr>
        <p:cxnSp>
          <p:nvCxnSpPr>
            <p:cNvPr id="8" name="Straight Connector 7"/>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Statistics</a:t>
            </a:r>
            <a:br>
              <a:rPr lang="en-US" dirty="0"/>
            </a:br>
            <a:r>
              <a:rPr lang="en-US" dirty="0"/>
              <a:t>and Data Analysis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8024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283987-BEF2-41E4-812B-4FD08F542B98}"/>
              </a:ext>
            </a:extLst>
          </p:cNvPr>
          <p:cNvSpPr>
            <a:spLocks noGrp="1"/>
          </p:cNvSpPr>
          <p:nvPr>
            <p:ph type="title"/>
          </p:nvPr>
        </p:nvSpPr>
        <p:spPr/>
        <p:txBody>
          <a:bodyPr>
            <a:normAutofit/>
          </a:bodyPr>
          <a:lstStyle/>
          <a:p>
            <a:r>
              <a:rPr lang="en-US" dirty="0"/>
              <a:t>Frequency Distribution</a:t>
            </a:r>
          </a:p>
        </p:txBody>
      </p:sp>
      <p:sp>
        <p:nvSpPr>
          <p:cNvPr id="3" name="Content Placeholder 2">
            <a:extLst>
              <a:ext uri="{FF2B5EF4-FFF2-40B4-BE49-F238E27FC236}">
                <a16:creationId xmlns="" xmlns:a16="http://schemas.microsoft.com/office/drawing/2014/main" id="{8ADFD7B9-CFE1-4C35-BEC8-661CEE9BFC0E}"/>
              </a:ext>
            </a:extLst>
          </p:cNvPr>
          <p:cNvSpPr>
            <a:spLocks noGrp="1"/>
          </p:cNvSpPr>
          <p:nvPr>
            <p:ph idx="1"/>
          </p:nvPr>
        </p:nvSpPr>
        <p:spPr/>
        <p:txBody>
          <a:bodyPr>
            <a:normAutofit fontScale="92500" lnSpcReduction="20000"/>
          </a:bodyPr>
          <a:lstStyle/>
          <a:p>
            <a:r>
              <a:rPr lang="en-US" b="1" dirty="0"/>
              <a:t>Raw Data</a:t>
            </a:r>
          </a:p>
          <a:p>
            <a:pPr lvl="1"/>
            <a:r>
              <a:rPr lang="en-US" dirty="0"/>
              <a:t>Raw data are collected data that have not been organized numerically.</a:t>
            </a:r>
          </a:p>
          <a:p>
            <a:pPr lvl="1"/>
            <a:r>
              <a:rPr lang="en-US" dirty="0"/>
              <a:t>An example is the set of heights of 100 male students obtained from an alphabetical listing of university records.</a:t>
            </a:r>
          </a:p>
          <a:p>
            <a:r>
              <a:rPr lang="en-US" b="1" dirty="0"/>
              <a:t>Array</a:t>
            </a:r>
          </a:p>
          <a:p>
            <a:pPr lvl="1"/>
            <a:r>
              <a:rPr lang="en-US" dirty="0"/>
              <a:t>An array is an arrangement of raw numerical data in ascending or descending order of magnitude.</a:t>
            </a:r>
          </a:p>
          <a:p>
            <a:r>
              <a:rPr lang="en-US" b="1" dirty="0"/>
              <a:t>Range</a:t>
            </a:r>
          </a:p>
          <a:p>
            <a:pPr lvl="1"/>
            <a:r>
              <a:rPr lang="en-US" dirty="0"/>
              <a:t>The difference between the largest and smallest numbers is called the range of the data.</a:t>
            </a:r>
          </a:p>
          <a:p>
            <a:pPr lvl="1"/>
            <a:r>
              <a:rPr lang="en-US" dirty="0"/>
              <a:t>For example: if the largest height of 100 male students is 74 inches (in) and the smallest height is 60 in, the range</a:t>
            </a:r>
          </a:p>
          <a:p>
            <a:pPr marL="457200" lvl="1" indent="0" algn="ctr">
              <a:buNone/>
            </a:pPr>
            <a:r>
              <a:rPr lang="en-US" dirty="0"/>
              <a:t>Range = 74 – 60 = 14 in.</a:t>
            </a:r>
          </a:p>
        </p:txBody>
      </p:sp>
    </p:spTree>
    <p:extLst>
      <p:ext uri="{BB962C8B-B14F-4D97-AF65-F5344CB8AC3E}">
        <p14:creationId xmlns:p14="http://schemas.microsoft.com/office/powerpoint/2010/main" val="1528218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36CAC5-601E-4970-A91F-CBBBC38A48B4}"/>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 xmlns:a16="http://schemas.microsoft.com/office/drawing/2014/main" id="{CC8E04FC-47CD-4B30-8D78-D3D8DB8D9D68}"/>
              </a:ext>
            </a:extLst>
          </p:cNvPr>
          <p:cNvSpPr>
            <a:spLocks noGrp="1"/>
          </p:cNvSpPr>
          <p:nvPr>
            <p:ph idx="1"/>
          </p:nvPr>
        </p:nvSpPr>
        <p:spPr>
          <a:xfrm>
            <a:off x="0" y="1243013"/>
            <a:ext cx="9144000" cy="3226863"/>
          </a:xfrm>
        </p:spPr>
        <p:txBody>
          <a:bodyPr>
            <a:normAutofit fontScale="85000" lnSpcReduction="20000"/>
          </a:bodyPr>
          <a:lstStyle/>
          <a:p>
            <a:r>
              <a:rPr lang="en-US" b="1" dirty="0"/>
              <a:t>Class Frequency</a:t>
            </a:r>
          </a:p>
          <a:p>
            <a:pPr lvl="1"/>
            <a:r>
              <a:rPr lang="en-US" dirty="0"/>
              <a:t>When summarizing large masses of raw data, it is often useful to distribute the data into classes, or categories, and to determine the number of individuals belonging to each class, called the class frequency.</a:t>
            </a:r>
          </a:p>
          <a:p>
            <a:r>
              <a:rPr lang="en-US" b="1" dirty="0"/>
              <a:t>Frequency Distribution</a:t>
            </a:r>
          </a:p>
          <a:p>
            <a:pPr lvl="1"/>
            <a:r>
              <a:rPr lang="en-US" dirty="0"/>
              <a:t>A tabular arrangement of data by classes together with the corresponding class frequencies is called a frequency distribution, or frequency table.</a:t>
            </a:r>
          </a:p>
          <a:p>
            <a:endParaRPr lang="en-US" dirty="0"/>
          </a:p>
        </p:txBody>
      </p:sp>
      <p:graphicFrame>
        <p:nvGraphicFramePr>
          <p:cNvPr id="4" name="Table 3">
            <a:extLst>
              <a:ext uri="{FF2B5EF4-FFF2-40B4-BE49-F238E27FC236}">
                <a16:creationId xmlns="" xmlns:a16="http://schemas.microsoft.com/office/drawing/2014/main" id="{6FD9B14D-F198-4E3D-8E9E-556FD0E9E93B}"/>
              </a:ext>
            </a:extLst>
          </p:cNvPr>
          <p:cNvGraphicFramePr>
            <a:graphicFrameLocks noGrp="1"/>
          </p:cNvGraphicFramePr>
          <p:nvPr>
            <p:extLst>
              <p:ext uri="{D42A27DB-BD31-4B8C-83A1-F6EECF244321}">
                <p14:modId xmlns:p14="http://schemas.microsoft.com/office/powerpoint/2010/main" val="1981207799"/>
              </p:ext>
            </p:extLst>
          </p:nvPr>
        </p:nvGraphicFramePr>
        <p:xfrm>
          <a:off x="2400300" y="4469876"/>
          <a:ext cx="4343400" cy="2247900"/>
        </p:xfrm>
        <a:graphic>
          <a:graphicData uri="http://schemas.openxmlformats.org/drawingml/2006/table">
            <a:tbl>
              <a:tblPr/>
              <a:tblGrid>
                <a:gridCol w="2117678">
                  <a:extLst>
                    <a:ext uri="{9D8B030D-6E8A-4147-A177-3AD203B41FA5}">
                      <a16:colId xmlns="" xmlns:a16="http://schemas.microsoft.com/office/drawing/2014/main" val="2799060355"/>
                    </a:ext>
                  </a:extLst>
                </a:gridCol>
                <a:gridCol w="2225722">
                  <a:extLst>
                    <a:ext uri="{9D8B030D-6E8A-4147-A177-3AD203B41FA5}">
                      <a16:colId xmlns="" xmlns:a16="http://schemas.microsoft.com/office/drawing/2014/main" val="1083153698"/>
                    </a:ext>
                  </a:extLst>
                </a:gridCol>
              </a:tblGrid>
              <a:tr h="228600">
                <a:tc gridSpan="2">
                  <a:txBody>
                    <a:bodyPr/>
                    <a:lstStyle/>
                    <a:p>
                      <a:pPr algn="ctr" fontAlgn="ctr"/>
                      <a:r>
                        <a:rPr lang="en-US" sz="2400" b="1" i="0" u="none" strike="noStrike">
                          <a:solidFill>
                            <a:srgbClr val="000000"/>
                          </a:solidFill>
                          <a:effectLst/>
                          <a:latin typeface="Calibri" panose="020F0502020204030204" pitchFamily="34" charset="0"/>
                        </a:rPr>
                        <a:t>No. of height of students</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54668694"/>
                  </a:ext>
                </a:extLst>
              </a:tr>
              <a:tr h="198120">
                <a:tc>
                  <a:txBody>
                    <a:bodyPr/>
                    <a:lstStyle/>
                    <a:p>
                      <a:pPr algn="ctr" fontAlgn="ctr"/>
                      <a:r>
                        <a:rPr lang="en-US" sz="2000" b="1" i="0" u="none" strike="noStrike" dirty="0">
                          <a:solidFill>
                            <a:srgbClr val="000000"/>
                          </a:solidFill>
                          <a:effectLst/>
                          <a:latin typeface="Calibri" panose="020F0502020204030204" pitchFamily="34" charset="0"/>
                        </a:rPr>
                        <a:t>Height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dirty="0">
                          <a:solidFill>
                            <a:srgbClr val="000000"/>
                          </a:solidFill>
                          <a:effectLst/>
                          <a:latin typeface="Calibri" panose="020F0502020204030204" pitchFamily="34" charset="0"/>
                        </a:rPr>
                        <a:t>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3111906135"/>
                  </a:ext>
                </a:extLst>
              </a:tr>
              <a:tr h="198120">
                <a:tc>
                  <a:txBody>
                    <a:bodyPr/>
                    <a:lstStyle/>
                    <a:p>
                      <a:pPr algn="ctr" fontAlgn="ctr"/>
                      <a:r>
                        <a:rPr lang="en-US" sz="2000" b="0" i="0" u="none" strike="noStrike" dirty="0">
                          <a:solidFill>
                            <a:srgbClr val="000000"/>
                          </a:solidFill>
                          <a:effectLst/>
                          <a:latin typeface="Calibri" panose="020F0502020204030204" pitchFamily="34" charset="0"/>
                        </a:rPr>
                        <a:t>60-62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539324506"/>
                  </a:ext>
                </a:extLst>
              </a:tr>
              <a:tr h="198120">
                <a:tc>
                  <a:txBody>
                    <a:bodyPr/>
                    <a:lstStyle/>
                    <a:p>
                      <a:pPr algn="ctr" fontAlgn="ctr"/>
                      <a:r>
                        <a:rPr lang="en-US" sz="2000" b="0" i="0" u="none" strike="noStrike" dirty="0">
                          <a:solidFill>
                            <a:srgbClr val="000000"/>
                          </a:solidFill>
                          <a:effectLst/>
                          <a:latin typeface="Calibri" panose="020F0502020204030204" pitchFamily="34" charset="0"/>
                        </a:rPr>
                        <a:t>63-65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8476684"/>
                  </a:ext>
                </a:extLst>
              </a:tr>
              <a:tr h="198120">
                <a:tc>
                  <a:txBody>
                    <a:bodyPr/>
                    <a:lstStyle/>
                    <a:p>
                      <a:pPr algn="ctr" fontAlgn="ctr"/>
                      <a:r>
                        <a:rPr lang="en-US" sz="2000" b="0" i="0" u="none" strike="noStrike" dirty="0">
                          <a:solidFill>
                            <a:srgbClr val="000000"/>
                          </a:solidFill>
                          <a:effectLst/>
                          <a:latin typeface="Calibri" panose="020F0502020204030204" pitchFamily="34" charset="0"/>
                        </a:rPr>
                        <a:t>66–68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80186368"/>
                  </a:ext>
                </a:extLst>
              </a:tr>
              <a:tr h="198120">
                <a:tc>
                  <a:txBody>
                    <a:bodyPr/>
                    <a:lstStyle/>
                    <a:p>
                      <a:pPr algn="ctr" fontAlgn="ctr"/>
                      <a:r>
                        <a:rPr lang="en-US" sz="2000" b="0" i="0" u="none" strike="noStrike" dirty="0">
                          <a:solidFill>
                            <a:srgbClr val="000000"/>
                          </a:solidFill>
                          <a:effectLst/>
                          <a:latin typeface="Calibri" panose="020F0502020204030204" pitchFamily="34" charset="0"/>
                        </a:rPr>
                        <a:t>69–71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251150744"/>
                  </a:ext>
                </a:extLst>
              </a:tr>
              <a:tr h="198120">
                <a:tc>
                  <a:txBody>
                    <a:bodyPr/>
                    <a:lstStyle/>
                    <a:p>
                      <a:pPr algn="ctr" fontAlgn="ctr"/>
                      <a:r>
                        <a:rPr lang="en-US" sz="2000" b="0" i="0" u="none" strike="noStrike" dirty="0">
                          <a:solidFill>
                            <a:srgbClr val="000000"/>
                          </a:solidFill>
                          <a:effectLst/>
                          <a:latin typeface="Calibri" panose="020F0502020204030204" pitchFamily="34" charset="0"/>
                        </a:rPr>
                        <a:t>72–74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89071036"/>
                  </a:ext>
                </a:extLst>
              </a:tr>
            </a:tbl>
          </a:graphicData>
        </a:graphic>
      </p:graphicFrame>
    </p:spTree>
    <p:extLst>
      <p:ext uri="{BB962C8B-B14F-4D97-AF65-F5344CB8AC3E}">
        <p14:creationId xmlns:p14="http://schemas.microsoft.com/office/powerpoint/2010/main" val="3763029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AC8C2C-692F-4A80-B567-318BBEB39C82}"/>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 xmlns:a16="http://schemas.microsoft.com/office/drawing/2014/main" id="{4DA53CA5-64A5-4682-BEB5-880D63F3A304}"/>
              </a:ext>
            </a:extLst>
          </p:cNvPr>
          <p:cNvSpPr>
            <a:spLocks noGrp="1"/>
          </p:cNvSpPr>
          <p:nvPr>
            <p:ph idx="1"/>
          </p:nvPr>
        </p:nvSpPr>
        <p:spPr/>
        <p:txBody>
          <a:bodyPr>
            <a:normAutofit fontScale="85000" lnSpcReduction="10000"/>
          </a:bodyPr>
          <a:lstStyle/>
          <a:p>
            <a:r>
              <a:rPr lang="en-US" b="1" dirty="0"/>
              <a:t>Class Intervals</a:t>
            </a:r>
          </a:p>
          <a:p>
            <a:pPr lvl="1"/>
            <a:r>
              <a:rPr lang="en-US" dirty="0"/>
              <a:t>A symbol defining a class, such as 60–62 in table is called a class interval.</a:t>
            </a:r>
          </a:p>
          <a:p>
            <a:pPr lvl="1"/>
            <a:r>
              <a:rPr lang="en-US" dirty="0"/>
              <a:t>The terms class and class interval are often used interchangeably, although the class interval is actually a symbol for the class.</a:t>
            </a:r>
          </a:p>
          <a:p>
            <a:r>
              <a:rPr lang="en-US" b="1" dirty="0"/>
              <a:t>Class Limits</a:t>
            </a:r>
          </a:p>
          <a:p>
            <a:pPr lvl="1"/>
            <a:r>
              <a:rPr lang="en-US" dirty="0"/>
              <a:t>The end numbers, 60 and 62, are called class limits; the smaller number (60) is the lower class limit and the larger number (62) is the upper class limit.</a:t>
            </a:r>
          </a:p>
          <a:p>
            <a:r>
              <a:rPr lang="en-US" b="1" dirty="0"/>
              <a:t>Open class interval</a:t>
            </a:r>
          </a:p>
          <a:p>
            <a:pPr lvl="1"/>
            <a:r>
              <a:rPr lang="en-US" dirty="0"/>
              <a:t>A class interval that has either no upper class limit or no lower class limit indicated is called an open class interval.</a:t>
            </a:r>
          </a:p>
          <a:p>
            <a:pPr lvl="1"/>
            <a:r>
              <a:rPr lang="en-US" dirty="0"/>
              <a:t>For example, referring to age groups of individuals, the class interval ‘‘65 years and over’’ is an open class interval.</a:t>
            </a:r>
          </a:p>
        </p:txBody>
      </p:sp>
    </p:spTree>
    <p:extLst>
      <p:ext uri="{BB962C8B-B14F-4D97-AF65-F5344CB8AC3E}">
        <p14:creationId xmlns:p14="http://schemas.microsoft.com/office/powerpoint/2010/main" val="2115146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AC8C2C-692F-4A80-B567-318BBEB39C82}"/>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 xmlns:a16="http://schemas.microsoft.com/office/drawing/2014/main" id="{4DA53CA5-64A5-4682-BEB5-880D63F3A304}"/>
              </a:ext>
            </a:extLst>
          </p:cNvPr>
          <p:cNvSpPr>
            <a:spLocks noGrp="1"/>
          </p:cNvSpPr>
          <p:nvPr>
            <p:ph idx="1"/>
          </p:nvPr>
        </p:nvSpPr>
        <p:spPr/>
        <p:txBody>
          <a:bodyPr>
            <a:normAutofit fontScale="85000" lnSpcReduction="20000"/>
          </a:bodyPr>
          <a:lstStyle/>
          <a:p>
            <a:r>
              <a:rPr lang="en-US" b="1" dirty="0"/>
              <a:t>Class Boundary</a:t>
            </a:r>
          </a:p>
          <a:p>
            <a:pPr lvl="1"/>
            <a:r>
              <a:rPr lang="en-US" dirty="0"/>
              <a:t>Class boundaries are the numbers used to separate classes. The size of the gap between classes is the difference between the upper class limit of one class and the lower class limit of the next class.</a:t>
            </a:r>
          </a:p>
          <a:p>
            <a:r>
              <a:rPr lang="en-US" b="1" dirty="0"/>
              <a:t>Class size, width or length</a:t>
            </a:r>
          </a:p>
          <a:p>
            <a:pPr lvl="1"/>
            <a:r>
              <a:rPr lang="en-US" dirty="0"/>
              <a:t>The size, or width, of a class interval is the difference between the lower and upper class boundaries and is also referred to as the class width, class size, or class length.</a:t>
            </a:r>
          </a:p>
          <a:p>
            <a:pPr lvl="1"/>
            <a:r>
              <a:rPr lang="en-US" dirty="0"/>
              <a:t>If all class intervals of a frequency distribution have equal widths, this common width is denoted by c.</a:t>
            </a:r>
          </a:p>
          <a:p>
            <a:r>
              <a:rPr lang="en-US" b="1" dirty="0"/>
              <a:t>Class mark /  mid point</a:t>
            </a:r>
          </a:p>
          <a:p>
            <a:pPr lvl="1"/>
            <a:r>
              <a:rPr lang="en-US" dirty="0"/>
              <a:t>The class mark is the midpoint of the class interval and is obtained by adding the lower and upper class limits and dividing by 2. Thus the class mark of the interval 60–62 is (60 + 62)/2 = 61.</a:t>
            </a:r>
          </a:p>
        </p:txBody>
      </p:sp>
    </p:spTree>
    <p:extLst>
      <p:ext uri="{BB962C8B-B14F-4D97-AF65-F5344CB8AC3E}">
        <p14:creationId xmlns:p14="http://schemas.microsoft.com/office/powerpoint/2010/main" val="187773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AC8C2C-692F-4A80-B567-318BBEB39C82}"/>
              </a:ext>
            </a:extLst>
          </p:cNvPr>
          <p:cNvSpPr>
            <a:spLocks noGrp="1"/>
          </p:cNvSpPr>
          <p:nvPr>
            <p:ph type="title"/>
          </p:nvPr>
        </p:nvSpPr>
        <p:spPr/>
        <p:txBody>
          <a:bodyPr>
            <a:normAutofit/>
          </a:bodyPr>
          <a:lstStyle/>
          <a:p>
            <a:r>
              <a:rPr lang="en-US" dirty="0"/>
              <a:t>Frequency Distribution</a:t>
            </a:r>
          </a:p>
        </p:txBody>
      </p:sp>
      <p:sp>
        <p:nvSpPr>
          <p:cNvPr id="3" name="Content Placeholder 2">
            <a:extLst>
              <a:ext uri="{FF2B5EF4-FFF2-40B4-BE49-F238E27FC236}">
                <a16:creationId xmlns="" xmlns:a16="http://schemas.microsoft.com/office/drawing/2014/main" id="{4DA53CA5-64A5-4682-BEB5-880D63F3A304}"/>
              </a:ext>
            </a:extLst>
          </p:cNvPr>
          <p:cNvSpPr>
            <a:spLocks noGrp="1"/>
          </p:cNvSpPr>
          <p:nvPr>
            <p:ph idx="1"/>
          </p:nvPr>
        </p:nvSpPr>
        <p:spPr/>
        <p:txBody>
          <a:bodyPr>
            <a:normAutofit fontScale="77500" lnSpcReduction="20000"/>
          </a:bodyPr>
          <a:lstStyle/>
          <a:p>
            <a:pPr marL="0" indent="0">
              <a:buNone/>
            </a:pPr>
            <a:r>
              <a:rPr lang="en-US" b="1" dirty="0"/>
              <a:t>General rules for frequency distributions</a:t>
            </a:r>
          </a:p>
          <a:p>
            <a:r>
              <a:rPr lang="en-US" dirty="0"/>
              <a:t>Determine the largest and smallest numbers in the raw data and thus find the range (the difference between the largest and smallest numbers).</a:t>
            </a:r>
          </a:p>
          <a:p>
            <a:r>
              <a:rPr lang="en-US" dirty="0"/>
              <a:t>Divide the range into a convenient number of class intervals having the same size. If this is not feasible, use class intervals of different sizes or open class intervals.</a:t>
            </a:r>
          </a:p>
          <a:p>
            <a:r>
              <a:rPr lang="en-US" dirty="0"/>
              <a:t>Class intervals are also chosen so that the class marks (or midpoints) coincide with the actually observed data.</a:t>
            </a:r>
          </a:p>
          <a:p>
            <a:r>
              <a:rPr lang="en-US" dirty="0"/>
              <a:t>This tends to lessen the so-called </a:t>
            </a:r>
            <a:r>
              <a:rPr lang="en-US" b="1" dirty="0"/>
              <a:t>grouping error </a:t>
            </a:r>
            <a:r>
              <a:rPr lang="en-US" dirty="0"/>
              <a:t>involved in further mathematical analysis.</a:t>
            </a:r>
          </a:p>
          <a:p>
            <a:r>
              <a:rPr lang="en-US" dirty="0"/>
              <a:t>However, the class boundaries should not coincide with the actually observed data.</a:t>
            </a:r>
          </a:p>
          <a:p>
            <a:r>
              <a:rPr lang="en-US" dirty="0"/>
              <a:t>Determine the number of observations falling into each class interval; that is, find the class frequencies.</a:t>
            </a:r>
          </a:p>
        </p:txBody>
      </p:sp>
    </p:spTree>
    <p:extLst>
      <p:ext uri="{BB962C8B-B14F-4D97-AF65-F5344CB8AC3E}">
        <p14:creationId xmlns:p14="http://schemas.microsoft.com/office/powerpoint/2010/main" val="274526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93113-0E35-48A5-A11E-0A8D773885A9}"/>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 xmlns:a16="http://schemas.microsoft.com/office/drawing/2014/main" id="{68B967F3-C5E9-40B4-A980-7F9A18A4AD8F}"/>
              </a:ext>
            </a:extLst>
          </p:cNvPr>
          <p:cNvSpPr>
            <a:spLocks noGrp="1"/>
          </p:cNvSpPr>
          <p:nvPr>
            <p:ph idx="1"/>
          </p:nvPr>
        </p:nvSpPr>
        <p:spPr/>
        <p:txBody>
          <a:bodyPr/>
          <a:lstStyle/>
          <a:p>
            <a:r>
              <a:rPr lang="en-US" b="1" dirty="0"/>
              <a:t>Relative-frequency distributions</a:t>
            </a:r>
          </a:p>
          <a:p>
            <a:pPr lvl="1"/>
            <a:r>
              <a:rPr lang="en-US" dirty="0"/>
              <a:t>The relative frequency of a class is the frequency of the class divided by the total frequency of all classes and is generally expressed as a percentage.</a:t>
            </a:r>
          </a:p>
          <a:p>
            <a:pPr lvl="1"/>
            <a:r>
              <a:rPr lang="en-US" dirty="0"/>
              <a:t>For example:</a:t>
            </a:r>
          </a:p>
          <a:p>
            <a:endParaRPr lang="en-US" dirty="0"/>
          </a:p>
        </p:txBody>
      </p:sp>
      <p:graphicFrame>
        <p:nvGraphicFramePr>
          <p:cNvPr id="5" name="Table 4">
            <a:extLst>
              <a:ext uri="{FF2B5EF4-FFF2-40B4-BE49-F238E27FC236}">
                <a16:creationId xmlns="" xmlns:a16="http://schemas.microsoft.com/office/drawing/2014/main" id="{FBE58D03-5512-4E5A-B83C-EBF9B3C61597}"/>
              </a:ext>
            </a:extLst>
          </p:cNvPr>
          <p:cNvGraphicFramePr>
            <a:graphicFrameLocks noGrp="1"/>
          </p:cNvGraphicFramePr>
          <p:nvPr>
            <p:extLst>
              <p:ext uri="{D42A27DB-BD31-4B8C-83A1-F6EECF244321}">
                <p14:modId xmlns:p14="http://schemas.microsoft.com/office/powerpoint/2010/main" val="4047598886"/>
              </p:ext>
            </p:extLst>
          </p:nvPr>
        </p:nvGraphicFramePr>
        <p:xfrm>
          <a:off x="1676400" y="3810000"/>
          <a:ext cx="5791200" cy="2689860"/>
        </p:xfrm>
        <a:graphic>
          <a:graphicData uri="http://schemas.openxmlformats.org/drawingml/2006/table">
            <a:tbl>
              <a:tblPr/>
              <a:tblGrid>
                <a:gridCol w="2019300">
                  <a:extLst>
                    <a:ext uri="{9D8B030D-6E8A-4147-A177-3AD203B41FA5}">
                      <a16:colId xmlns="" xmlns:a16="http://schemas.microsoft.com/office/drawing/2014/main" val="535743638"/>
                    </a:ext>
                  </a:extLst>
                </a:gridCol>
                <a:gridCol w="1619250">
                  <a:extLst>
                    <a:ext uri="{9D8B030D-6E8A-4147-A177-3AD203B41FA5}">
                      <a16:colId xmlns="" xmlns:a16="http://schemas.microsoft.com/office/drawing/2014/main" val="262022991"/>
                    </a:ext>
                  </a:extLst>
                </a:gridCol>
                <a:gridCol w="2152650">
                  <a:extLst>
                    <a:ext uri="{9D8B030D-6E8A-4147-A177-3AD203B41FA5}">
                      <a16:colId xmlns="" xmlns:a16="http://schemas.microsoft.com/office/drawing/2014/main" val="3633408950"/>
                    </a:ext>
                  </a:extLst>
                </a:gridCol>
              </a:tblGrid>
              <a:tr h="396240">
                <a:tc gridSpan="3">
                  <a:txBody>
                    <a:bodyPr/>
                    <a:lstStyle/>
                    <a:p>
                      <a:pPr algn="ctr" rtl="0" fontAlgn="ctr"/>
                      <a:r>
                        <a:rPr lang="en-US" sz="2400" b="1" i="0" u="none" strike="noStrike">
                          <a:solidFill>
                            <a:srgbClr val="000000"/>
                          </a:solidFill>
                          <a:effectLst/>
                          <a:latin typeface="Calibri" panose="020F0502020204030204" pitchFamily="34" charset="0"/>
                        </a:rPr>
                        <a:t>No. of height of students</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427030475"/>
                  </a:ext>
                </a:extLst>
              </a:tr>
              <a:tr h="327660">
                <a:tc>
                  <a:txBody>
                    <a:bodyPr/>
                    <a:lstStyle/>
                    <a:p>
                      <a:pPr algn="ctr" rtl="0" fontAlgn="ctr"/>
                      <a:r>
                        <a:rPr lang="en-US" sz="2000" b="1" i="0" u="none" strike="noStrike" dirty="0">
                          <a:solidFill>
                            <a:srgbClr val="000000"/>
                          </a:solidFill>
                          <a:effectLst/>
                          <a:latin typeface="Calibri" panose="020F0502020204030204" pitchFamily="34" charset="0"/>
                        </a:rPr>
                        <a:t>Height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2000" b="1" i="0" u="none" strike="noStrike">
                          <a:solidFill>
                            <a:srgbClr val="000000"/>
                          </a:solidFill>
                          <a:effectLst/>
                          <a:latin typeface="Calibri" panose="020F0502020204030204" pitchFamily="34" charset="0"/>
                        </a:rPr>
                        <a:t>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2000" b="1" i="0" u="none" strike="noStrike" dirty="0">
                          <a:solidFill>
                            <a:srgbClr val="000000"/>
                          </a:solidFill>
                          <a:effectLst/>
                          <a:latin typeface="Calibri" panose="020F0502020204030204" pitchFamily="34" charset="0"/>
                        </a:rPr>
                        <a:t>Relative Frequency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1122150830"/>
                  </a:ext>
                </a:extLst>
              </a:tr>
              <a:tr h="327660">
                <a:tc>
                  <a:txBody>
                    <a:bodyPr/>
                    <a:lstStyle/>
                    <a:p>
                      <a:pPr algn="ctr" rtl="0" fontAlgn="ctr"/>
                      <a:r>
                        <a:rPr lang="en-US" sz="2000" b="0" i="0" u="none" strike="noStrike" dirty="0">
                          <a:solidFill>
                            <a:srgbClr val="000000"/>
                          </a:solidFill>
                          <a:effectLst/>
                          <a:latin typeface="Calibri" panose="020F0502020204030204" pitchFamily="34" charset="0"/>
                        </a:rPr>
                        <a:t>60-62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5/100 = 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112157073"/>
                  </a:ext>
                </a:extLst>
              </a:tr>
              <a:tr h="327660">
                <a:tc>
                  <a:txBody>
                    <a:bodyPr/>
                    <a:lstStyle/>
                    <a:p>
                      <a:pPr algn="ctr" rtl="0" fontAlgn="ctr"/>
                      <a:r>
                        <a:rPr lang="en-US" sz="2000" b="0" i="0" u="none" strike="noStrike" dirty="0">
                          <a:solidFill>
                            <a:srgbClr val="000000"/>
                          </a:solidFill>
                          <a:effectLst/>
                          <a:latin typeface="Calibri" panose="020F0502020204030204" pitchFamily="34" charset="0"/>
                        </a:rPr>
                        <a:t>63-65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18/100 = 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259040676"/>
                  </a:ext>
                </a:extLst>
              </a:tr>
              <a:tr h="327660">
                <a:tc>
                  <a:txBody>
                    <a:bodyPr/>
                    <a:lstStyle/>
                    <a:p>
                      <a:pPr algn="ctr" rtl="0" fontAlgn="ctr"/>
                      <a:r>
                        <a:rPr lang="en-US" sz="2000" b="0" i="0" u="none" strike="noStrike" dirty="0">
                          <a:solidFill>
                            <a:srgbClr val="000000"/>
                          </a:solidFill>
                          <a:effectLst/>
                          <a:latin typeface="Calibri" panose="020F0502020204030204" pitchFamily="34" charset="0"/>
                        </a:rPr>
                        <a:t>66–68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42/100 = 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338304467"/>
                  </a:ext>
                </a:extLst>
              </a:tr>
              <a:tr h="327660">
                <a:tc>
                  <a:txBody>
                    <a:bodyPr/>
                    <a:lstStyle/>
                    <a:p>
                      <a:pPr algn="ctr" rtl="0" fontAlgn="ctr"/>
                      <a:r>
                        <a:rPr lang="en-US" sz="2000" b="0" i="0" u="none" strike="noStrike" dirty="0">
                          <a:solidFill>
                            <a:srgbClr val="000000"/>
                          </a:solidFill>
                          <a:effectLst/>
                          <a:latin typeface="Calibri" panose="020F0502020204030204" pitchFamily="34" charset="0"/>
                        </a:rPr>
                        <a:t>69–71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27/100 = 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07115991"/>
                  </a:ext>
                </a:extLst>
              </a:tr>
              <a:tr h="327660">
                <a:tc>
                  <a:txBody>
                    <a:bodyPr/>
                    <a:lstStyle/>
                    <a:p>
                      <a:pPr algn="ctr" rtl="0" fontAlgn="ctr"/>
                      <a:r>
                        <a:rPr lang="en-US" sz="2000" b="0" i="0" u="none" strike="noStrike">
                          <a:solidFill>
                            <a:srgbClr val="000000"/>
                          </a:solidFill>
                          <a:effectLst/>
                          <a:latin typeface="Calibri" panose="020F0502020204030204" pitchFamily="34" charset="0"/>
                        </a:rPr>
                        <a:t>72–74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Calibri" panose="020F0502020204030204" pitchFamily="34" charset="0"/>
                        </a:rPr>
                        <a:t>8/100 = 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946311022"/>
                  </a:ext>
                </a:extLst>
              </a:tr>
              <a:tr h="327660">
                <a:tc>
                  <a:txBody>
                    <a:bodyPr/>
                    <a:lstStyle/>
                    <a:p>
                      <a:pPr algn="ctr" rtl="0" fontAlgn="ctr"/>
                      <a:r>
                        <a:rPr lang="en-US" sz="2000" b="1" i="0" u="none" strike="noStrike" dirty="0">
                          <a:solidFill>
                            <a:srgbClr val="000000"/>
                          </a:solidFill>
                          <a:effectLst/>
                          <a:latin typeface="Calibri" panose="020F0502020204030204" pitchFamily="34" charset="0"/>
                        </a:rPr>
                        <a:t>Total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2000" b="1" i="0" u="none" strike="noStrike" dirty="0">
                          <a:solidFill>
                            <a:srgbClr val="000000"/>
                          </a:solidFill>
                          <a:effectLst/>
                          <a:latin typeface="Calibri" panose="020F050202020403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2000" b="1" i="0" u="none" strike="noStrike" dirty="0">
                          <a:solidFill>
                            <a:srgbClr val="000000"/>
                          </a:solidFill>
                          <a:effectLst/>
                          <a:latin typeface="Calibri" panose="020F0502020204030204" pitchFamily="34" charset="0"/>
                        </a:rPr>
                        <a:t> 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1317399842"/>
                  </a:ext>
                </a:extLst>
              </a:tr>
            </a:tbl>
          </a:graphicData>
        </a:graphic>
      </p:graphicFrame>
    </p:spTree>
    <p:extLst>
      <p:ext uri="{BB962C8B-B14F-4D97-AF65-F5344CB8AC3E}">
        <p14:creationId xmlns:p14="http://schemas.microsoft.com/office/powerpoint/2010/main" val="4118657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93113-0E35-48A5-A11E-0A8D773885A9}"/>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 xmlns:a16="http://schemas.microsoft.com/office/drawing/2014/main" id="{68B967F3-C5E9-40B4-A980-7F9A18A4AD8F}"/>
              </a:ext>
            </a:extLst>
          </p:cNvPr>
          <p:cNvSpPr>
            <a:spLocks noGrp="1"/>
          </p:cNvSpPr>
          <p:nvPr>
            <p:ph idx="1"/>
          </p:nvPr>
        </p:nvSpPr>
        <p:spPr/>
        <p:txBody>
          <a:bodyPr/>
          <a:lstStyle/>
          <a:p>
            <a:r>
              <a:rPr lang="en-US" dirty="0"/>
              <a:t>Relative-frequency distributions example:</a:t>
            </a:r>
          </a:p>
          <a:p>
            <a:pPr lvl="1"/>
            <a:r>
              <a:rPr lang="en-US" dirty="0"/>
              <a:t>Frequency Distribution of Prices for 20 Gas Stations:</a:t>
            </a:r>
          </a:p>
          <a:p>
            <a:pPr lvl="1"/>
            <a:endParaRPr lang="en-US" dirty="0"/>
          </a:p>
          <a:p>
            <a:pPr lvl="1"/>
            <a:endParaRPr lang="en-US" dirty="0"/>
          </a:p>
          <a:p>
            <a:pPr lvl="1"/>
            <a:endParaRPr lang="en-US" dirty="0"/>
          </a:p>
          <a:p>
            <a:pPr lvl="1"/>
            <a:endParaRPr lang="en-US" dirty="0"/>
          </a:p>
          <a:p>
            <a:pPr lvl="1"/>
            <a:r>
              <a:rPr lang="en-US" dirty="0"/>
              <a:t>Relative class distribution will be:</a:t>
            </a:r>
          </a:p>
          <a:p>
            <a:pPr lvl="1"/>
            <a:endParaRPr lang="en-US" dirty="0"/>
          </a:p>
          <a:p>
            <a:pPr lvl="1"/>
            <a:endParaRPr lang="en-US" dirty="0"/>
          </a:p>
          <a:p>
            <a:endParaRPr lang="en-US" dirty="0"/>
          </a:p>
        </p:txBody>
      </p:sp>
      <p:graphicFrame>
        <p:nvGraphicFramePr>
          <p:cNvPr id="6" name="Table 5">
            <a:extLst>
              <a:ext uri="{FF2B5EF4-FFF2-40B4-BE49-F238E27FC236}">
                <a16:creationId xmlns="" xmlns:a16="http://schemas.microsoft.com/office/drawing/2014/main" id="{4AC507FD-03D0-4A21-B217-AD7501426067}"/>
              </a:ext>
            </a:extLst>
          </p:cNvPr>
          <p:cNvGraphicFramePr>
            <a:graphicFrameLocks noGrp="1"/>
          </p:cNvGraphicFramePr>
          <p:nvPr>
            <p:extLst>
              <p:ext uri="{D42A27DB-BD31-4B8C-83A1-F6EECF244321}">
                <p14:modId xmlns:p14="http://schemas.microsoft.com/office/powerpoint/2010/main" val="2002703795"/>
              </p:ext>
            </p:extLst>
          </p:nvPr>
        </p:nvGraphicFramePr>
        <p:xfrm>
          <a:off x="2148999" y="2347880"/>
          <a:ext cx="4846002" cy="1638300"/>
        </p:xfrm>
        <a:graphic>
          <a:graphicData uri="http://schemas.openxmlformats.org/drawingml/2006/table">
            <a:tbl>
              <a:tblPr/>
              <a:tblGrid>
                <a:gridCol w="2280602">
                  <a:extLst>
                    <a:ext uri="{9D8B030D-6E8A-4147-A177-3AD203B41FA5}">
                      <a16:colId xmlns="" xmlns:a16="http://schemas.microsoft.com/office/drawing/2014/main" val="2566125898"/>
                    </a:ext>
                  </a:extLst>
                </a:gridCol>
                <a:gridCol w="2565400">
                  <a:extLst>
                    <a:ext uri="{9D8B030D-6E8A-4147-A177-3AD203B41FA5}">
                      <a16:colId xmlns="" xmlns:a16="http://schemas.microsoft.com/office/drawing/2014/main" val="751125181"/>
                    </a:ext>
                  </a:extLst>
                </a:gridCol>
              </a:tblGrid>
              <a:tr h="327660">
                <a:tc>
                  <a:txBody>
                    <a:bodyPr/>
                    <a:lstStyle/>
                    <a:p>
                      <a:pPr algn="ctr" fontAlgn="ctr"/>
                      <a:r>
                        <a:rPr lang="en-US" sz="2000" b="1" i="0" u="none" strike="noStrike">
                          <a:solidFill>
                            <a:srgbClr val="000000"/>
                          </a:solidFill>
                          <a:effectLst/>
                          <a:latin typeface="Calibri" panose="020F0502020204030204" pitchFamily="34" charset="0"/>
                        </a:rPr>
                        <a:t>Gas Prices ($/Gallon)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a:solidFill>
                            <a:srgbClr val="000000"/>
                          </a:solidFill>
                          <a:effectLst/>
                          <a:latin typeface="Calibri" panose="020F0502020204030204" pitchFamily="34" charset="0"/>
                        </a:rPr>
                        <a:t>Number of Gas Stations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4192816535"/>
                  </a:ext>
                </a:extLst>
              </a:tr>
              <a:tr h="327660">
                <a:tc>
                  <a:txBody>
                    <a:bodyPr/>
                    <a:lstStyle/>
                    <a:p>
                      <a:pPr algn="ctr" fontAlgn="ctr"/>
                      <a:r>
                        <a:rPr lang="en-US" sz="2000" b="0" i="0" u="none" strike="noStrike">
                          <a:solidFill>
                            <a:srgbClr val="000000"/>
                          </a:solidFill>
                          <a:effectLst/>
                          <a:latin typeface="Calibri" panose="020F0502020204030204" pitchFamily="34" charset="0"/>
                        </a:rPr>
                        <a:t>$3.50–$3.74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90943356"/>
                  </a:ext>
                </a:extLst>
              </a:tr>
              <a:tr h="327660">
                <a:tc>
                  <a:txBody>
                    <a:bodyPr/>
                    <a:lstStyle/>
                    <a:p>
                      <a:pPr algn="ctr" fontAlgn="ctr"/>
                      <a:r>
                        <a:rPr lang="en-US" sz="2000" b="0" i="0" u="none" strike="noStrike" dirty="0">
                          <a:solidFill>
                            <a:srgbClr val="000000"/>
                          </a:solidFill>
                          <a:effectLst/>
                          <a:latin typeface="Calibri" panose="020F0502020204030204" pitchFamily="34" charset="0"/>
                        </a:rPr>
                        <a:t>$3.75–$3.99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505098529"/>
                  </a:ext>
                </a:extLst>
              </a:tr>
              <a:tr h="327660">
                <a:tc>
                  <a:txBody>
                    <a:bodyPr/>
                    <a:lstStyle/>
                    <a:p>
                      <a:pPr algn="ctr" fontAlgn="ctr"/>
                      <a:r>
                        <a:rPr lang="en-US" sz="2000" b="0" i="0" u="none" strike="noStrike" dirty="0">
                          <a:solidFill>
                            <a:srgbClr val="000000"/>
                          </a:solidFill>
                          <a:effectLst/>
                          <a:latin typeface="Calibri" panose="020F0502020204030204" pitchFamily="34" charset="0"/>
                        </a:rPr>
                        <a:t>$4.00–$4.24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895511263"/>
                  </a:ext>
                </a:extLst>
              </a:tr>
              <a:tr h="327660">
                <a:tc>
                  <a:txBody>
                    <a:bodyPr/>
                    <a:lstStyle/>
                    <a:p>
                      <a:pPr algn="ctr" fontAlgn="ctr"/>
                      <a:r>
                        <a:rPr lang="en-US" sz="2000" b="0" i="0" u="none" strike="noStrike">
                          <a:solidFill>
                            <a:srgbClr val="000000"/>
                          </a:solidFill>
                          <a:effectLst/>
                          <a:latin typeface="Calibri" panose="020F0502020204030204" pitchFamily="34" charset="0"/>
                        </a:rPr>
                        <a:t>$4.25–$4.49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823233834"/>
                  </a:ext>
                </a:extLst>
              </a:tr>
            </a:tbl>
          </a:graphicData>
        </a:graphic>
      </p:graphicFrame>
    </p:spTree>
    <p:extLst>
      <p:ext uri="{BB962C8B-B14F-4D97-AF65-F5344CB8AC3E}">
        <p14:creationId xmlns:p14="http://schemas.microsoft.com/office/powerpoint/2010/main" val="321586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93113-0E35-48A5-A11E-0A8D773885A9}"/>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 xmlns:a16="http://schemas.microsoft.com/office/drawing/2014/main" id="{68B967F3-C5E9-40B4-A980-7F9A18A4AD8F}"/>
              </a:ext>
            </a:extLst>
          </p:cNvPr>
          <p:cNvSpPr>
            <a:spLocks noGrp="1"/>
          </p:cNvSpPr>
          <p:nvPr>
            <p:ph idx="1"/>
          </p:nvPr>
        </p:nvSpPr>
        <p:spPr/>
        <p:txBody>
          <a:bodyPr/>
          <a:lstStyle/>
          <a:p>
            <a:pPr marL="0" indent="0">
              <a:buNone/>
            </a:pPr>
            <a:r>
              <a:rPr lang="en-US" b="1" dirty="0"/>
              <a:t>Cumulative Frequency Distribution</a:t>
            </a:r>
          </a:p>
          <a:p>
            <a:r>
              <a:rPr lang="en-US" dirty="0"/>
              <a:t>The cumulative frequency is calculated by adding each frequency from a frequency distribution table to the sum of its predecessors.</a:t>
            </a:r>
          </a:p>
          <a:p>
            <a:r>
              <a:rPr lang="en-US" dirty="0"/>
              <a:t>The last value will always be equal to the total for all observations, since all frequencies will already have been added to the previous total.</a:t>
            </a:r>
          </a:p>
          <a:p>
            <a:endParaRPr lang="en-US" dirty="0"/>
          </a:p>
        </p:txBody>
      </p:sp>
    </p:spTree>
    <p:extLst>
      <p:ext uri="{BB962C8B-B14F-4D97-AF65-F5344CB8AC3E}">
        <p14:creationId xmlns:p14="http://schemas.microsoft.com/office/powerpoint/2010/main" val="249587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A890E8-F48B-4097-86E7-7E23FF77E354}"/>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 xmlns:a16="http://schemas.microsoft.com/office/drawing/2014/main" id="{F472F4A5-1A1A-47E3-B76F-4C99FDD462B9}"/>
              </a:ext>
            </a:extLst>
          </p:cNvPr>
          <p:cNvSpPr>
            <a:spLocks noGrp="1"/>
          </p:cNvSpPr>
          <p:nvPr>
            <p:ph idx="1"/>
          </p:nvPr>
        </p:nvSpPr>
        <p:spPr>
          <a:xfrm>
            <a:off x="0" y="1243013"/>
            <a:ext cx="9144000" cy="2033587"/>
          </a:xfrm>
        </p:spPr>
        <p:txBody>
          <a:bodyPr>
            <a:normAutofit fontScale="92500" lnSpcReduction="20000"/>
          </a:bodyPr>
          <a:lstStyle/>
          <a:p>
            <a:r>
              <a:rPr lang="en-US" b="1" dirty="0"/>
              <a:t>Example: Cumulative Frequency Table (Ungrouped data)</a:t>
            </a:r>
          </a:p>
          <a:p>
            <a:pPr lvl="1"/>
            <a:r>
              <a:rPr lang="en-US" dirty="0"/>
              <a:t>The following table gives the frequency distribution of marks obtained by 28 students in a particular test.</a:t>
            </a:r>
          </a:p>
          <a:p>
            <a:pPr lvl="1"/>
            <a:r>
              <a:rPr lang="en-US" dirty="0"/>
              <a:t>Construct a cumulative frequency table for the given data.</a:t>
            </a:r>
          </a:p>
          <a:p>
            <a:endParaRPr lang="en-US"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 xmlns:a16="http://schemas.microsoft.com/office/drawing/2014/main" id="{DC7F9B74-5417-4208-B9F8-30AF939DBAB6}"/>
              </a:ext>
            </a:extLst>
          </p:cNvPr>
          <p:cNvGraphicFramePr>
            <a:graphicFrameLocks noGrp="1"/>
          </p:cNvGraphicFramePr>
          <p:nvPr>
            <p:extLst>
              <p:ext uri="{D42A27DB-BD31-4B8C-83A1-F6EECF244321}">
                <p14:modId xmlns:p14="http://schemas.microsoft.com/office/powerpoint/2010/main" val="1216979152"/>
              </p:ext>
            </p:extLst>
          </p:nvPr>
        </p:nvGraphicFramePr>
        <p:xfrm>
          <a:off x="487361" y="3261361"/>
          <a:ext cx="8169275" cy="640080"/>
        </p:xfrm>
        <a:graphic>
          <a:graphicData uri="http://schemas.openxmlformats.org/drawingml/2006/table">
            <a:tbl>
              <a:tblPr/>
              <a:tblGrid>
                <a:gridCol w="1633855">
                  <a:extLst>
                    <a:ext uri="{9D8B030D-6E8A-4147-A177-3AD203B41FA5}">
                      <a16:colId xmlns="" xmlns:a16="http://schemas.microsoft.com/office/drawing/2014/main" val="565692472"/>
                    </a:ext>
                  </a:extLst>
                </a:gridCol>
                <a:gridCol w="1633855">
                  <a:extLst>
                    <a:ext uri="{9D8B030D-6E8A-4147-A177-3AD203B41FA5}">
                      <a16:colId xmlns="" xmlns:a16="http://schemas.microsoft.com/office/drawing/2014/main" val="3210902603"/>
                    </a:ext>
                  </a:extLst>
                </a:gridCol>
                <a:gridCol w="1633855">
                  <a:extLst>
                    <a:ext uri="{9D8B030D-6E8A-4147-A177-3AD203B41FA5}">
                      <a16:colId xmlns="" xmlns:a16="http://schemas.microsoft.com/office/drawing/2014/main" val="1536369956"/>
                    </a:ext>
                  </a:extLst>
                </a:gridCol>
                <a:gridCol w="1633855">
                  <a:extLst>
                    <a:ext uri="{9D8B030D-6E8A-4147-A177-3AD203B41FA5}">
                      <a16:colId xmlns="" xmlns:a16="http://schemas.microsoft.com/office/drawing/2014/main" val="194918184"/>
                    </a:ext>
                  </a:extLst>
                </a:gridCol>
                <a:gridCol w="1633855">
                  <a:extLst>
                    <a:ext uri="{9D8B030D-6E8A-4147-A177-3AD203B41FA5}">
                      <a16:colId xmlns="" xmlns:a16="http://schemas.microsoft.com/office/drawing/2014/main" val="1554933799"/>
                    </a:ext>
                  </a:extLst>
                </a:gridCol>
              </a:tblGrid>
              <a:tr h="0">
                <a:tc>
                  <a:txBody>
                    <a:bodyPr/>
                    <a:lstStyle/>
                    <a:p>
                      <a:r>
                        <a:rPr lang="en-US">
                          <a:solidFill>
                            <a:srgbClr val="009933"/>
                          </a:solidFill>
                          <a:effectLst/>
                        </a:rPr>
                        <a:t>Marks</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30</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31</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32</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33</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129682160"/>
                  </a:ext>
                </a:extLst>
              </a:tr>
              <a:tr h="0">
                <a:tc>
                  <a:txBody>
                    <a:bodyPr/>
                    <a:lstStyle/>
                    <a:p>
                      <a:r>
                        <a:rPr lang="en-US">
                          <a:solidFill>
                            <a:srgbClr val="009933"/>
                          </a:solidFill>
                          <a:effectLst/>
                        </a:rPr>
                        <a:t>Frequency</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5</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7</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10</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r>
                        <a:rPr lang="en-US" dirty="0">
                          <a:effectLst/>
                        </a:rPr>
                        <a:t>6</a:t>
                      </a:r>
                    </a:p>
                  </a:txBody>
                  <a:tcPr marL="22860" marR="22860" marT="22860" marB="228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269558628"/>
                  </a:ext>
                </a:extLst>
              </a:tr>
            </a:tbl>
          </a:graphicData>
        </a:graphic>
      </p:graphicFrame>
      <p:graphicFrame>
        <p:nvGraphicFramePr>
          <p:cNvPr id="5" name="Table 4">
            <a:extLst>
              <a:ext uri="{FF2B5EF4-FFF2-40B4-BE49-F238E27FC236}">
                <a16:creationId xmlns="" xmlns:a16="http://schemas.microsoft.com/office/drawing/2014/main" id="{D7517FD3-3D1D-4FF0-AB89-B9C5CF398E29}"/>
              </a:ext>
            </a:extLst>
          </p:cNvPr>
          <p:cNvGraphicFramePr>
            <a:graphicFrameLocks noGrp="1"/>
          </p:cNvGraphicFramePr>
          <p:nvPr>
            <p:extLst>
              <p:ext uri="{D42A27DB-BD31-4B8C-83A1-F6EECF244321}">
                <p14:modId xmlns:p14="http://schemas.microsoft.com/office/powerpoint/2010/main" val="577589078"/>
              </p:ext>
            </p:extLst>
          </p:nvPr>
        </p:nvGraphicFramePr>
        <p:xfrm>
          <a:off x="2590800" y="4495800"/>
          <a:ext cx="4140200" cy="2057400"/>
        </p:xfrm>
        <a:graphic>
          <a:graphicData uri="http://schemas.openxmlformats.org/drawingml/2006/table">
            <a:tbl>
              <a:tblPr/>
              <a:tblGrid>
                <a:gridCol w="1727200">
                  <a:extLst>
                    <a:ext uri="{9D8B030D-6E8A-4147-A177-3AD203B41FA5}">
                      <a16:colId xmlns="" xmlns:a16="http://schemas.microsoft.com/office/drawing/2014/main" val="1960001757"/>
                    </a:ext>
                  </a:extLst>
                </a:gridCol>
                <a:gridCol w="2413000">
                  <a:extLst>
                    <a:ext uri="{9D8B030D-6E8A-4147-A177-3AD203B41FA5}">
                      <a16:colId xmlns="" xmlns:a16="http://schemas.microsoft.com/office/drawing/2014/main" val="3334303630"/>
                    </a:ext>
                  </a:extLst>
                </a:gridCol>
              </a:tblGrid>
              <a:tr h="327660">
                <a:tc>
                  <a:txBody>
                    <a:bodyPr/>
                    <a:lstStyle/>
                    <a:p>
                      <a:pPr algn="ctr" fontAlgn="ctr"/>
                      <a:r>
                        <a:rPr lang="en-US" sz="2000" b="1" i="0" u="none" strike="noStrike" dirty="0">
                          <a:solidFill>
                            <a:srgbClr val="000000"/>
                          </a:solidFill>
                          <a:effectLst/>
                          <a:latin typeface="Calibri" panose="020F0502020204030204" pitchFamily="34" charset="0"/>
                        </a:rPr>
                        <a:t>Less Than or Equal to</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a:solidFill>
                            <a:srgbClr val="000000"/>
                          </a:solidFill>
                          <a:effectLst/>
                          <a:latin typeface="Calibri" panose="020F0502020204030204" pitchFamily="34" charset="0"/>
                        </a:rPr>
                        <a:t>Cumulative Frequency</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2340867046"/>
                  </a:ext>
                </a:extLst>
              </a:tr>
              <a:tr h="327660">
                <a:tc>
                  <a:txBody>
                    <a:bodyPr/>
                    <a:lstStyle/>
                    <a:p>
                      <a:pPr algn="ctr" fontAlgn="ctr"/>
                      <a:r>
                        <a:rPr lang="en-US" sz="2000" b="0" i="0" u="none" strike="noStrike" dirty="0">
                          <a:solidFill>
                            <a:srgbClr val="000000"/>
                          </a:solidFill>
                          <a:effectLst/>
                          <a:latin typeface="Calibri" panose="020F0502020204030204" pitchFamily="34" charset="0"/>
                        </a:rPr>
                        <a:t>30</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5</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2440757182"/>
                  </a:ext>
                </a:extLst>
              </a:tr>
              <a:tr h="327660">
                <a:tc>
                  <a:txBody>
                    <a:bodyPr/>
                    <a:lstStyle/>
                    <a:p>
                      <a:pPr algn="ctr" fontAlgn="ctr"/>
                      <a:r>
                        <a:rPr lang="en-US" sz="2000" b="0" i="0" u="none" strike="noStrike" dirty="0">
                          <a:solidFill>
                            <a:srgbClr val="000000"/>
                          </a:solidFill>
                          <a:effectLst/>
                          <a:latin typeface="Calibri" panose="020F0502020204030204" pitchFamily="34" charset="0"/>
                        </a:rPr>
                        <a:t>31</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5 + 7 =12</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3237866496"/>
                  </a:ext>
                </a:extLst>
              </a:tr>
              <a:tr h="327660">
                <a:tc>
                  <a:txBody>
                    <a:bodyPr/>
                    <a:lstStyle/>
                    <a:p>
                      <a:pPr algn="ctr" fontAlgn="ctr"/>
                      <a:r>
                        <a:rPr lang="en-US" sz="2000" b="0" i="0" u="none" strike="noStrike" dirty="0">
                          <a:solidFill>
                            <a:srgbClr val="000000"/>
                          </a:solidFill>
                          <a:effectLst/>
                          <a:latin typeface="Calibri" panose="020F0502020204030204" pitchFamily="34" charset="0"/>
                        </a:rPr>
                        <a:t>32</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12 + 10 =22</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3673852797"/>
                  </a:ext>
                </a:extLst>
              </a:tr>
              <a:tr h="327660">
                <a:tc>
                  <a:txBody>
                    <a:bodyPr/>
                    <a:lstStyle/>
                    <a:p>
                      <a:pPr algn="ctr" fontAlgn="ctr"/>
                      <a:r>
                        <a:rPr lang="en-US" sz="2000" b="0" i="0" u="none" strike="noStrike" dirty="0">
                          <a:solidFill>
                            <a:srgbClr val="000000"/>
                          </a:solidFill>
                          <a:effectLst/>
                          <a:latin typeface="Calibri" panose="020F0502020204030204" pitchFamily="34" charset="0"/>
                        </a:rPr>
                        <a:t>33</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22 + 6 =28</a:t>
                      </a:r>
                    </a:p>
                  </a:txBody>
                  <a:tcPr marL="7620" marR="7620" marT="22860" marB="2286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99479429"/>
                  </a:ext>
                </a:extLst>
              </a:tr>
            </a:tbl>
          </a:graphicData>
        </a:graphic>
      </p:graphicFrame>
      <p:sp>
        <p:nvSpPr>
          <p:cNvPr id="6" name="Content Placeholder 2">
            <a:extLst>
              <a:ext uri="{FF2B5EF4-FFF2-40B4-BE49-F238E27FC236}">
                <a16:creationId xmlns="" xmlns:a16="http://schemas.microsoft.com/office/drawing/2014/main" id="{24C55432-5512-471C-B371-2814F52DE96D}"/>
              </a:ext>
            </a:extLst>
          </p:cNvPr>
          <p:cNvSpPr txBox="1">
            <a:spLocks/>
          </p:cNvSpPr>
          <p:nvPr/>
        </p:nvSpPr>
        <p:spPr>
          <a:xfrm>
            <a:off x="8906" y="4419601"/>
            <a:ext cx="9144000" cy="533400"/>
          </a:xfrm>
          <a:prstGeom prst="rect">
            <a:avLst/>
          </a:prstGeom>
        </p:spPr>
        <p:txBody>
          <a:bodyPr vert="horz" lIns="91440" tIns="45720" rIns="91440" bIns="45720" rtlCol="0">
            <a:normAutofit lnSpcReduction="10000"/>
          </a:bodyPr>
          <a:lstStyle>
            <a:lvl1pPr marL="342900" indent="-342900" algn="just"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just"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just"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just"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just"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Solution:</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11635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A890E8-F48B-4097-86E7-7E23FF77E354}"/>
              </a:ext>
            </a:extLst>
          </p:cNvPr>
          <p:cNvSpPr>
            <a:spLocks noGrp="1"/>
          </p:cNvSpPr>
          <p:nvPr>
            <p:ph type="title"/>
          </p:nvPr>
        </p:nvSpPr>
        <p:spPr/>
        <p:txBody>
          <a:bodyPr/>
          <a:lstStyle/>
          <a:p>
            <a:r>
              <a:rPr lang="en-US" dirty="0"/>
              <a:t>Frequency Distribution</a:t>
            </a:r>
          </a:p>
        </p:txBody>
      </p:sp>
      <p:sp>
        <p:nvSpPr>
          <p:cNvPr id="3" name="Content Placeholder 2">
            <a:extLst>
              <a:ext uri="{FF2B5EF4-FFF2-40B4-BE49-F238E27FC236}">
                <a16:creationId xmlns="" xmlns:a16="http://schemas.microsoft.com/office/drawing/2014/main" id="{F472F4A5-1A1A-47E3-B76F-4C99FDD462B9}"/>
              </a:ext>
            </a:extLst>
          </p:cNvPr>
          <p:cNvSpPr>
            <a:spLocks noGrp="1"/>
          </p:cNvSpPr>
          <p:nvPr>
            <p:ph idx="1"/>
          </p:nvPr>
        </p:nvSpPr>
        <p:spPr>
          <a:xfrm>
            <a:off x="0" y="1243014"/>
            <a:ext cx="9144000" cy="1195386"/>
          </a:xfrm>
        </p:spPr>
        <p:txBody>
          <a:bodyPr>
            <a:normAutofit/>
          </a:bodyPr>
          <a:lstStyle/>
          <a:p>
            <a:r>
              <a:rPr lang="en-US" b="1" dirty="0"/>
              <a:t>Example: </a:t>
            </a:r>
            <a:r>
              <a:rPr lang="en-US" dirty="0"/>
              <a:t>What will be the classes and total number of observations of the following data?</a:t>
            </a:r>
          </a:p>
        </p:txBody>
      </p:sp>
      <p:graphicFrame>
        <p:nvGraphicFramePr>
          <p:cNvPr id="7" name="Table 6">
            <a:extLst>
              <a:ext uri="{FF2B5EF4-FFF2-40B4-BE49-F238E27FC236}">
                <a16:creationId xmlns="" xmlns:a16="http://schemas.microsoft.com/office/drawing/2014/main" id="{6A212812-349C-434A-8216-B42FC7D0F8F9}"/>
              </a:ext>
            </a:extLst>
          </p:cNvPr>
          <p:cNvGraphicFramePr>
            <a:graphicFrameLocks noGrp="1"/>
          </p:cNvGraphicFramePr>
          <p:nvPr>
            <p:extLst>
              <p:ext uri="{D42A27DB-BD31-4B8C-83A1-F6EECF244321}">
                <p14:modId xmlns:p14="http://schemas.microsoft.com/office/powerpoint/2010/main" val="3548218631"/>
              </p:ext>
            </p:extLst>
          </p:nvPr>
        </p:nvGraphicFramePr>
        <p:xfrm>
          <a:off x="2501900" y="2438399"/>
          <a:ext cx="4140200" cy="2293620"/>
        </p:xfrm>
        <a:graphic>
          <a:graphicData uri="http://schemas.openxmlformats.org/drawingml/2006/table">
            <a:tbl>
              <a:tblPr/>
              <a:tblGrid>
                <a:gridCol w="1727200">
                  <a:extLst>
                    <a:ext uri="{9D8B030D-6E8A-4147-A177-3AD203B41FA5}">
                      <a16:colId xmlns="" xmlns:a16="http://schemas.microsoft.com/office/drawing/2014/main" val="2671391957"/>
                    </a:ext>
                  </a:extLst>
                </a:gridCol>
                <a:gridCol w="2413000">
                  <a:extLst>
                    <a:ext uri="{9D8B030D-6E8A-4147-A177-3AD203B41FA5}">
                      <a16:colId xmlns="" xmlns:a16="http://schemas.microsoft.com/office/drawing/2014/main" val="2385412782"/>
                    </a:ext>
                  </a:extLst>
                </a:gridCol>
              </a:tblGrid>
              <a:tr h="327660">
                <a:tc>
                  <a:txBody>
                    <a:bodyPr/>
                    <a:lstStyle/>
                    <a:p>
                      <a:pPr algn="ctr" fontAlgn="ctr"/>
                      <a:r>
                        <a:rPr lang="en-US" sz="2000" b="1" i="0" u="none" strike="noStrike">
                          <a:solidFill>
                            <a:srgbClr val="000000"/>
                          </a:solidFill>
                          <a:effectLst/>
                          <a:latin typeface="Calibri" panose="020F0502020204030204" pitchFamily="34" charset="0"/>
                        </a:rPr>
                        <a:t>Height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a:solidFill>
                            <a:srgbClr val="000000"/>
                          </a:solidFill>
                          <a:effectLst/>
                          <a:latin typeface="Calibri" panose="020F0502020204030204" pitchFamily="34" charset="0"/>
                        </a:rPr>
                        <a:t>Number of Students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1972184379"/>
                  </a:ext>
                </a:extLst>
              </a:tr>
              <a:tr h="327660">
                <a:tc>
                  <a:txBody>
                    <a:bodyPr/>
                    <a:lstStyle/>
                    <a:p>
                      <a:pPr algn="ctr" fontAlgn="ctr"/>
                      <a:r>
                        <a:rPr lang="en-US" sz="2000" b="0" i="0" u="none" strike="noStrike" dirty="0">
                          <a:solidFill>
                            <a:srgbClr val="000000"/>
                          </a:solidFill>
                          <a:effectLst/>
                          <a:latin typeface="Calibri" panose="020F0502020204030204" pitchFamily="34" charset="0"/>
                        </a:rPr>
                        <a:t>Less than 59.5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603018481"/>
                  </a:ext>
                </a:extLst>
              </a:tr>
              <a:tr h="327660">
                <a:tc>
                  <a:txBody>
                    <a:bodyPr/>
                    <a:lstStyle/>
                    <a:p>
                      <a:pPr algn="ctr" fontAlgn="ctr"/>
                      <a:r>
                        <a:rPr lang="en-US" sz="2000" b="0" i="0" u="none" strike="noStrike" dirty="0">
                          <a:solidFill>
                            <a:srgbClr val="000000"/>
                          </a:solidFill>
                          <a:effectLst/>
                          <a:latin typeface="Calibri" panose="020F0502020204030204" pitchFamily="34" charset="0"/>
                        </a:rPr>
                        <a:t>Less than 62.5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4090133104"/>
                  </a:ext>
                </a:extLst>
              </a:tr>
              <a:tr h="327660">
                <a:tc>
                  <a:txBody>
                    <a:bodyPr/>
                    <a:lstStyle/>
                    <a:p>
                      <a:pPr algn="ctr" fontAlgn="ctr"/>
                      <a:r>
                        <a:rPr lang="en-US" sz="2000" b="0" i="0" u="none" strike="noStrike" dirty="0">
                          <a:solidFill>
                            <a:srgbClr val="000000"/>
                          </a:solidFill>
                          <a:effectLst/>
                          <a:latin typeface="Calibri" panose="020F0502020204030204" pitchFamily="34" charset="0"/>
                        </a:rPr>
                        <a:t>Less than 65.5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895885735"/>
                  </a:ext>
                </a:extLst>
              </a:tr>
              <a:tr h="327660">
                <a:tc>
                  <a:txBody>
                    <a:bodyPr/>
                    <a:lstStyle/>
                    <a:p>
                      <a:pPr algn="ctr" fontAlgn="ctr"/>
                      <a:r>
                        <a:rPr lang="en-US" sz="2000" b="0" i="0" u="none" strike="noStrike" dirty="0">
                          <a:solidFill>
                            <a:srgbClr val="000000"/>
                          </a:solidFill>
                          <a:effectLst/>
                          <a:latin typeface="Calibri" panose="020F0502020204030204" pitchFamily="34" charset="0"/>
                        </a:rPr>
                        <a:t>Less than 68.5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789360743"/>
                  </a:ext>
                </a:extLst>
              </a:tr>
              <a:tr h="327660">
                <a:tc>
                  <a:txBody>
                    <a:bodyPr/>
                    <a:lstStyle/>
                    <a:p>
                      <a:pPr algn="ctr" fontAlgn="ctr"/>
                      <a:r>
                        <a:rPr lang="en-US" sz="2000" b="0" i="0" u="none" strike="noStrike" dirty="0">
                          <a:solidFill>
                            <a:srgbClr val="000000"/>
                          </a:solidFill>
                          <a:effectLst/>
                          <a:latin typeface="Calibri" panose="020F0502020204030204" pitchFamily="34" charset="0"/>
                        </a:rPr>
                        <a:t>Less than 71.5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3603764252"/>
                  </a:ext>
                </a:extLst>
              </a:tr>
              <a:tr h="327660">
                <a:tc>
                  <a:txBody>
                    <a:bodyPr/>
                    <a:lstStyle/>
                    <a:p>
                      <a:pPr algn="ctr" fontAlgn="ctr"/>
                      <a:r>
                        <a:rPr lang="en-US" sz="2000" b="0" i="0" u="none" strike="noStrike" dirty="0">
                          <a:solidFill>
                            <a:srgbClr val="000000"/>
                          </a:solidFill>
                          <a:effectLst/>
                          <a:latin typeface="Calibri" panose="020F0502020204030204" pitchFamily="34" charset="0"/>
                        </a:rPr>
                        <a:t>Less than 74.5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491415026"/>
                  </a:ext>
                </a:extLst>
              </a:tr>
            </a:tbl>
          </a:graphicData>
        </a:graphic>
      </p:graphicFrame>
    </p:spTree>
    <p:extLst>
      <p:ext uri="{BB962C8B-B14F-4D97-AF65-F5344CB8AC3E}">
        <p14:creationId xmlns:p14="http://schemas.microsoft.com/office/powerpoint/2010/main" val="44283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822AC9-4E93-4F21-B115-937746D7DF0C}"/>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 xmlns:a16="http://schemas.microsoft.com/office/drawing/2014/main" id="{8F6D5600-1586-4C86-83D7-BE06DD23D15D}"/>
              </a:ext>
            </a:extLst>
          </p:cNvPr>
          <p:cNvSpPr>
            <a:spLocks noGrp="1"/>
          </p:cNvSpPr>
          <p:nvPr>
            <p:ph idx="1"/>
          </p:nvPr>
        </p:nvSpPr>
        <p:spPr/>
        <p:txBody>
          <a:bodyPr/>
          <a:lstStyle/>
          <a:p>
            <a:r>
              <a:rPr lang="en-US" dirty="0"/>
              <a:t>Page 17, Exercises 1.7 to 1.12</a:t>
            </a:r>
          </a:p>
        </p:txBody>
      </p:sp>
    </p:spTree>
    <p:extLst>
      <p:ext uri="{BB962C8B-B14F-4D97-AF65-F5344CB8AC3E}">
        <p14:creationId xmlns:p14="http://schemas.microsoft.com/office/powerpoint/2010/main" val="2769590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2BF787-0046-473B-AE54-92D8AA43E58B}"/>
              </a:ext>
            </a:extLst>
          </p:cNvPr>
          <p:cNvSpPr>
            <a:spLocks noGrp="1"/>
          </p:cNvSpPr>
          <p:nvPr>
            <p:ph type="title"/>
          </p:nvPr>
        </p:nvSpPr>
        <p:spPr/>
        <p:txBody>
          <a:bodyPr/>
          <a:lstStyle/>
          <a:p>
            <a:r>
              <a:rPr lang="en-US" dirty="0"/>
              <a:t>Histograms and frequency polygons</a:t>
            </a:r>
          </a:p>
        </p:txBody>
      </p:sp>
      <p:sp>
        <p:nvSpPr>
          <p:cNvPr id="3" name="Content Placeholder 2">
            <a:extLst>
              <a:ext uri="{FF2B5EF4-FFF2-40B4-BE49-F238E27FC236}">
                <a16:creationId xmlns="" xmlns:a16="http://schemas.microsoft.com/office/drawing/2014/main" id="{01D8A9DA-0FE7-4796-BADC-4D6E544C4CAE}"/>
              </a:ext>
            </a:extLst>
          </p:cNvPr>
          <p:cNvSpPr>
            <a:spLocks noGrp="1"/>
          </p:cNvSpPr>
          <p:nvPr>
            <p:ph idx="1"/>
          </p:nvPr>
        </p:nvSpPr>
        <p:spPr/>
        <p:txBody>
          <a:bodyPr/>
          <a:lstStyle/>
          <a:p>
            <a:r>
              <a:rPr lang="en-US" dirty="0"/>
              <a:t>In order to create a frequency polygon, one must follow these steps:</a:t>
            </a:r>
          </a:p>
          <a:p>
            <a:pPr lvl="1"/>
            <a:r>
              <a:rPr lang="en-US" dirty="0"/>
              <a:t>Creation of a histogram.</a:t>
            </a:r>
          </a:p>
          <a:p>
            <a:pPr lvl="1"/>
            <a:r>
              <a:rPr lang="en-US" dirty="0"/>
              <a:t>Finding the midpoints for each bar that exists on the histogram.</a:t>
            </a:r>
          </a:p>
          <a:p>
            <a:pPr lvl="1"/>
            <a:r>
              <a:rPr lang="en-US" dirty="0"/>
              <a:t>Placing a point on the origin of the histogram and its end.</a:t>
            </a:r>
          </a:p>
          <a:p>
            <a:pPr lvl="1"/>
            <a:r>
              <a:rPr lang="en-US" dirty="0"/>
              <a:t>Connection of the points.</a:t>
            </a:r>
          </a:p>
        </p:txBody>
      </p:sp>
    </p:spTree>
    <p:extLst>
      <p:ext uri="{BB962C8B-B14F-4D97-AF65-F5344CB8AC3E}">
        <p14:creationId xmlns:p14="http://schemas.microsoft.com/office/powerpoint/2010/main" val="3145488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2BF787-0046-473B-AE54-92D8AA43E58B}"/>
              </a:ext>
            </a:extLst>
          </p:cNvPr>
          <p:cNvSpPr>
            <a:spLocks noGrp="1"/>
          </p:cNvSpPr>
          <p:nvPr>
            <p:ph type="title"/>
          </p:nvPr>
        </p:nvSpPr>
        <p:spPr/>
        <p:txBody>
          <a:bodyPr/>
          <a:lstStyle/>
          <a:p>
            <a:r>
              <a:rPr lang="en-US" dirty="0"/>
              <a:t>Histograms and frequency polygons</a:t>
            </a:r>
          </a:p>
        </p:txBody>
      </p:sp>
      <p:sp>
        <p:nvSpPr>
          <p:cNvPr id="3" name="Content Placeholder 2">
            <a:extLst>
              <a:ext uri="{FF2B5EF4-FFF2-40B4-BE49-F238E27FC236}">
                <a16:creationId xmlns="" xmlns:a16="http://schemas.microsoft.com/office/drawing/2014/main" id="{01D8A9DA-0FE7-4796-BADC-4D6E544C4CAE}"/>
              </a:ext>
            </a:extLst>
          </p:cNvPr>
          <p:cNvSpPr>
            <a:spLocks noGrp="1"/>
          </p:cNvSpPr>
          <p:nvPr>
            <p:ph idx="1"/>
          </p:nvPr>
        </p:nvSpPr>
        <p:spPr/>
        <p:txBody>
          <a:bodyPr/>
          <a:lstStyle/>
          <a:p>
            <a:r>
              <a:rPr lang="en-US" dirty="0"/>
              <a:t>Example: Construct a frequency polygon using the data given below:</a:t>
            </a:r>
          </a:p>
          <a:p>
            <a:pPr lvl="1"/>
            <a:endParaRPr lang="en-US" dirty="0"/>
          </a:p>
        </p:txBody>
      </p:sp>
      <p:graphicFrame>
        <p:nvGraphicFramePr>
          <p:cNvPr id="4" name="Table 3">
            <a:extLst>
              <a:ext uri="{FF2B5EF4-FFF2-40B4-BE49-F238E27FC236}">
                <a16:creationId xmlns="" xmlns:a16="http://schemas.microsoft.com/office/drawing/2014/main" id="{BD2C6AD0-4E03-4FF0-BEC7-471357A19587}"/>
              </a:ext>
            </a:extLst>
          </p:cNvPr>
          <p:cNvGraphicFramePr>
            <a:graphicFrameLocks noGrp="1"/>
          </p:cNvGraphicFramePr>
          <p:nvPr>
            <p:extLst>
              <p:ext uri="{D42A27DB-BD31-4B8C-83A1-F6EECF244321}">
                <p14:modId xmlns:p14="http://schemas.microsoft.com/office/powerpoint/2010/main" val="1184127622"/>
              </p:ext>
            </p:extLst>
          </p:nvPr>
        </p:nvGraphicFramePr>
        <p:xfrm>
          <a:off x="3359150" y="2362200"/>
          <a:ext cx="2425700" cy="1965960"/>
        </p:xfrm>
        <a:graphic>
          <a:graphicData uri="http://schemas.openxmlformats.org/drawingml/2006/table">
            <a:tbl>
              <a:tblPr/>
              <a:tblGrid>
                <a:gridCol w="1257300">
                  <a:extLst>
                    <a:ext uri="{9D8B030D-6E8A-4147-A177-3AD203B41FA5}">
                      <a16:colId xmlns="" xmlns:a16="http://schemas.microsoft.com/office/drawing/2014/main" val="72000775"/>
                    </a:ext>
                  </a:extLst>
                </a:gridCol>
                <a:gridCol w="1168400">
                  <a:extLst>
                    <a:ext uri="{9D8B030D-6E8A-4147-A177-3AD203B41FA5}">
                      <a16:colId xmlns="" xmlns:a16="http://schemas.microsoft.com/office/drawing/2014/main" val="1295577508"/>
                    </a:ext>
                  </a:extLst>
                </a:gridCol>
              </a:tblGrid>
              <a:tr h="327660">
                <a:tc>
                  <a:txBody>
                    <a:bodyPr/>
                    <a:lstStyle/>
                    <a:p>
                      <a:pPr algn="ctr" fontAlgn="ctr"/>
                      <a:r>
                        <a:rPr lang="en-US" sz="2000" b="1" i="0" u="none" strike="noStrike">
                          <a:solidFill>
                            <a:srgbClr val="000000"/>
                          </a:solidFill>
                          <a:effectLst/>
                          <a:latin typeface="Calibri" panose="020F0502020204030204" pitchFamily="34" charset="0"/>
                        </a:rPr>
                        <a:t>Test Scores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2000" b="1" i="0" u="none" strike="noStrike">
                          <a:solidFill>
                            <a:srgbClr val="000000"/>
                          </a:solidFill>
                          <a:effectLst/>
                          <a:latin typeface="Calibri" panose="020F0502020204030204" pitchFamily="34" charset="0"/>
                        </a:rPr>
                        <a:t>Frequency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209646895"/>
                  </a:ext>
                </a:extLst>
              </a:tr>
              <a:tr h="327660">
                <a:tc>
                  <a:txBody>
                    <a:bodyPr/>
                    <a:lstStyle/>
                    <a:p>
                      <a:pPr algn="ctr" fontAlgn="ctr"/>
                      <a:r>
                        <a:rPr lang="en-US" sz="2000" b="0" i="0" u="none" strike="noStrike" dirty="0">
                          <a:solidFill>
                            <a:srgbClr val="000000"/>
                          </a:solidFill>
                          <a:effectLst/>
                          <a:latin typeface="Calibri" panose="020F0502020204030204" pitchFamily="34" charset="0"/>
                        </a:rPr>
                        <a:t>49.5-59.5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3434992598"/>
                  </a:ext>
                </a:extLst>
              </a:tr>
              <a:tr h="327660">
                <a:tc>
                  <a:txBody>
                    <a:bodyPr/>
                    <a:lstStyle/>
                    <a:p>
                      <a:pPr algn="ctr" fontAlgn="ctr"/>
                      <a:r>
                        <a:rPr lang="en-US" sz="2000" b="0" i="0" u="none" strike="noStrike" dirty="0">
                          <a:solidFill>
                            <a:srgbClr val="000000"/>
                          </a:solidFill>
                          <a:effectLst/>
                          <a:latin typeface="Calibri" panose="020F0502020204030204" pitchFamily="34" charset="0"/>
                        </a:rPr>
                        <a:t>59.5-69.5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597675617"/>
                  </a:ext>
                </a:extLst>
              </a:tr>
              <a:tr h="327660">
                <a:tc>
                  <a:txBody>
                    <a:bodyPr/>
                    <a:lstStyle/>
                    <a:p>
                      <a:pPr algn="ctr" fontAlgn="ctr"/>
                      <a:r>
                        <a:rPr lang="en-US" sz="2000" b="0" i="0" u="none" strike="noStrike" dirty="0">
                          <a:solidFill>
                            <a:srgbClr val="000000"/>
                          </a:solidFill>
                          <a:effectLst/>
                          <a:latin typeface="Calibri" panose="020F0502020204030204" pitchFamily="34" charset="0"/>
                        </a:rPr>
                        <a:t>69.5-79.5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3929744932"/>
                  </a:ext>
                </a:extLst>
              </a:tr>
              <a:tr h="327660">
                <a:tc>
                  <a:txBody>
                    <a:bodyPr/>
                    <a:lstStyle/>
                    <a:p>
                      <a:pPr algn="ctr" fontAlgn="ctr"/>
                      <a:r>
                        <a:rPr lang="en-US" sz="2000" b="0" i="0" u="none" strike="noStrike" dirty="0">
                          <a:solidFill>
                            <a:srgbClr val="000000"/>
                          </a:solidFill>
                          <a:effectLst/>
                          <a:latin typeface="Calibri" panose="020F0502020204030204" pitchFamily="34" charset="0"/>
                        </a:rPr>
                        <a:t>79.5-89.5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238711819"/>
                  </a:ext>
                </a:extLst>
              </a:tr>
              <a:tr h="327660">
                <a:tc>
                  <a:txBody>
                    <a:bodyPr/>
                    <a:lstStyle/>
                    <a:p>
                      <a:pPr algn="ctr" fontAlgn="ctr"/>
                      <a:r>
                        <a:rPr lang="en-US" sz="2000" b="0" i="0" u="none" strike="noStrike" dirty="0">
                          <a:solidFill>
                            <a:srgbClr val="000000"/>
                          </a:solidFill>
                          <a:effectLst/>
                          <a:latin typeface="Calibri" panose="020F0502020204030204" pitchFamily="34" charset="0"/>
                        </a:rPr>
                        <a:t>89.5-99.5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2685748"/>
                  </a:ext>
                </a:extLst>
              </a:tr>
            </a:tbl>
          </a:graphicData>
        </a:graphic>
      </p:graphicFrame>
    </p:spTree>
    <p:extLst>
      <p:ext uri="{BB962C8B-B14F-4D97-AF65-F5344CB8AC3E}">
        <p14:creationId xmlns:p14="http://schemas.microsoft.com/office/powerpoint/2010/main" val="3854963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2BF787-0046-473B-AE54-92D8AA43E58B}"/>
              </a:ext>
            </a:extLst>
          </p:cNvPr>
          <p:cNvSpPr>
            <a:spLocks noGrp="1"/>
          </p:cNvSpPr>
          <p:nvPr>
            <p:ph type="title"/>
          </p:nvPr>
        </p:nvSpPr>
        <p:spPr/>
        <p:txBody>
          <a:bodyPr/>
          <a:lstStyle/>
          <a:p>
            <a:r>
              <a:rPr lang="en-US" dirty="0"/>
              <a:t>Histograms and frequency polygons</a:t>
            </a:r>
          </a:p>
        </p:txBody>
      </p:sp>
      <p:sp>
        <p:nvSpPr>
          <p:cNvPr id="3" name="Content Placeholder 2">
            <a:extLst>
              <a:ext uri="{FF2B5EF4-FFF2-40B4-BE49-F238E27FC236}">
                <a16:creationId xmlns="" xmlns:a16="http://schemas.microsoft.com/office/drawing/2014/main" id="{01D8A9DA-0FE7-4796-BADC-4D6E544C4CAE}"/>
              </a:ext>
            </a:extLst>
          </p:cNvPr>
          <p:cNvSpPr>
            <a:spLocks noGrp="1"/>
          </p:cNvSpPr>
          <p:nvPr>
            <p:ph idx="1"/>
          </p:nvPr>
        </p:nvSpPr>
        <p:spPr>
          <a:xfrm>
            <a:off x="0" y="1243012"/>
            <a:ext cx="4267200" cy="5462587"/>
          </a:xfrm>
        </p:spPr>
        <p:txBody>
          <a:bodyPr>
            <a:normAutofit fontScale="70000" lnSpcReduction="20000"/>
          </a:bodyPr>
          <a:lstStyle/>
          <a:p>
            <a:r>
              <a:rPr lang="en-US" dirty="0"/>
              <a:t>We now start by plotting the class marks such as 54.5, 64.5, 74.5 and so on till 94.5.</a:t>
            </a:r>
          </a:p>
          <a:p>
            <a:r>
              <a:rPr lang="en-US" dirty="0"/>
              <a:t>Note that we will also plot the previous and next class marks to start and end the polygon, i.e. we plot 44.5 and 104.5 as well.</a:t>
            </a:r>
          </a:p>
          <a:p>
            <a:r>
              <a:rPr lang="en-US" dirty="0"/>
              <a:t>Then, the frequencies corresponding to the class marks are plotted against each class mark.</a:t>
            </a:r>
          </a:p>
          <a:p>
            <a:r>
              <a:rPr lang="en-US" dirty="0"/>
              <a:t>This makes sense as the frequency for class marks 44.5 and 104.5 are zero and touching the x-axis. These plot points are used only to give a closed shape to the polygon.</a:t>
            </a:r>
          </a:p>
        </p:txBody>
      </p:sp>
      <p:pic>
        <p:nvPicPr>
          <p:cNvPr id="5" name="Picture 4">
            <a:extLst>
              <a:ext uri="{FF2B5EF4-FFF2-40B4-BE49-F238E27FC236}">
                <a16:creationId xmlns="" xmlns:a16="http://schemas.microsoft.com/office/drawing/2014/main" id="{E1EB4844-853E-4415-B71A-459084B5F599}"/>
              </a:ext>
            </a:extLst>
          </p:cNvPr>
          <p:cNvPicPr>
            <a:picLocks noChangeAspect="1"/>
          </p:cNvPicPr>
          <p:nvPr/>
        </p:nvPicPr>
        <p:blipFill>
          <a:blip r:embed="rId2"/>
          <a:stretch>
            <a:fillRect/>
          </a:stretch>
        </p:blipFill>
        <p:spPr>
          <a:xfrm>
            <a:off x="4310167" y="2133600"/>
            <a:ext cx="4833833" cy="3657600"/>
          </a:xfrm>
          <a:prstGeom prst="rect">
            <a:avLst/>
          </a:prstGeom>
        </p:spPr>
      </p:pic>
    </p:spTree>
    <p:extLst>
      <p:ext uri="{BB962C8B-B14F-4D97-AF65-F5344CB8AC3E}">
        <p14:creationId xmlns:p14="http://schemas.microsoft.com/office/powerpoint/2010/main" val="2262886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17E3BC-1855-430B-A54B-ED0815B05C55}"/>
              </a:ext>
            </a:extLst>
          </p:cNvPr>
          <p:cNvSpPr>
            <a:spLocks noGrp="1"/>
          </p:cNvSpPr>
          <p:nvPr>
            <p:ph type="title"/>
          </p:nvPr>
        </p:nvSpPr>
        <p:spPr/>
        <p:txBody>
          <a:bodyPr/>
          <a:lstStyle/>
          <a:p>
            <a:r>
              <a:rPr lang="en-US" dirty="0"/>
              <a:t>Types of frequency curves</a:t>
            </a:r>
          </a:p>
        </p:txBody>
      </p:sp>
      <p:sp>
        <p:nvSpPr>
          <p:cNvPr id="3" name="Content Placeholder 2">
            <a:extLst>
              <a:ext uri="{FF2B5EF4-FFF2-40B4-BE49-F238E27FC236}">
                <a16:creationId xmlns="" xmlns:a16="http://schemas.microsoft.com/office/drawing/2014/main" id="{6FC3E547-08E5-4463-B6F2-FE12C7A193E3}"/>
              </a:ext>
            </a:extLst>
          </p:cNvPr>
          <p:cNvSpPr>
            <a:spLocks noGrp="1"/>
          </p:cNvSpPr>
          <p:nvPr>
            <p:ph idx="1"/>
          </p:nvPr>
        </p:nvSpPr>
        <p:spPr/>
        <p:txBody>
          <a:bodyPr/>
          <a:lstStyle/>
          <a:p>
            <a:r>
              <a:rPr lang="en-US" dirty="0"/>
              <a:t>Four common frequency distribution curves are as follows:</a:t>
            </a:r>
          </a:p>
          <a:p>
            <a:endParaRPr lang="en-US" dirty="0"/>
          </a:p>
        </p:txBody>
      </p:sp>
      <p:pic>
        <p:nvPicPr>
          <p:cNvPr id="4" name="Picture 3">
            <a:extLst>
              <a:ext uri="{FF2B5EF4-FFF2-40B4-BE49-F238E27FC236}">
                <a16:creationId xmlns="" xmlns:a16="http://schemas.microsoft.com/office/drawing/2014/main" id="{E72ADCE3-B065-4FED-82F4-04BE3C0F5496}"/>
              </a:ext>
            </a:extLst>
          </p:cNvPr>
          <p:cNvPicPr>
            <a:picLocks noChangeAspect="1"/>
          </p:cNvPicPr>
          <p:nvPr/>
        </p:nvPicPr>
        <p:blipFill>
          <a:blip r:embed="rId2"/>
          <a:stretch>
            <a:fillRect/>
          </a:stretch>
        </p:blipFill>
        <p:spPr>
          <a:xfrm>
            <a:off x="912967" y="2362200"/>
            <a:ext cx="7318065" cy="4038600"/>
          </a:xfrm>
          <a:prstGeom prst="rect">
            <a:avLst/>
          </a:prstGeom>
        </p:spPr>
      </p:pic>
    </p:spTree>
    <p:extLst>
      <p:ext uri="{BB962C8B-B14F-4D97-AF65-F5344CB8AC3E}">
        <p14:creationId xmlns:p14="http://schemas.microsoft.com/office/powerpoint/2010/main" val="1606556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7A8D27-0781-4094-B210-29DF8A02EC32}"/>
              </a:ext>
            </a:extLst>
          </p:cNvPr>
          <p:cNvSpPr>
            <a:spLocks noGrp="1"/>
          </p:cNvSpPr>
          <p:nvPr>
            <p:ph type="title"/>
          </p:nvPr>
        </p:nvSpPr>
        <p:spPr/>
        <p:txBody>
          <a:bodyPr>
            <a:normAutofit fontScale="90000"/>
          </a:bodyPr>
          <a:lstStyle/>
          <a:p>
            <a:r>
              <a:rPr lang="en-US" dirty="0"/>
              <a:t>Relationship between Mean, Median and Mode</a:t>
            </a:r>
          </a:p>
        </p:txBody>
      </p:sp>
      <p:sp>
        <p:nvSpPr>
          <p:cNvPr id="3" name="Content Placeholder 2">
            <a:extLst>
              <a:ext uri="{FF2B5EF4-FFF2-40B4-BE49-F238E27FC236}">
                <a16:creationId xmlns="" xmlns:a16="http://schemas.microsoft.com/office/drawing/2014/main" id="{47280426-98F0-4468-9C0E-B093E10F2EE8}"/>
              </a:ext>
            </a:extLst>
          </p:cNvPr>
          <p:cNvSpPr>
            <a:spLocks noGrp="1"/>
          </p:cNvSpPr>
          <p:nvPr>
            <p:ph idx="1"/>
          </p:nvPr>
        </p:nvSpPr>
        <p:spPr/>
        <p:txBody>
          <a:bodyPr/>
          <a:lstStyle/>
          <a:p>
            <a:r>
              <a:rPr lang="en-US" dirty="0"/>
              <a:t>There exists an empirical relationship between mode, median and mean and this can be expressed using the formula:</a:t>
            </a:r>
          </a:p>
          <a:p>
            <a:pPr marL="0" indent="0" algn="ctr">
              <a:buNone/>
            </a:pPr>
            <a:r>
              <a:rPr lang="en-US" b="1" dirty="0"/>
              <a:t>Mode = 3 Median – 2 Mean</a:t>
            </a:r>
          </a:p>
        </p:txBody>
      </p:sp>
    </p:spTree>
    <p:extLst>
      <p:ext uri="{BB962C8B-B14F-4D97-AF65-F5344CB8AC3E}">
        <p14:creationId xmlns:p14="http://schemas.microsoft.com/office/powerpoint/2010/main" val="396710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EBC6BA-B288-4244-B156-0469001B94A0}"/>
              </a:ext>
            </a:extLst>
          </p:cNvPr>
          <p:cNvSpPr>
            <a:spLocks noGrp="1"/>
          </p:cNvSpPr>
          <p:nvPr>
            <p:ph type="title"/>
          </p:nvPr>
        </p:nvSpPr>
        <p:spPr/>
        <p:txBody>
          <a:bodyPr>
            <a:normAutofit/>
          </a:bodyPr>
          <a:lstStyle/>
          <a:p>
            <a:r>
              <a:rPr lang="en-US" dirty="0"/>
              <a:t>Statistical Modeling</a:t>
            </a:r>
          </a:p>
        </p:txBody>
      </p:sp>
      <p:sp>
        <p:nvSpPr>
          <p:cNvPr id="3" name="Content Placeholder 2">
            <a:extLst>
              <a:ext uri="{FF2B5EF4-FFF2-40B4-BE49-F238E27FC236}">
                <a16:creationId xmlns="" xmlns:a16="http://schemas.microsoft.com/office/drawing/2014/main" id="{F56E5307-7531-442E-9906-B0882986F47C}"/>
              </a:ext>
            </a:extLst>
          </p:cNvPr>
          <p:cNvSpPr>
            <a:spLocks noGrp="1"/>
          </p:cNvSpPr>
          <p:nvPr>
            <p:ph idx="1"/>
          </p:nvPr>
        </p:nvSpPr>
        <p:spPr/>
        <p:txBody>
          <a:bodyPr/>
          <a:lstStyle/>
          <a:p>
            <a:r>
              <a:rPr lang="en-US" dirty="0"/>
              <a:t>Scatter Plot</a:t>
            </a:r>
          </a:p>
          <a:p>
            <a:r>
              <a:rPr lang="en-US" dirty="0"/>
              <a:t>Stem-and-Leaf Plot</a:t>
            </a:r>
          </a:p>
          <a:p>
            <a:r>
              <a:rPr lang="en-US" dirty="0"/>
              <a:t>Histograms and frequency polygons</a:t>
            </a:r>
          </a:p>
          <a:p>
            <a:r>
              <a:rPr lang="en-US" dirty="0"/>
              <a:t>Box-and-Whisker Plot or Box Plot</a:t>
            </a:r>
          </a:p>
        </p:txBody>
      </p:sp>
    </p:spTree>
    <p:extLst>
      <p:ext uri="{BB962C8B-B14F-4D97-AF65-F5344CB8AC3E}">
        <p14:creationId xmlns:p14="http://schemas.microsoft.com/office/powerpoint/2010/main" val="193120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C429FB-CC9C-4401-8EBA-B0CE519AA108}"/>
              </a:ext>
            </a:extLst>
          </p:cNvPr>
          <p:cNvSpPr>
            <a:spLocks noGrp="1"/>
          </p:cNvSpPr>
          <p:nvPr>
            <p:ph type="title"/>
          </p:nvPr>
        </p:nvSpPr>
        <p:spPr/>
        <p:txBody>
          <a:bodyPr>
            <a:normAutofit/>
          </a:bodyPr>
          <a:lstStyle/>
          <a:p>
            <a:r>
              <a:rPr lang="en-US" dirty="0"/>
              <a:t>Scatter Plot</a:t>
            </a:r>
          </a:p>
        </p:txBody>
      </p:sp>
      <p:sp>
        <p:nvSpPr>
          <p:cNvPr id="3" name="Content Placeholder 2">
            <a:extLst>
              <a:ext uri="{FF2B5EF4-FFF2-40B4-BE49-F238E27FC236}">
                <a16:creationId xmlns="" xmlns:a16="http://schemas.microsoft.com/office/drawing/2014/main" id="{847D51E1-AB94-4DB3-A8B4-217D4B8F6A97}"/>
              </a:ext>
            </a:extLst>
          </p:cNvPr>
          <p:cNvSpPr>
            <a:spLocks noGrp="1"/>
          </p:cNvSpPr>
          <p:nvPr>
            <p:ph idx="1"/>
          </p:nvPr>
        </p:nvSpPr>
        <p:spPr/>
        <p:txBody>
          <a:bodyPr/>
          <a:lstStyle/>
          <a:p>
            <a:r>
              <a:rPr lang="en-US" dirty="0"/>
              <a:t>A scatter plot (aka scatter chart, scatter graph) uses dots to represent values for two different numeric variables.</a:t>
            </a:r>
          </a:p>
          <a:p>
            <a:r>
              <a:rPr lang="en-US" dirty="0"/>
              <a:t>The position of each dot on the horizontal and vertical axis indicates values for an individual data point.</a:t>
            </a:r>
          </a:p>
          <a:p>
            <a:r>
              <a:rPr lang="en-US" dirty="0"/>
              <a:t>Scatter plots are used to observe relationships between variables.</a:t>
            </a:r>
          </a:p>
          <a:p>
            <a:endParaRPr lang="en-US" dirty="0"/>
          </a:p>
        </p:txBody>
      </p:sp>
    </p:spTree>
    <p:extLst>
      <p:ext uri="{BB962C8B-B14F-4D97-AF65-F5344CB8AC3E}">
        <p14:creationId xmlns:p14="http://schemas.microsoft.com/office/powerpoint/2010/main" val="53913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C429FB-CC9C-4401-8EBA-B0CE519AA108}"/>
              </a:ext>
            </a:extLst>
          </p:cNvPr>
          <p:cNvSpPr>
            <a:spLocks noGrp="1"/>
          </p:cNvSpPr>
          <p:nvPr>
            <p:ph type="title"/>
          </p:nvPr>
        </p:nvSpPr>
        <p:spPr/>
        <p:txBody>
          <a:bodyPr>
            <a:normAutofit/>
          </a:bodyPr>
          <a:lstStyle/>
          <a:p>
            <a:r>
              <a:rPr lang="en-US" dirty="0"/>
              <a:t>Scatter Plot</a:t>
            </a:r>
          </a:p>
        </p:txBody>
      </p:sp>
      <p:sp>
        <p:nvSpPr>
          <p:cNvPr id="3" name="Content Placeholder 2">
            <a:extLst>
              <a:ext uri="{FF2B5EF4-FFF2-40B4-BE49-F238E27FC236}">
                <a16:creationId xmlns="" xmlns:a16="http://schemas.microsoft.com/office/drawing/2014/main" id="{847D51E1-AB94-4DB3-A8B4-217D4B8F6A97}"/>
              </a:ext>
            </a:extLst>
          </p:cNvPr>
          <p:cNvSpPr>
            <a:spLocks noGrp="1"/>
          </p:cNvSpPr>
          <p:nvPr>
            <p:ph idx="1"/>
          </p:nvPr>
        </p:nvSpPr>
        <p:spPr/>
        <p:txBody>
          <a:bodyPr/>
          <a:lstStyle/>
          <a:p>
            <a:r>
              <a:rPr lang="en-US" dirty="0"/>
              <a:t>For Example:</a:t>
            </a:r>
          </a:p>
          <a:p>
            <a:endParaRPr lang="en-US" dirty="0"/>
          </a:p>
        </p:txBody>
      </p:sp>
      <p:graphicFrame>
        <p:nvGraphicFramePr>
          <p:cNvPr id="4" name="Table 3">
            <a:extLst>
              <a:ext uri="{FF2B5EF4-FFF2-40B4-BE49-F238E27FC236}">
                <a16:creationId xmlns="" xmlns:a16="http://schemas.microsoft.com/office/drawing/2014/main" id="{E7A04EA0-2E55-4850-A009-01C76BD369FC}"/>
              </a:ext>
            </a:extLst>
          </p:cNvPr>
          <p:cNvGraphicFramePr>
            <a:graphicFrameLocks noGrp="1"/>
          </p:cNvGraphicFramePr>
          <p:nvPr>
            <p:extLst>
              <p:ext uri="{D42A27DB-BD31-4B8C-83A1-F6EECF244321}">
                <p14:modId xmlns:p14="http://schemas.microsoft.com/office/powerpoint/2010/main" val="1067649861"/>
              </p:ext>
            </p:extLst>
          </p:nvPr>
        </p:nvGraphicFramePr>
        <p:xfrm>
          <a:off x="609600" y="2286000"/>
          <a:ext cx="3429000" cy="3467100"/>
        </p:xfrm>
        <a:graphic>
          <a:graphicData uri="http://schemas.openxmlformats.org/drawingml/2006/table">
            <a:tbl>
              <a:tblPr/>
              <a:tblGrid>
                <a:gridCol w="1727200">
                  <a:extLst>
                    <a:ext uri="{9D8B030D-6E8A-4147-A177-3AD203B41FA5}">
                      <a16:colId xmlns="" xmlns:a16="http://schemas.microsoft.com/office/drawing/2014/main" val="2287802088"/>
                    </a:ext>
                  </a:extLst>
                </a:gridCol>
                <a:gridCol w="1701800">
                  <a:extLst>
                    <a:ext uri="{9D8B030D-6E8A-4147-A177-3AD203B41FA5}">
                      <a16:colId xmlns="" xmlns:a16="http://schemas.microsoft.com/office/drawing/2014/main" val="62469398"/>
                    </a:ext>
                  </a:extLst>
                </a:gridCol>
              </a:tblGrid>
              <a:tr h="266700">
                <a:tc>
                  <a:txBody>
                    <a:bodyPr/>
                    <a:lstStyle/>
                    <a:p>
                      <a:pPr algn="ctr" fontAlgn="ctr"/>
                      <a:r>
                        <a:rPr lang="en-US" sz="1600" b="0" i="0" u="none" strike="noStrike">
                          <a:solidFill>
                            <a:srgbClr val="000000"/>
                          </a:solidFill>
                          <a:effectLst/>
                          <a:latin typeface="Calibri" panose="020F0502020204030204" pitchFamily="34" charset="0"/>
                        </a:rPr>
                        <a:t>Temperature °C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0" i="0" u="none" strike="noStrike">
                          <a:solidFill>
                            <a:srgbClr val="000000"/>
                          </a:solidFill>
                          <a:effectLst/>
                          <a:latin typeface="Calibri" panose="020F0502020204030204" pitchFamily="34" charset="0"/>
                        </a:rPr>
                        <a:t>Ice Cream 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2716699411"/>
                  </a:ext>
                </a:extLst>
              </a:tr>
              <a:tr h="266700">
                <a:tc>
                  <a:txBody>
                    <a:bodyPr/>
                    <a:lstStyle/>
                    <a:p>
                      <a:pPr algn="ctr" fontAlgn="ctr"/>
                      <a:r>
                        <a:rPr lang="en-US" sz="1600" b="0" i="0" u="none" strike="noStrike" dirty="0">
                          <a:solidFill>
                            <a:srgbClr val="000000"/>
                          </a:solidFill>
                          <a:effectLst/>
                          <a:latin typeface="Calibri" panose="020F0502020204030204" pitchFamily="34" charset="0"/>
                        </a:rPr>
                        <a:t>14.2°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$215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66891541"/>
                  </a:ext>
                </a:extLst>
              </a:tr>
              <a:tr h="266700">
                <a:tc>
                  <a:txBody>
                    <a:bodyPr/>
                    <a:lstStyle/>
                    <a:p>
                      <a:pPr algn="ctr" fontAlgn="ctr"/>
                      <a:r>
                        <a:rPr lang="en-US" sz="1600" b="0" i="0" u="none" strike="noStrike">
                          <a:solidFill>
                            <a:srgbClr val="000000"/>
                          </a:solidFill>
                          <a:effectLst/>
                          <a:latin typeface="Calibri" panose="020F0502020204030204" pitchFamily="34" charset="0"/>
                        </a:rPr>
                        <a:t>16.4°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$325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953076411"/>
                  </a:ext>
                </a:extLst>
              </a:tr>
              <a:tr h="266700">
                <a:tc>
                  <a:txBody>
                    <a:bodyPr/>
                    <a:lstStyle/>
                    <a:p>
                      <a:pPr algn="ctr" fontAlgn="ctr"/>
                      <a:r>
                        <a:rPr lang="en-US" sz="1600" b="0" i="0" u="none" strike="noStrike">
                          <a:solidFill>
                            <a:srgbClr val="000000"/>
                          </a:solidFill>
                          <a:effectLst/>
                          <a:latin typeface="Calibri" panose="020F0502020204030204" pitchFamily="34" charset="0"/>
                        </a:rPr>
                        <a:t>11.9°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$185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06776813"/>
                  </a:ext>
                </a:extLst>
              </a:tr>
              <a:tr h="266700">
                <a:tc>
                  <a:txBody>
                    <a:bodyPr/>
                    <a:lstStyle/>
                    <a:p>
                      <a:pPr algn="ctr" fontAlgn="ctr"/>
                      <a:r>
                        <a:rPr lang="en-US" sz="1600" b="0" i="0" u="none" strike="noStrike">
                          <a:solidFill>
                            <a:srgbClr val="000000"/>
                          </a:solidFill>
                          <a:effectLst/>
                          <a:latin typeface="Calibri" panose="020F0502020204030204" pitchFamily="34" charset="0"/>
                        </a:rPr>
                        <a:t>15.2°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$332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91654908"/>
                  </a:ext>
                </a:extLst>
              </a:tr>
              <a:tr h="266700">
                <a:tc>
                  <a:txBody>
                    <a:bodyPr/>
                    <a:lstStyle/>
                    <a:p>
                      <a:pPr algn="ctr" fontAlgn="ctr"/>
                      <a:r>
                        <a:rPr lang="en-US" sz="1600" b="0" i="0" u="none" strike="noStrike">
                          <a:solidFill>
                            <a:srgbClr val="000000"/>
                          </a:solidFill>
                          <a:effectLst/>
                          <a:latin typeface="Calibri" panose="020F0502020204030204" pitchFamily="34" charset="0"/>
                        </a:rPr>
                        <a:t>18.5°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$406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827437213"/>
                  </a:ext>
                </a:extLst>
              </a:tr>
              <a:tr h="266700">
                <a:tc>
                  <a:txBody>
                    <a:bodyPr/>
                    <a:lstStyle/>
                    <a:p>
                      <a:pPr algn="ctr" fontAlgn="ctr"/>
                      <a:r>
                        <a:rPr lang="en-US" sz="1600" b="0" i="0" u="none" strike="noStrike">
                          <a:solidFill>
                            <a:srgbClr val="000000"/>
                          </a:solidFill>
                          <a:effectLst/>
                          <a:latin typeface="Calibri" panose="020F0502020204030204" pitchFamily="34" charset="0"/>
                        </a:rPr>
                        <a:t>22.1°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$522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261646957"/>
                  </a:ext>
                </a:extLst>
              </a:tr>
              <a:tr h="266700">
                <a:tc>
                  <a:txBody>
                    <a:bodyPr/>
                    <a:lstStyle/>
                    <a:p>
                      <a:pPr algn="ctr" fontAlgn="ctr"/>
                      <a:r>
                        <a:rPr lang="en-US" sz="1600" b="0" i="0" u="none" strike="noStrike">
                          <a:solidFill>
                            <a:srgbClr val="000000"/>
                          </a:solidFill>
                          <a:effectLst/>
                          <a:latin typeface="Calibri" panose="020F0502020204030204" pitchFamily="34" charset="0"/>
                        </a:rPr>
                        <a:t>19.4°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$412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130264840"/>
                  </a:ext>
                </a:extLst>
              </a:tr>
              <a:tr h="266700">
                <a:tc>
                  <a:txBody>
                    <a:bodyPr/>
                    <a:lstStyle/>
                    <a:p>
                      <a:pPr algn="ctr" fontAlgn="ctr"/>
                      <a:r>
                        <a:rPr lang="en-US" sz="1600" b="0" i="0" u="none" strike="noStrike" dirty="0">
                          <a:solidFill>
                            <a:srgbClr val="000000"/>
                          </a:solidFill>
                          <a:effectLst/>
                          <a:latin typeface="Calibri" panose="020F0502020204030204" pitchFamily="34" charset="0"/>
                        </a:rPr>
                        <a:t>25.1°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$614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27337454"/>
                  </a:ext>
                </a:extLst>
              </a:tr>
              <a:tr h="266700">
                <a:tc>
                  <a:txBody>
                    <a:bodyPr/>
                    <a:lstStyle/>
                    <a:p>
                      <a:pPr algn="ctr" fontAlgn="ctr"/>
                      <a:r>
                        <a:rPr lang="en-US" sz="1600" b="0" i="0" u="none" strike="noStrike" dirty="0">
                          <a:solidFill>
                            <a:srgbClr val="000000"/>
                          </a:solidFill>
                          <a:effectLst/>
                          <a:latin typeface="Calibri" panose="020F0502020204030204" pitchFamily="34" charset="0"/>
                        </a:rPr>
                        <a:t>23.4°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$544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3518302"/>
                  </a:ext>
                </a:extLst>
              </a:tr>
              <a:tr h="266700">
                <a:tc>
                  <a:txBody>
                    <a:bodyPr/>
                    <a:lstStyle/>
                    <a:p>
                      <a:pPr algn="ctr" fontAlgn="ctr"/>
                      <a:r>
                        <a:rPr lang="en-US" sz="1600" b="0" i="0" u="none" strike="noStrike">
                          <a:solidFill>
                            <a:srgbClr val="000000"/>
                          </a:solidFill>
                          <a:effectLst/>
                          <a:latin typeface="Calibri" panose="020F0502020204030204" pitchFamily="34" charset="0"/>
                        </a:rPr>
                        <a:t>18.1°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$421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828712555"/>
                  </a:ext>
                </a:extLst>
              </a:tr>
              <a:tr h="266700">
                <a:tc>
                  <a:txBody>
                    <a:bodyPr/>
                    <a:lstStyle/>
                    <a:p>
                      <a:pPr algn="ctr" fontAlgn="ctr"/>
                      <a:r>
                        <a:rPr lang="en-US" sz="1600" b="0" i="0" u="none" strike="noStrike">
                          <a:solidFill>
                            <a:srgbClr val="000000"/>
                          </a:solidFill>
                          <a:effectLst/>
                          <a:latin typeface="Calibri" panose="020F0502020204030204" pitchFamily="34" charset="0"/>
                        </a:rPr>
                        <a:t>22.6°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$445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751384526"/>
                  </a:ext>
                </a:extLst>
              </a:tr>
              <a:tr h="266700">
                <a:tc>
                  <a:txBody>
                    <a:bodyPr/>
                    <a:lstStyle/>
                    <a:p>
                      <a:pPr algn="ctr" fontAlgn="ctr"/>
                      <a:r>
                        <a:rPr lang="en-US" sz="1600" b="0" i="0" u="none" strike="noStrike">
                          <a:solidFill>
                            <a:srgbClr val="000000"/>
                          </a:solidFill>
                          <a:effectLst/>
                          <a:latin typeface="Calibri" panose="020F0502020204030204" pitchFamily="34" charset="0"/>
                        </a:rPr>
                        <a:t>17.2°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$408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211479386"/>
                  </a:ext>
                </a:extLst>
              </a:tr>
            </a:tbl>
          </a:graphicData>
        </a:graphic>
      </p:graphicFrame>
      <p:pic>
        <p:nvPicPr>
          <p:cNvPr id="5" name="Picture 4">
            <a:extLst>
              <a:ext uri="{FF2B5EF4-FFF2-40B4-BE49-F238E27FC236}">
                <a16:creationId xmlns="" xmlns:a16="http://schemas.microsoft.com/office/drawing/2014/main" id="{496A6325-F428-4F37-9327-0F9B28F486C2}"/>
              </a:ext>
            </a:extLst>
          </p:cNvPr>
          <p:cNvPicPr>
            <a:picLocks noChangeAspect="1"/>
          </p:cNvPicPr>
          <p:nvPr/>
        </p:nvPicPr>
        <p:blipFill>
          <a:blip r:embed="rId2"/>
          <a:stretch>
            <a:fillRect/>
          </a:stretch>
        </p:blipFill>
        <p:spPr>
          <a:xfrm>
            <a:off x="4194149" y="2614422"/>
            <a:ext cx="4645051" cy="2810256"/>
          </a:xfrm>
          <a:prstGeom prst="rect">
            <a:avLst/>
          </a:prstGeom>
        </p:spPr>
      </p:pic>
    </p:spTree>
    <p:extLst>
      <p:ext uri="{BB962C8B-B14F-4D97-AF65-F5344CB8AC3E}">
        <p14:creationId xmlns:p14="http://schemas.microsoft.com/office/powerpoint/2010/main" val="89759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ECB90E-D43E-43E9-8460-A47195B16424}"/>
              </a:ext>
            </a:extLst>
          </p:cNvPr>
          <p:cNvSpPr>
            <a:spLocks noGrp="1"/>
          </p:cNvSpPr>
          <p:nvPr>
            <p:ph type="title"/>
          </p:nvPr>
        </p:nvSpPr>
        <p:spPr/>
        <p:txBody>
          <a:bodyPr>
            <a:normAutofit/>
          </a:bodyPr>
          <a:lstStyle/>
          <a:p>
            <a:r>
              <a:rPr lang="en-US" dirty="0"/>
              <a:t>Stem-and-Leaf Plot</a:t>
            </a:r>
          </a:p>
        </p:txBody>
      </p:sp>
      <p:sp>
        <p:nvSpPr>
          <p:cNvPr id="3" name="Content Placeholder 2">
            <a:extLst>
              <a:ext uri="{FF2B5EF4-FFF2-40B4-BE49-F238E27FC236}">
                <a16:creationId xmlns="" xmlns:a16="http://schemas.microsoft.com/office/drawing/2014/main" id="{EE767391-0B39-4A08-8FE1-4EA5E58EAD7F}"/>
              </a:ext>
            </a:extLst>
          </p:cNvPr>
          <p:cNvSpPr>
            <a:spLocks noGrp="1"/>
          </p:cNvSpPr>
          <p:nvPr>
            <p:ph idx="1"/>
          </p:nvPr>
        </p:nvSpPr>
        <p:spPr>
          <a:xfrm>
            <a:off x="0" y="1243012"/>
            <a:ext cx="9144000" cy="5491697"/>
          </a:xfrm>
        </p:spPr>
        <p:txBody>
          <a:bodyPr>
            <a:normAutofit fontScale="92500" lnSpcReduction="20000"/>
          </a:bodyPr>
          <a:lstStyle/>
          <a:p>
            <a:r>
              <a:rPr lang="en-US" dirty="0"/>
              <a:t>A Stem and Leaf Plot is a special table where each data value is split into a "stem" (the first digit or digits) and a "leaf" (usually the last digit).</a:t>
            </a:r>
          </a:p>
          <a:p>
            <a:r>
              <a:rPr lang="en-US" dirty="0"/>
              <a:t>For example:</a:t>
            </a:r>
          </a:p>
          <a:p>
            <a:endParaRPr lang="en-US" dirty="0"/>
          </a:p>
          <a:p>
            <a:endParaRPr lang="en-US" dirty="0"/>
          </a:p>
          <a:p>
            <a:endParaRPr lang="en-US" dirty="0"/>
          </a:p>
          <a:p>
            <a:pPr marL="0" indent="0">
              <a:buNone/>
            </a:pPr>
            <a:endParaRPr lang="en-US" dirty="0"/>
          </a:p>
          <a:p>
            <a:endParaRPr lang="en-US" dirty="0"/>
          </a:p>
          <a:p>
            <a:r>
              <a:rPr lang="en-US" dirty="0"/>
              <a:t>Stem "1" Leaf "5" means 15</a:t>
            </a:r>
          </a:p>
          <a:p>
            <a:r>
              <a:rPr lang="en-US" dirty="0"/>
              <a:t>Stem "1" Leaf "6" means 16</a:t>
            </a:r>
          </a:p>
          <a:p>
            <a:r>
              <a:rPr lang="en-US" dirty="0"/>
              <a:t>Stem "2" Leaf "1" means 21</a:t>
            </a:r>
          </a:p>
          <a:p>
            <a:endParaRPr lang="en-US" dirty="0"/>
          </a:p>
          <a:p>
            <a:endParaRPr lang="en-US" dirty="0"/>
          </a:p>
          <a:p>
            <a:endParaRPr lang="en-US" dirty="0"/>
          </a:p>
        </p:txBody>
      </p:sp>
      <p:pic>
        <p:nvPicPr>
          <p:cNvPr id="4" name="Picture 3">
            <a:extLst>
              <a:ext uri="{FF2B5EF4-FFF2-40B4-BE49-F238E27FC236}">
                <a16:creationId xmlns="" xmlns:a16="http://schemas.microsoft.com/office/drawing/2014/main" id="{3B00337D-17A1-4AE5-966B-E90B1C220125}"/>
              </a:ext>
            </a:extLst>
          </p:cNvPr>
          <p:cNvPicPr>
            <a:picLocks noChangeAspect="1"/>
          </p:cNvPicPr>
          <p:nvPr/>
        </p:nvPicPr>
        <p:blipFill>
          <a:blip r:embed="rId2"/>
          <a:stretch>
            <a:fillRect/>
          </a:stretch>
        </p:blipFill>
        <p:spPr>
          <a:xfrm>
            <a:off x="2525326" y="2743200"/>
            <a:ext cx="4093348" cy="2295525"/>
          </a:xfrm>
          <a:prstGeom prst="rect">
            <a:avLst/>
          </a:prstGeom>
        </p:spPr>
      </p:pic>
    </p:spTree>
    <p:extLst>
      <p:ext uri="{BB962C8B-B14F-4D97-AF65-F5344CB8AC3E}">
        <p14:creationId xmlns:p14="http://schemas.microsoft.com/office/powerpoint/2010/main" val="173235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AED22D-98C9-4BEE-82E7-3DABC089B203}"/>
              </a:ext>
            </a:extLst>
          </p:cNvPr>
          <p:cNvSpPr>
            <a:spLocks noGrp="1"/>
          </p:cNvSpPr>
          <p:nvPr>
            <p:ph type="title"/>
          </p:nvPr>
        </p:nvSpPr>
        <p:spPr/>
        <p:txBody>
          <a:bodyPr/>
          <a:lstStyle/>
          <a:p>
            <a:r>
              <a:rPr lang="en-US" dirty="0"/>
              <a:t>Histograms and frequency polygons</a:t>
            </a:r>
          </a:p>
        </p:txBody>
      </p:sp>
      <p:sp>
        <p:nvSpPr>
          <p:cNvPr id="3" name="Content Placeholder 2">
            <a:extLst>
              <a:ext uri="{FF2B5EF4-FFF2-40B4-BE49-F238E27FC236}">
                <a16:creationId xmlns="" xmlns:a16="http://schemas.microsoft.com/office/drawing/2014/main" id="{E7C7D0C5-9E27-4BB7-80D6-463D3A52091A}"/>
              </a:ext>
            </a:extLst>
          </p:cNvPr>
          <p:cNvSpPr>
            <a:spLocks noGrp="1"/>
          </p:cNvSpPr>
          <p:nvPr>
            <p:ph idx="1"/>
          </p:nvPr>
        </p:nvSpPr>
        <p:spPr/>
        <p:txBody>
          <a:bodyPr/>
          <a:lstStyle/>
          <a:p>
            <a:r>
              <a:rPr lang="en-US" dirty="0"/>
              <a:t>A </a:t>
            </a:r>
            <a:r>
              <a:rPr lang="en-US" b="1" dirty="0"/>
              <a:t>histogram or frequency histogram</a:t>
            </a:r>
            <a:r>
              <a:rPr lang="en-US" dirty="0"/>
              <a:t>, consists of a set of </a:t>
            </a:r>
            <a:r>
              <a:rPr lang="en-US" b="1" dirty="0"/>
              <a:t>rectangles</a:t>
            </a:r>
            <a:r>
              <a:rPr lang="en-US" dirty="0"/>
              <a:t> having bases on a horizontal axis, with centers at the </a:t>
            </a:r>
            <a:r>
              <a:rPr lang="en-US" b="1" dirty="0"/>
              <a:t>class marks </a:t>
            </a:r>
            <a:r>
              <a:rPr lang="en-US" dirty="0"/>
              <a:t>and lengths equal to the class interval sizes, and areas proportional to the </a:t>
            </a:r>
            <a:r>
              <a:rPr lang="en-US" b="1" dirty="0"/>
              <a:t>class frequencies</a:t>
            </a:r>
            <a:r>
              <a:rPr lang="en-US" dirty="0"/>
              <a:t>.</a:t>
            </a:r>
          </a:p>
          <a:p>
            <a:r>
              <a:rPr lang="en-US" b="1" dirty="0"/>
              <a:t>Frequency polygon </a:t>
            </a:r>
            <a:r>
              <a:rPr lang="en-US" dirty="0"/>
              <a:t>is a </a:t>
            </a:r>
            <a:r>
              <a:rPr lang="en-US" b="1" dirty="0"/>
              <a:t>line graph </a:t>
            </a:r>
            <a:r>
              <a:rPr lang="en-US" dirty="0"/>
              <a:t>of the </a:t>
            </a:r>
            <a:r>
              <a:rPr lang="en-US" b="1" dirty="0"/>
              <a:t>class frequencies</a:t>
            </a:r>
            <a:r>
              <a:rPr lang="en-US" dirty="0"/>
              <a:t> plotted against class marks. It can be obtained by connecting the </a:t>
            </a:r>
            <a:r>
              <a:rPr lang="en-US" b="1" dirty="0"/>
              <a:t>midpoints</a:t>
            </a:r>
            <a:r>
              <a:rPr lang="en-US" dirty="0"/>
              <a:t> of the tops of the rectangles in the </a:t>
            </a:r>
            <a:r>
              <a:rPr lang="en-US" b="1" dirty="0"/>
              <a:t>histogram</a:t>
            </a:r>
            <a:r>
              <a:rPr lang="en-US" dirty="0"/>
              <a:t>.</a:t>
            </a:r>
          </a:p>
          <a:p>
            <a:r>
              <a:rPr lang="en-US" dirty="0"/>
              <a:t>Background </a:t>
            </a:r>
            <a:r>
              <a:rPr lang="en-US" dirty="0">
                <a:sym typeface="Wingdings" panose="05000000000000000000" pitchFamily="2" charset="2"/>
              </a:rPr>
              <a:t></a:t>
            </a:r>
            <a:r>
              <a:rPr lang="en-US" dirty="0"/>
              <a:t>Frequency Distribution</a:t>
            </a:r>
          </a:p>
          <a:p>
            <a:endParaRPr lang="en-US" dirty="0"/>
          </a:p>
        </p:txBody>
      </p:sp>
    </p:spTree>
    <p:extLst>
      <p:ext uri="{BB962C8B-B14F-4D97-AF65-F5344CB8AC3E}">
        <p14:creationId xmlns:p14="http://schemas.microsoft.com/office/powerpoint/2010/main" val="333904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AED22D-98C9-4BEE-82E7-3DABC089B203}"/>
              </a:ext>
            </a:extLst>
          </p:cNvPr>
          <p:cNvSpPr>
            <a:spLocks noGrp="1"/>
          </p:cNvSpPr>
          <p:nvPr>
            <p:ph type="title"/>
          </p:nvPr>
        </p:nvSpPr>
        <p:spPr/>
        <p:txBody>
          <a:bodyPr/>
          <a:lstStyle/>
          <a:p>
            <a:r>
              <a:rPr lang="en-US" dirty="0"/>
              <a:t>Histograms and frequency polygons</a:t>
            </a:r>
          </a:p>
        </p:txBody>
      </p:sp>
      <p:sp>
        <p:nvSpPr>
          <p:cNvPr id="3" name="Content Placeholder 2">
            <a:extLst>
              <a:ext uri="{FF2B5EF4-FFF2-40B4-BE49-F238E27FC236}">
                <a16:creationId xmlns="" xmlns:a16="http://schemas.microsoft.com/office/drawing/2014/main" id="{E7C7D0C5-9E27-4BB7-80D6-463D3A52091A}"/>
              </a:ext>
            </a:extLst>
          </p:cNvPr>
          <p:cNvSpPr>
            <a:spLocks noGrp="1"/>
          </p:cNvSpPr>
          <p:nvPr>
            <p:ph idx="1"/>
          </p:nvPr>
        </p:nvSpPr>
        <p:spPr>
          <a:xfrm>
            <a:off x="0" y="1243013"/>
            <a:ext cx="9144000" cy="661988"/>
          </a:xfrm>
        </p:spPr>
        <p:txBody>
          <a:bodyPr/>
          <a:lstStyle/>
          <a:p>
            <a:r>
              <a:rPr lang="en-US" dirty="0"/>
              <a:t>For example:</a:t>
            </a:r>
          </a:p>
          <a:p>
            <a:endParaRPr lang="en-US" dirty="0"/>
          </a:p>
        </p:txBody>
      </p:sp>
      <p:pic>
        <p:nvPicPr>
          <p:cNvPr id="4" name="Picture 3">
            <a:extLst>
              <a:ext uri="{FF2B5EF4-FFF2-40B4-BE49-F238E27FC236}">
                <a16:creationId xmlns="" xmlns:a16="http://schemas.microsoft.com/office/drawing/2014/main" id="{97292559-3677-45E1-96B4-7A4693A28418}"/>
              </a:ext>
            </a:extLst>
          </p:cNvPr>
          <p:cNvPicPr>
            <a:picLocks noChangeAspect="1"/>
          </p:cNvPicPr>
          <p:nvPr/>
        </p:nvPicPr>
        <p:blipFill>
          <a:blip r:embed="rId2"/>
          <a:stretch>
            <a:fillRect/>
          </a:stretch>
        </p:blipFill>
        <p:spPr>
          <a:xfrm>
            <a:off x="644843" y="1752600"/>
            <a:ext cx="7854314" cy="4724400"/>
          </a:xfrm>
          <a:prstGeom prst="rect">
            <a:avLst/>
          </a:prstGeom>
        </p:spPr>
      </p:pic>
    </p:spTree>
    <p:extLst>
      <p:ext uri="{BB962C8B-B14F-4D97-AF65-F5344CB8AC3E}">
        <p14:creationId xmlns:p14="http://schemas.microsoft.com/office/powerpoint/2010/main" val="3022510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1289</TotalTime>
  <Words>1460</Words>
  <Application>Microsoft Office PowerPoint</Application>
  <PresentationFormat>On-screen Show (4:3)</PresentationFormat>
  <Paragraphs>243</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Theme</vt:lpstr>
      <vt:lpstr>Introduction to Statistics and Data Analysis</vt:lpstr>
      <vt:lpstr>Exercises</vt:lpstr>
      <vt:lpstr>Relationship between Mean, Median and Mode</vt:lpstr>
      <vt:lpstr>Statistical Modeling</vt:lpstr>
      <vt:lpstr>Scatter Plot</vt:lpstr>
      <vt:lpstr>Scatter Plot</vt:lpstr>
      <vt:lpstr>Stem-and-Leaf Plot</vt:lpstr>
      <vt:lpstr>Histograms and frequency polygons</vt:lpstr>
      <vt:lpstr>Histograms and frequency polygons</vt:lpstr>
      <vt:lpstr>Frequency Distribution</vt:lpstr>
      <vt:lpstr>Frequency Distribution</vt:lpstr>
      <vt:lpstr>Frequency Distribution</vt:lpstr>
      <vt:lpstr>Frequency Distribution</vt:lpstr>
      <vt:lpstr>Frequency Distribution</vt:lpstr>
      <vt:lpstr>Frequency Distribution</vt:lpstr>
      <vt:lpstr>Frequency Distribution</vt:lpstr>
      <vt:lpstr>Frequency Distribution</vt:lpstr>
      <vt:lpstr>Frequency Distribution</vt:lpstr>
      <vt:lpstr>Frequency Distribution</vt:lpstr>
      <vt:lpstr>Histograms and frequency polygons</vt:lpstr>
      <vt:lpstr>Histograms and frequency polygons</vt:lpstr>
      <vt:lpstr>Histograms and frequency polygons</vt:lpstr>
      <vt:lpstr>Types of frequency curves</vt:lpstr>
    </vt:vector>
  </TitlesOfParts>
  <Manager>HOD SE</Manager>
  <Company>Bahria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Session01</dc:title>
  <dc:creator>Muhammad Adnan Ur Rehman</dc:creator>
  <cp:lastModifiedBy>lenovo</cp:lastModifiedBy>
  <cp:revision>170</cp:revision>
  <dcterms:created xsi:type="dcterms:W3CDTF">2006-08-16T00:00:00Z</dcterms:created>
  <dcterms:modified xsi:type="dcterms:W3CDTF">2022-10-16T15:55:22Z</dcterms:modified>
  <cp:version>1</cp:version>
</cp:coreProperties>
</file>