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308" r:id="rId3"/>
    <p:sldId id="309" r:id="rId4"/>
    <p:sldId id="310" r:id="rId5"/>
    <p:sldId id="311" r:id="rId6"/>
    <p:sldId id="312" r:id="rId7"/>
    <p:sldId id="313" r:id="rId8"/>
    <p:sldId id="316" r:id="rId9"/>
    <p:sldId id="323" r:id="rId10"/>
    <p:sldId id="324" r:id="rId11"/>
    <p:sldId id="326" r:id="rId12"/>
    <p:sldId id="327" r:id="rId13"/>
    <p:sldId id="328" r:id="rId14"/>
    <p:sldId id="329" r:id="rId15"/>
    <p:sldId id="330" r:id="rId16"/>
    <p:sldId id="331" r:id="rId17"/>
    <p:sldId id="33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404096"/>
    <a:srgbClr val="FACD2A"/>
    <a:srgbClr val="F586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03" autoAdjust="0"/>
    <p:restoredTop sz="95126" autoAdjust="0"/>
  </p:normalViewPr>
  <p:slideViewPr>
    <p:cSldViewPr>
      <p:cViewPr varScale="1">
        <p:scale>
          <a:sx n="66" d="100"/>
          <a:sy n="66" d="100"/>
        </p:scale>
        <p:origin x="1548" y="44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-281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2547E3-0987-4B8D-A7FC-D8C672617938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D6EE40-B923-4712-B166-4C2229106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8506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443D1-4BDD-40F8-939F-0FF065D02F6D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861D5D-0720-435C-937E-287D6ABED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736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https://www.khanacademy.org/math/statistics-probability/summarizing-quantitative-data/box-whisker-plots/a/box-plot-review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861D5D-0720-435C-937E-287D6ABED52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74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https://www.khanacademy.org/math/statistics-probability/summarizing-quantitative-data/box-whisker-plots/a/box-plot-review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861D5D-0720-435C-937E-287D6ABED52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430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90800"/>
            <a:ext cx="7772400" cy="1470025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148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26" name="Group 25"/>
          <p:cNvGrpSpPr/>
          <p:nvPr userDrawn="1"/>
        </p:nvGrpSpPr>
        <p:grpSpPr>
          <a:xfrm>
            <a:off x="0" y="66675"/>
            <a:ext cx="9144000" cy="0"/>
            <a:chOff x="0" y="6800850"/>
            <a:chExt cx="9144000" cy="0"/>
          </a:xfrm>
        </p:grpSpPr>
        <p:cxnSp>
          <p:nvCxnSpPr>
            <p:cNvPr id="9" name="Straight Connector 8"/>
            <p:cNvCxnSpPr/>
            <p:nvPr userDrawn="1"/>
          </p:nvCxnSpPr>
          <p:spPr>
            <a:xfrm>
              <a:off x="0" y="6800850"/>
              <a:ext cx="3044952" cy="0"/>
            </a:xfrm>
            <a:prstGeom prst="line">
              <a:avLst/>
            </a:prstGeom>
            <a:ln w="127000">
              <a:solidFill>
                <a:srgbClr val="404096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3044952" y="6800850"/>
              <a:ext cx="3044952" cy="0"/>
            </a:xfrm>
            <a:prstGeom prst="line">
              <a:avLst/>
            </a:prstGeom>
            <a:ln w="127000">
              <a:solidFill>
                <a:srgbClr val="F58634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6089904" y="6800850"/>
              <a:ext cx="3054096" cy="0"/>
            </a:xfrm>
            <a:prstGeom prst="line">
              <a:avLst/>
            </a:prstGeom>
            <a:ln w="127000">
              <a:solidFill>
                <a:srgbClr val="FACD2A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1113" y="156226"/>
            <a:ext cx="2512887" cy="681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3291"/>
            <a:ext cx="9144000" cy="1062572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43012"/>
            <a:ext cx="9144000" cy="5462587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-4572" y="52387"/>
            <a:ext cx="3049524" cy="0"/>
          </a:xfrm>
          <a:prstGeom prst="line">
            <a:avLst/>
          </a:prstGeom>
          <a:ln w="127000">
            <a:solidFill>
              <a:srgbClr val="404096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 userDrawn="1"/>
        </p:nvCxnSpPr>
        <p:spPr>
          <a:xfrm>
            <a:off x="3044952" y="52387"/>
            <a:ext cx="3044952" cy="0"/>
          </a:xfrm>
          <a:prstGeom prst="line">
            <a:avLst/>
          </a:prstGeom>
          <a:ln w="127000">
            <a:solidFill>
              <a:srgbClr val="F58634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>
            <a:off x="6089904" y="52387"/>
            <a:ext cx="3054096" cy="0"/>
          </a:xfrm>
          <a:prstGeom prst="line">
            <a:avLst/>
          </a:prstGeom>
          <a:ln w="127000">
            <a:solidFill>
              <a:srgbClr val="FACD2A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 userDrawn="1"/>
        </p:nvGrpSpPr>
        <p:grpSpPr>
          <a:xfrm>
            <a:off x="-4572" y="1219200"/>
            <a:ext cx="9144000" cy="0"/>
            <a:chOff x="0" y="6800850"/>
            <a:chExt cx="9144000" cy="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0" y="6800850"/>
              <a:ext cx="3044952" cy="0"/>
            </a:xfrm>
            <a:prstGeom prst="line">
              <a:avLst/>
            </a:prstGeom>
            <a:ln w="38100">
              <a:solidFill>
                <a:srgbClr val="404096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3044952" y="6800850"/>
              <a:ext cx="3044952" cy="0"/>
            </a:xfrm>
            <a:prstGeom prst="line">
              <a:avLst/>
            </a:prstGeom>
            <a:ln w="38100">
              <a:solidFill>
                <a:srgbClr val="F58634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6089904" y="6800850"/>
              <a:ext cx="3054096" cy="0"/>
            </a:xfrm>
            <a:prstGeom prst="line">
              <a:avLst/>
            </a:prstGeom>
            <a:ln w="38100">
              <a:solidFill>
                <a:srgbClr val="FACD2A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6800850"/>
            <a:ext cx="9144000" cy="0"/>
            <a:chOff x="0" y="6800850"/>
            <a:chExt cx="9144000" cy="0"/>
          </a:xfrm>
        </p:grpSpPr>
        <p:cxnSp>
          <p:nvCxnSpPr>
            <p:cNvPr id="8" name="Straight Connector 7"/>
            <p:cNvCxnSpPr/>
            <p:nvPr userDrawn="1"/>
          </p:nvCxnSpPr>
          <p:spPr>
            <a:xfrm>
              <a:off x="0" y="6800850"/>
              <a:ext cx="3044952" cy="0"/>
            </a:xfrm>
            <a:prstGeom prst="line">
              <a:avLst/>
            </a:prstGeom>
            <a:ln w="127000">
              <a:solidFill>
                <a:srgbClr val="404096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>
              <a:off x="3044952" y="6800850"/>
              <a:ext cx="3044952" cy="0"/>
            </a:xfrm>
            <a:prstGeom prst="line">
              <a:avLst/>
            </a:prstGeom>
            <a:ln w="127000">
              <a:solidFill>
                <a:srgbClr val="F58634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>
            <a:xfrm>
              <a:off x="6089904" y="6800850"/>
              <a:ext cx="3054096" cy="0"/>
            </a:xfrm>
            <a:prstGeom prst="line">
              <a:avLst/>
            </a:prstGeom>
            <a:ln w="127000">
              <a:solidFill>
                <a:srgbClr val="FACD2A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emf"/><Relationship Id="rId5" Type="http://schemas.openxmlformats.org/officeDocument/2006/relationships/package" Target="../embeddings/Microsoft_Excel_Worksheet2.xlsx"/><Relationship Id="rId4" Type="http://schemas.openxmlformats.org/officeDocument/2006/relationships/image" Target="../media/image5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Statistics</a:t>
            </a:r>
            <a:br>
              <a:rPr lang="en-US" dirty="0"/>
            </a:br>
            <a:r>
              <a:rPr lang="en-US" dirty="0"/>
              <a:t>and Data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242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53A3B3-D593-4B61-B410-A5DA5DF5F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of grouped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5ADA510-5FB9-420F-8A38-99B423374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Following table shows the grades and their frequencies obtained by the students. Obtain the mean of grade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xmlns="" id="{7ECFFDD2-201C-4E3D-88AC-6BDA3B9FDE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2748058"/>
              </p:ext>
            </p:extLst>
          </p:nvPr>
        </p:nvGraphicFramePr>
        <p:xfrm>
          <a:off x="457200" y="2895600"/>
          <a:ext cx="2070100" cy="2333625"/>
        </p:xfrm>
        <a:graphic>
          <a:graphicData uri="http://schemas.openxmlformats.org/drawingml/2006/table">
            <a:tbl>
              <a:tblPr/>
              <a:tblGrid>
                <a:gridCol w="863600">
                  <a:extLst>
                    <a:ext uri="{9D8B030D-6E8A-4147-A177-3AD203B41FA5}">
                      <a16:colId xmlns:a16="http://schemas.microsoft.com/office/drawing/2014/main" xmlns="" val="3287527920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xmlns="" val="455689974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Grades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Frequency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81710675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40-49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2031362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50-59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55939688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60-69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60391251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70-79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1779388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80-89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33925771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90-100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5977080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xmlns="" id="{FFAAB6DE-32AA-47CB-92E3-26C9F10EA9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976166"/>
              </p:ext>
            </p:extLst>
          </p:nvPr>
        </p:nvGraphicFramePr>
        <p:xfrm>
          <a:off x="2527300" y="2895600"/>
          <a:ext cx="1282700" cy="2333625"/>
        </p:xfrm>
        <a:graphic>
          <a:graphicData uri="http://schemas.openxmlformats.org/drawingml/2006/table">
            <a:tbl>
              <a:tblPr/>
              <a:tblGrid>
                <a:gridCol w="1282700">
                  <a:extLst>
                    <a:ext uri="{9D8B030D-6E8A-4147-A177-3AD203B41FA5}">
                      <a16:colId xmlns:a16="http://schemas.microsoft.com/office/drawing/2014/main" xmlns="" val="3585818375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Mid-points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7935612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4442496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22826438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6206989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1603849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33295668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35368339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xmlns="" id="{85344DDA-95C2-4C45-9184-83A7E1E08A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4880828"/>
              </p:ext>
            </p:extLst>
          </p:nvPr>
        </p:nvGraphicFramePr>
        <p:xfrm>
          <a:off x="3810000" y="2895600"/>
          <a:ext cx="977900" cy="2333625"/>
        </p:xfrm>
        <a:graphic>
          <a:graphicData uri="http://schemas.openxmlformats.org/drawingml/2006/table">
            <a:tbl>
              <a:tblPr/>
              <a:tblGrid>
                <a:gridCol w="977900">
                  <a:extLst>
                    <a:ext uri="{9D8B030D-6E8A-4147-A177-3AD203B41FA5}">
                      <a16:colId xmlns:a16="http://schemas.microsoft.com/office/drawing/2014/main" xmlns="" val="1282937673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f.m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4825845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40656239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272.5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78345978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5464043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670.5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26075344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60600588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57390659"/>
                  </a:ext>
                </a:extLst>
              </a:tr>
            </a:tbl>
          </a:graphicData>
        </a:graphic>
      </p:graphicFrame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xmlns="" id="{FF213B0A-8BDA-4461-8AE3-87ADE77AF0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9397968"/>
              </p:ext>
            </p:extLst>
          </p:nvPr>
        </p:nvGraphicFramePr>
        <p:xfrm>
          <a:off x="473075" y="5295899"/>
          <a:ext cx="4314825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" name="Worksheet" r:id="rId3" imgW="4314860" imgH="342759" progId="Excel.Sheet.12">
                  <p:embed/>
                </p:oleObj>
              </mc:Choice>
              <mc:Fallback>
                <p:oleObj name="Worksheet" r:id="rId3" imgW="4314860" imgH="34275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3075" y="5295899"/>
                        <a:ext cx="4314825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>
            <a:extLst>
              <a:ext uri="{FF2B5EF4-FFF2-40B4-BE49-F238E27FC236}">
                <a16:creationId xmlns:a16="http://schemas.microsoft.com/office/drawing/2014/main" xmlns="" id="{882E2D40-C028-4DEE-9204-061CFE6753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0445175"/>
              </p:ext>
            </p:extLst>
          </p:nvPr>
        </p:nvGraphicFramePr>
        <p:xfrm>
          <a:off x="473075" y="5705473"/>
          <a:ext cx="3343275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8" name="Worksheet" r:id="rId5" imgW="3343185" imgH="342759" progId="Excel.Sheet.12">
                  <p:embed/>
                </p:oleObj>
              </mc:Choice>
              <mc:Fallback>
                <p:oleObj name="Worksheet" r:id="rId5" imgW="3343185" imgH="34275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3075" y="5705473"/>
                        <a:ext cx="3343275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42199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53A3B3-D593-4B61-B410-A5DA5DF5F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of grouped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5ADA510-5FB9-420F-8A38-99B423374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Example (to do):</a:t>
            </a:r>
            <a:r>
              <a:rPr lang="en-US" dirty="0"/>
              <a:t> We asked a group of people about how many hours per week they exercise, the results were as follows: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will be the average hours per week a person exercise?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28A37BE8-4E14-433F-9562-AE3209DBBB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7505271"/>
              </p:ext>
            </p:extLst>
          </p:nvPr>
        </p:nvGraphicFramePr>
        <p:xfrm>
          <a:off x="3200400" y="2819400"/>
          <a:ext cx="2743200" cy="1666875"/>
        </p:xfrm>
        <a:graphic>
          <a:graphicData uri="http://schemas.openxmlformats.org/drawingml/2006/table">
            <a:tbl>
              <a:tblPr/>
              <a:tblGrid>
                <a:gridCol w="1511300">
                  <a:extLst>
                    <a:ext uri="{9D8B030D-6E8A-4147-A177-3AD203B41FA5}">
                      <a16:colId xmlns:a16="http://schemas.microsoft.com/office/drawing/2014/main" xmlns="" val="3329794177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xmlns="" val="2974554240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Hours/Week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Frequency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07944619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0-5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845829297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5-10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604729846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10-15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99835789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15-20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1261983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xmlns="" id="{C8BA4136-67C0-4BE5-8487-3C8B746BFC32}"/>
                  </a:ext>
                </a:extLst>
              </p:cNvPr>
              <p:cNvSpPr/>
              <p:nvPr/>
            </p:nvSpPr>
            <p:spPr>
              <a:xfrm>
                <a:off x="3917782" y="5596231"/>
                <a:ext cx="1308435" cy="6674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nary>
                            <m:naryPr>
                              <m:chr m:val="∑"/>
                              <m:grow m:val="on"/>
                              <m:subHide m:val="on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8BA4136-67C0-4BE5-8487-3C8B746BFC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7782" y="5596231"/>
                <a:ext cx="1308435" cy="6674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20222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53A3B3-D593-4B61-B410-A5DA5DF5F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Median of grouped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15ADA510-5FB9-420F-8A38-99B4233740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Find half of total frequency </a:t>
                </a:r>
                <a:r>
                  <a:rPr lang="en-US" u="sng" dirty="0"/>
                  <a:t>n/2</a:t>
                </a:r>
              </a:p>
              <a:p>
                <a:r>
                  <a:rPr lang="en-US" dirty="0"/>
                  <a:t>Obtain cumulative frequencies of classes</a:t>
                </a:r>
              </a:p>
              <a:p>
                <a:r>
                  <a:rPr lang="en-US" dirty="0"/>
                  <a:t>Find out class where median lies. CF of median class will be just bigger than </a:t>
                </a:r>
                <a:r>
                  <a:rPr lang="en-US" u="sng" dirty="0"/>
                  <a:t>n/2</a:t>
                </a:r>
              </a:p>
              <a:p>
                <a:r>
                  <a:rPr lang="en-US" dirty="0"/>
                  <a:t>Use formula: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sz="2000" i="0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000" i="0" dirty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sz="200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000" i="0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000" i="0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𝑐𝑓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den>
                      </m:f>
                      <m:r>
                        <a:rPr lang="en-US" sz="2000" i="0" dirty="0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000" dirty="0"/>
              </a:p>
              <a:p>
                <a:r>
                  <a:rPr lang="en-US" dirty="0"/>
                  <a:t>Where,</a:t>
                </a:r>
              </a:p>
              <a:p>
                <a:pPr marL="400050" lvl="1" indent="0">
                  <a:buNone/>
                </a:pPr>
                <a:r>
                  <a:rPr lang="en-US" b="1" dirty="0"/>
                  <a:t>L </a:t>
                </a:r>
                <a:r>
                  <a:rPr lang="en-US" dirty="0"/>
                  <a:t>= lower limit of the median class</a:t>
                </a:r>
              </a:p>
              <a:p>
                <a:pPr marL="400050" lvl="1" indent="0">
                  <a:buNone/>
                </a:pPr>
                <a:r>
                  <a:rPr lang="en-US" b="1" dirty="0"/>
                  <a:t>n</a:t>
                </a:r>
                <a:r>
                  <a:rPr lang="en-US" dirty="0"/>
                  <a:t> = total number of observations</a:t>
                </a:r>
              </a:p>
              <a:p>
                <a:pPr marL="400050" lvl="1" indent="0">
                  <a:buNone/>
                </a:pPr>
                <a:r>
                  <a:rPr lang="en-US" b="1" dirty="0" err="1"/>
                  <a:t>cf</a:t>
                </a:r>
                <a:r>
                  <a:rPr lang="en-US" dirty="0"/>
                  <a:t> = cumulative frequency of the class prior to median class</a:t>
                </a:r>
              </a:p>
              <a:p>
                <a:pPr marL="400050" lvl="1" indent="0">
                  <a:buNone/>
                </a:pPr>
                <a:r>
                  <a:rPr lang="en-US" b="1" dirty="0"/>
                  <a:t>f</a:t>
                </a:r>
                <a:r>
                  <a:rPr lang="en-US" dirty="0"/>
                  <a:t> = frequency of the median class</a:t>
                </a:r>
              </a:p>
              <a:p>
                <a:pPr marL="400050" lvl="1" indent="0">
                  <a:buNone/>
                </a:pPr>
                <a:r>
                  <a:rPr lang="en-US" b="1" dirty="0"/>
                  <a:t>c</a:t>
                </a:r>
                <a:r>
                  <a:rPr lang="en-US" dirty="0"/>
                  <a:t> = class length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ADA510-5FB9-420F-8A38-99B4233740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902" r="-1533" b="-12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4057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C7C778F0-3357-4C6A-96CD-F67853A297E0}"/>
              </a:ext>
            </a:extLst>
          </p:cNvPr>
          <p:cNvSpPr/>
          <p:nvPr/>
        </p:nvSpPr>
        <p:spPr>
          <a:xfrm>
            <a:off x="381000" y="3200400"/>
            <a:ext cx="2895600" cy="381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53A3B3-D593-4B61-B410-A5DA5DF5F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Median of grouped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5ADA510-5FB9-420F-8A38-99B423374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43013"/>
            <a:ext cx="3276600" cy="585788"/>
          </a:xfrm>
        </p:spPr>
        <p:txBody>
          <a:bodyPr/>
          <a:lstStyle/>
          <a:p>
            <a:r>
              <a:rPr lang="en-US" dirty="0"/>
              <a:t>Example: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8E73B765-3506-43A6-9E58-BC7CBA5307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013363"/>
              </p:ext>
            </p:extLst>
          </p:nvPr>
        </p:nvGraphicFramePr>
        <p:xfrm>
          <a:off x="457200" y="1905000"/>
          <a:ext cx="2070100" cy="2667000"/>
        </p:xfrm>
        <a:graphic>
          <a:graphicData uri="http://schemas.openxmlformats.org/drawingml/2006/table">
            <a:tbl>
              <a:tblPr/>
              <a:tblGrid>
                <a:gridCol w="863600">
                  <a:extLst>
                    <a:ext uri="{9D8B030D-6E8A-4147-A177-3AD203B41FA5}">
                      <a16:colId xmlns:a16="http://schemas.microsoft.com/office/drawing/2014/main" xmlns="" val="1497544306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xmlns="" val="823368529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Grades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Frequency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55146567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40-49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1034348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50-59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86599918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60-69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21296298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70-79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093248619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80-89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51555691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90-100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79919145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el-G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Σ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9691962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101FEFDE-3A30-40F9-B114-79393E8AA0DA}"/>
              </a:ext>
            </a:extLst>
          </p:cNvPr>
          <p:cNvSpPr txBox="1"/>
          <p:nvPr/>
        </p:nvSpPr>
        <p:spPr>
          <a:xfrm>
            <a:off x="457200" y="4610100"/>
            <a:ext cx="862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n=38</a:t>
            </a:r>
          </a:p>
          <a:p>
            <a:r>
              <a:rPr lang="en-US" dirty="0"/>
              <a:t>n/2=19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xmlns="" id="{57C68D3A-CCC7-4522-9D6E-C8F9803059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3534590"/>
              </p:ext>
            </p:extLst>
          </p:nvPr>
        </p:nvGraphicFramePr>
        <p:xfrm>
          <a:off x="2527300" y="1905000"/>
          <a:ext cx="660400" cy="2333625"/>
        </p:xfrm>
        <a:graphic>
          <a:graphicData uri="http://schemas.openxmlformats.org/drawingml/2006/table">
            <a:tbl>
              <a:tblPr/>
              <a:tblGrid>
                <a:gridCol w="660400">
                  <a:extLst>
                    <a:ext uri="{9D8B030D-6E8A-4147-A177-3AD203B41FA5}">
                      <a16:colId xmlns:a16="http://schemas.microsoft.com/office/drawing/2014/main" xmlns="" val="581657773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3508280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81479149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60698726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2933914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8279259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2302445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31041352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790A6761-D31B-4F60-8F01-6FE9E881BDEA}"/>
              </a:ext>
            </a:extLst>
          </p:cNvPr>
          <p:cNvSpPr txBox="1"/>
          <p:nvPr/>
        </p:nvSpPr>
        <p:spPr>
          <a:xfrm>
            <a:off x="3276600" y="3057743"/>
            <a:ext cx="24345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Median class: 70-79</a:t>
            </a:r>
          </a:p>
          <a:p>
            <a:r>
              <a:rPr lang="en-US" dirty="0">
                <a:solidFill>
                  <a:schemeClr val="tx2"/>
                </a:solidFill>
              </a:rPr>
              <a:t>(23 just bugger than 19)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xmlns="" id="{8C67E15A-0208-4756-8B99-F0EC8CDEF273}"/>
                  </a:ext>
                </a:extLst>
              </p:cNvPr>
              <p:cNvSpPr/>
              <p:nvPr/>
            </p:nvSpPr>
            <p:spPr>
              <a:xfrm>
                <a:off x="6447208" y="1394514"/>
                <a:ext cx="2226892" cy="7986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b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b="1" dirty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b="1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1" i="1" dirty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num>
                            <m:den>
                              <m:r>
                                <a:rPr lang="en-US" b="1" i="1" dirty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  <m:r>
                            <a:rPr lang="en-US" b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𝒄𝒇</m:t>
                          </m:r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𝒇</m:t>
                          </m:r>
                        </m:den>
                      </m:f>
                      <m:r>
                        <a:rPr lang="en-US" b="1" dirty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C67E15A-0208-4756-8B99-F0EC8CDEF2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7208" y="1394514"/>
                <a:ext cx="2226892" cy="79861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CBCF9B25-A71E-4462-9228-F2BAE3F62098}"/>
              </a:ext>
            </a:extLst>
          </p:cNvPr>
          <p:cNvSpPr/>
          <p:nvPr/>
        </p:nvSpPr>
        <p:spPr>
          <a:xfrm>
            <a:off x="6525604" y="2363331"/>
            <a:ext cx="20701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lvl="1" indent="0">
              <a:buNone/>
            </a:pPr>
            <a:r>
              <a:rPr lang="en-US" sz="2000" b="1" dirty="0"/>
              <a:t>L </a:t>
            </a:r>
            <a:r>
              <a:rPr lang="en-US" sz="2000" dirty="0"/>
              <a:t>= 70</a:t>
            </a:r>
          </a:p>
          <a:p>
            <a:pPr marL="400050" lvl="1" indent="0">
              <a:buNone/>
            </a:pPr>
            <a:r>
              <a:rPr lang="en-US" sz="2000" b="1" dirty="0"/>
              <a:t>n</a:t>
            </a:r>
            <a:r>
              <a:rPr lang="en-US" sz="2000" dirty="0"/>
              <a:t> = 38</a:t>
            </a:r>
          </a:p>
          <a:p>
            <a:pPr marL="400050" lvl="1" indent="0">
              <a:buNone/>
            </a:pPr>
            <a:r>
              <a:rPr lang="en-US" sz="2000" b="1" dirty="0" err="1"/>
              <a:t>cf</a:t>
            </a:r>
            <a:r>
              <a:rPr lang="en-US" sz="2000" dirty="0"/>
              <a:t> = 14</a:t>
            </a:r>
          </a:p>
          <a:p>
            <a:pPr marL="400050" lvl="1" indent="0">
              <a:buNone/>
            </a:pPr>
            <a:r>
              <a:rPr lang="en-US" sz="2000" b="1" dirty="0"/>
              <a:t>f</a:t>
            </a:r>
            <a:r>
              <a:rPr lang="en-US" sz="2000" dirty="0"/>
              <a:t> = 9</a:t>
            </a:r>
          </a:p>
          <a:p>
            <a:pPr marL="400050" lvl="1" indent="0">
              <a:buNone/>
            </a:pPr>
            <a:r>
              <a:rPr lang="en-US" sz="2000" b="1" dirty="0"/>
              <a:t>c</a:t>
            </a:r>
            <a:r>
              <a:rPr lang="en-US" sz="2000" dirty="0"/>
              <a:t> = 9</a:t>
            </a:r>
          </a:p>
          <a:p>
            <a:pPr marL="400050" lvl="1" indent="0">
              <a:buNone/>
            </a:pPr>
            <a:endParaRPr lang="en-US" sz="2000" dirty="0"/>
          </a:p>
          <a:p>
            <a:pPr marL="400050" lvl="1" indent="0">
              <a:buNone/>
            </a:pPr>
            <a:r>
              <a:rPr lang="en-US" sz="2000" b="1" dirty="0"/>
              <a:t>Median = 75</a:t>
            </a:r>
          </a:p>
        </p:txBody>
      </p:sp>
    </p:spTree>
    <p:extLst>
      <p:ext uri="{BB962C8B-B14F-4D97-AF65-F5344CB8AC3E}">
        <p14:creationId xmlns:p14="http://schemas.microsoft.com/office/powerpoint/2010/main" val="2383071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0" grpId="0"/>
      <p:bldP spid="13" grpId="0"/>
      <p:bldP spid="14" grpId="0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E6233D-2AC2-4178-9764-560C364BB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Median of grouped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8292C01-37E9-4860-9C32-DAE137AC0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(to do): A survey on random peoples yield the following data. Find out the median age.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1AEAF7BA-3791-469C-8403-D4C804F2A2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2876470"/>
              </p:ext>
            </p:extLst>
          </p:nvPr>
        </p:nvGraphicFramePr>
        <p:xfrm>
          <a:off x="457200" y="2438400"/>
          <a:ext cx="2070100" cy="2667000"/>
        </p:xfrm>
        <a:graphic>
          <a:graphicData uri="http://schemas.openxmlformats.org/drawingml/2006/table">
            <a:tbl>
              <a:tblPr/>
              <a:tblGrid>
                <a:gridCol w="863600">
                  <a:extLst>
                    <a:ext uri="{9D8B030D-6E8A-4147-A177-3AD203B41FA5}">
                      <a16:colId xmlns:a16="http://schemas.microsoft.com/office/drawing/2014/main" xmlns="" val="956230071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xmlns="" val="3546531916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Frequency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4107967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11-20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5502068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21-30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67881722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31-40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0845784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41-50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02277637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51-60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874336305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61-70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50824093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71-80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02732564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4B6091AB-CB31-454F-B8FB-FC048342A9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4599267"/>
              </p:ext>
            </p:extLst>
          </p:nvPr>
        </p:nvGraphicFramePr>
        <p:xfrm>
          <a:off x="2527300" y="2438400"/>
          <a:ext cx="660400" cy="2667000"/>
        </p:xfrm>
        <a:graphic>
          <a:graphicData uri="http://schemas.openxmlformats.org/drawingml/2006/table">
            <a:tbl>
              <a:tblPr/>
              <a:tblGrid>
                <a:gridCol w="660400">
                  <a:extLst>
                    <a:ext uri="{9D8B030D-6E8A-4147-A177-3AD203B41FA5}">
                      <a16:colId xmlns:a16="http://schemas.microsoft.com/office/drawing/2014/main" xmlns="" val="3552442459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cf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75905056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42070649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285387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6452387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668724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6033421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1503063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34226390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71BF109-4130-4816-B9C5-2E9FC0B662B7}"/>
              </a:ext>
            </a:extLst>
          </p:cNvPr>
          <p:cNvSpPr txBox="1"/>
          <p:nvPr/>
        </p:nvSpPr>
        <p:spPr>
          <a:xfrm>
            <a:off x="3386197" y="2379285"/>
            <a:ext cx="24224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 = </a:t>
            </a:r>
            <a:r>
              <a:rPr lang="en-US" sz="2000" dirty="0" err="1"/>
              <a:t>Σf</a:t>
            </a:r>
            <a:r>
              <a:rPr lang="en-US" sz="2000" dirty="0"/>
              <a:t> = 30</a:t>
            </a:r>
          </a:p>
          <a:p>
            <a:r>
              <a:rPr lang="en-US" sz="2000" dirty="0"/>
              <a:t>n/2=15</a:t>
            </a:r>
          </a:p>
          <a:p>
            <a:r>
              <a:rPr lang="en-US" sz="2000" dirty="0"/>
              <a:t>Median class = 41-50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xmlns="" id="{77D201A7-7F4A-49F1-86CD-34B359B8EB23}"/>
                  </a:ext>
                </a:extLst>
              </p:cNvPr>
              <p:cNvSpPr/>
              <p:nvPr/>
            </p:nvSpPr>
            <p:spPr>
              <a:xfrm>
                <a:off x="6459908" y="2420150"/>
                <a:ext cx="2226892" cy="7986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b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b="1" dirty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b="1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1" i="1" dirty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num>
                            <m:den>
                              <m:r>
                                <a:rPr lang="en-US" b="1" i="1" dirty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  <m:r>
                            <a:rPr lang="en-US" b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𝒄𝒇</m:t>
                          </m:r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𝒇</m:t>
                          </m:r>
                        </m:den>
                      </m:f>
                      <m:r>
                        <a:rPr lang="en-US" b="1" dirty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7D201A7-7F4A-49F1-86CD-34B359B8EB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9908" y="2420150"/>
                <a:ext cx="2226892" cy="79861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22432C8A-2EBF-480D-B5C0-706BF705709E}"/>
              </a:ext>
            </a:extLst>
          </p:cNvPr>
          <p:cNvSpPr/>
          <p:nvPr/>
        </p:nvSpPr>
        <p:spPr>
          <a:xfrm>
            <a:off x="4954648" y="3505200"/>
            <a:ext cx="242240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lvl="1" indent="0">
              <a:buNone/>
            </a:pPr>
            <a:r>
              <a:rPr lang="en-US" sz="2000" b="1" dirty="0"/>
              <a:t>L </a:t>
            </a:r>
            <a:r>
              <a:rPr lang="en-US" sz="2000" dirty="0"/>
              <a:t>= 41</a:t>
            </a:r>
          </a:p>
          <a:p>
            <a:pPr marL="400050" lvl="1" indent="0">
              <a:buNone/>
            </a:pPr>
            <a:r>
              <a:rPr lang="en-US" sz="2000" b="1" dirty="0"/>
              <a:t>n</a:t>
            </a:r>
            <a:r>
              <a:rPr lang="en-US" sz="2000" dirty="0"/>
              <a:t> = 30</a:t>
            </a:r>
          </a:p>
          <a:p>
            <a:pPr marL="400050" lvl="1" indent="0">
              <a:buNone/>
            </a:pPr>
            <a:r>
              <a:rPr lang="en-US" sz="2000" b="1" dirty="0" err="1"/>
              <a:t>cf</a:t>
            </a:r>
            <a:r>
              <a:rPr lang="en-US" sz="2000" dirty="0"/>
              <a:t> = 14</a:t>
            </a:r>
          </a:p>
          <a:p>
            <a:pPr marL="400050" lvl="1" indent="0">
              <a:buNone/>
            </a:pPr>
            <a:r>
              <a:rPr lang="en-US" sz="2000" b="1" dirty="0"/>
              <a:t>f</a:t>
            </a:r>
            <a:r>
              <a:rPr lang="en-US" sz="2000" dirty="0"/>
              <a:t> = 8</a:t>
            </a:r>
          </a:p>
          <a:p>
            <a:pPr marL="400050" lvl="1" indent="0">
              <a:buNone/>
            </a:pPr>
            <a:r>
              <a:rPr lang="en-US" sz="2000" b="1" dirty="0"/>
              <a:t>c</a:t>
            </a:r>
            <a:r>
              <a:rPr lang="en-US" sz="2000" dirty="0"/>
              <a:t> = 9</a:t>
            </a:r>
          </a:p>
          <a:p>
            <a:pPr marL="400050" lvl="1" indent="0">
              <a:buNone/>
            </a:pPr>
            <a:endParaRPr lang="en-US" sz="2000" dirty="0"/>
          </a:p>
          <a:p>
            <a:pPr marL="400050" lvl="1" indent="0">
              <a:buNone/>
            </a:pPr>
            <a:r>
              <a:rPr lang="en-US" sz="2000" b="1" dirty="0"/>
              <a:t>Median = 42.125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xmlns="" id="{57CECE20-73D6-407C-B029-DAF09CE4BBAE}"/>
              </a:ext>
            </a:extLst>
          </p:cNvPr>
          <p:cNvSpPr/>
          <p:nvPr/>
        </p:nvSpPr>
        <p:spPr>
          <a:xfrm>
            <a:off x="28575" y="3819525"/>
            <a:ext cx="457200" cy="30480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100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1" grpId="0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8AC874-F677-4543-8096-5E837A97A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 of grouped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7C15536-9DB8-4FB8-89E9-D391EFEEA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Steps:</a:t>
            </a:r>
          </a:p>
          <a:p>
            <a:pPr lvl="1"/>
            <a:r>
              <a:rPr lang="en-US" dirty="0"/>
              <a:t>Obtain class boundaries.</a:t>
            </a:r>
          </a:p>
          <a:p>
            <a:pPr lvl="1"/>
            <a:r>
              <a:rPr lang="en-US" dirty="0"/>
              <a:t>Find out the class that has largest frequency. Call it mode class.</a:t>
            </a:r>
          </a:p>
          <a:p>
            <a:pPr lvl="1"/>
            <a:r>
              <a:rPr lang="en-US" dirty="0"/>
              <a:t>Use the formula: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Where,</a:t>
            </a:r>
          </a:p>
          <a:p>
            <a:pPr marL="914400" lvl="2" indent="0">
              <a:buNone/>
            </a:pPr>
            <a:r>
              <a:rPr lang="en-US" b="1" dirty="0"/>
              <a:t>LB</a:t>
            </a:r>
            <a:r>
              <a:rPr lang="en-US" dirty="0"/>
              <a:t> = Lower class boundary of modal class</a:t>
            </a:r>
          </a:p>
          <a:p>
            <a:pPr marL="914400" lvl="2" indent="0">
              <a:buNone/>
            </a:pPr>
            <a:r>
              <a:rPr lang="en-US" b="1" dirty="0"/>
              <a:t>h </a:t>
            </a:r>
            <a:r>
              <a:rPr lang="en-US" dirty="0"/>
              <a:t>= Class interval</a:t>
            </a:r>
            <a:endParaRPr lang="en-US" b="1" dirty="0"/>
          </a:p>
          <a:p>
            <a:pPr marL="914400" lvl="2" indent="0">
              <a:buNone/>
            </a:pPr>
            <a:r>
              <a:rPr lang="en-US" b="1" dirty="0" err="1"/>
              <a:t>f</a:t>
            </a:r>
            <a:r>
              <a:rPr lang="en-US" b="1" baseline="-25000" dirty="0" err="1"/>
              <a:t>m</a:t>
            </a:r>
            <a:r>
              <a:rPr lang="en-US" dirty="0"/>
              <a:t>=frequency of modal class</a:t>
            </a:r>
          </a:p>
          <a:p>
            <a:pPr marL="914400" lvl="2" indent="0">
              <a:buNone/>
            </a:pPr>
            <a:r>
              <a:rPr lang="en-US" b="1" dirty="0"/>
              <a:t>f</a:t>
            </a:r>
            <a:r>
              <a:rPr lang="en-US" b="1" baseline="-25000" dirty="0"/>
              <a:t>1</a:t>
            </a:r>
            <a:r>
              <a:rPr lang="en-US" dirty="0"/>
              <a:t>=frequency of class prior to modal class</a:t>
            </a:r>
          </a:p>
          <a:p>
            <a:pPr marL="914400" lvl="2" indent="0">
              <a:buNone/>
            </a:pPr>
            <a:r>
              <a:rPr lang="en-US" b="1" dirty="0"/>
              <a:t>f</a:t>
            </a:r>
            <a:r>
              <a:rPr lang="en-US" b="1" baseline="-25000" dirty="0"/>
              <a:t>2</a:t>
            </a:r>
            <a:r>
              <a:rPr lang="en-US" dirty="0"/>
              <a:t>= frequency of class after modal class</a:t>
            </a:r>
          </a:p>
          <a:p>
            <a:pPr marL="914400" lvl="2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xmlns="" id="{10B37AF1-C180-4A14-A19D-A3C7774BB235}"/>
                  </a:ext>
                </a:extLst>
              </p:cNvPr>
              <p:cNvSpPr/>
              <p:nvPr/>
            </p:nvSpPr>
            <p:spPr>
              <a:xfrm>
                <a:off x="2511147" y="3429000"/>
                <a:ext cx="4241930" cy="6784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𝒎𝒐𝒅𝒆</m:t>
                      </m:r>
                      <m:r>
                        <a:rPr lang="en-US" b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1" dirty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r>
                                <a:rPr lang="en-US" b="1" i="1" baseline="-25000" dirty="0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  <m:r>
                                <a:rPr lang="en-US" b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 dirty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r>
                                <a:rPr lang="en-US" b="1" i="1" baseline="-25000" dirty="0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b="1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dirty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r>
                                <a:rPr lang="en-US" b="1" i="1" baseline="-25000" dirty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  <m:r>
                                <a:rPr lang="en-US" b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 dirty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r>
                                <a:rPr lang="en-US" b="1" i="1" baseline="-25000" dirty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b="1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dirty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r>
                                <a:rPr lang="en-US" b="1" i="1" baseline="-25000" dirty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  <m:r>
                                <a:rPr lang="en-US" b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 dirty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r>
                                <a:rPr lang="en-US" b="1" i="1" baseline="-25000" dirty="0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</m:den>
                      </m:f>
                      <m:r>
                        <a:rPr lang="en-US" b="1" dirty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1" i="0" dirty="0" smtClean="0">
                          <a:latin typeface="Cambria Math" panose="02040503050406030204" pitchFamily="18" charset="0"/>
                        </a:rPr>
                        <m:t>𝐡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0B37AF1-C180-4A14-A19D-A3C7774BB2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1147" y="3429000"/>
                <a:ext cx="4241930" cy="67845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3899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xmlns="" id="{1130BB1A-267E-43A3-8DB8-12C4B4FB60F3}"/>
              </a:ext>
            </a:extLst>
          </p:cNvPr>
          <p:cNvSpPr/>
          <p:nvPr/>
        </p:nvSpPr>
        <p:spPr>
          <a:xfrm>
            <a:off x="914400" y="2869205"/>
            <a:ext cx="457200" cy="45720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24FCFB38-AD51-48BE-86F3-860E18CB6508}"/>
              </a:ext>
            </a:extLst>
          </p:cNvPr>
          <p:cNvSpPr/>
          <p:nvPr/>
        </p:nvSpPr>
        <p:spPr>
          <a:xfrm>
            <a:off x="228600" y="2869205"/>
            <a:ext cx="3352800" cy="38834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8AC874-F677-4543-8096-5E837A97A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 of grouped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7C15536-9DB8-4FB8-89E9-D391EFEEA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Example</a:t>
            </a:r>
          </a:p>
          <a:p>
            <a:pPr marL="914400" lvl="2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xmlns="" id="{10B37AF1-C180-4A14-A19D-A3C7774BB235}"/>
                  </a:ext>
                </a:extLst>
              </p:cNvPr>
              <p:cNvSpPr/>
              <p:nvPr/>
            </p:nvSpPr>
            <p:spPr>
              <a:xfrm>
                <a:off x="4559262" y="1324632"/>
                <a:ext cx="4241930" cy="6784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𝒎𝒐𝒅𝒆</m:t>
                      </m:r>
                      <m:r>
                        <a:rPr lang="en-US" b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1" dirty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r>
                                <a:rPr lang="en-US" b="1" i="1" baseline="-25000" dirty="0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  <m:r>
                                <a:rPr lang="en-US" b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 dirty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r>
                                <a:rPr lang="en-US" b="1" i="1" baseline="-25000" dirty="0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b="1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dirty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r>
                                <a:rPr lang="en-US" b="1" i="1" baseline="-25000" dirty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  <m:r>
                                <a:rPr lang="en-US" b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 dirty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r>
                                <a:rPr lang="en-US" b="1" i="1" baseline="-25000" dirty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b="1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dirty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r>
                                <a:rPr lang="en-US" b="1" i="1" baseline="-25000" dirty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  <m:r>
                                <a:rPr lang="en-US" b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 dirty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r>
                                <a:rPr lang="en-US" b="1" i="1" baseline="-25000" dirty="0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</m:den>
                      </m:f>
                      <m:r>
                        <a:rPr lang="en-US" b="1" dirty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1" i="0" dirty="0" smtClean="0">
                          <a:latin typeface="Cambria Math" panose="02040503050406030204" pitchFamily="18" charset="0"/>
                        </a:rPr>
                        <m:t>𝐡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0B37AF1-C180-4A14-A19D-A3C7774BB2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9262" y="1324632"/>
                <a:ext cx="4241930" cy="67845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CDBD656A-A8F0-4635-B806-785D84BC59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1162881"/>
              </p:ext>
            </p:extLst>
          </p:nvPr>
        </p:nvGraphicFramePr>
        <p:xfrm>
          <a:off x="457200" y="1905000"/>
          <a:ext cx="2946400" cy="2333625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xmlns="" val="3538923666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xmlns="" val="142977085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Height (inches)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Frequency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08079339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48-50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3207127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50-52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05376438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52-54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504083991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54-56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46140601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56-58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3218861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58-60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757578916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06C10290-B473-4F9C-B9AC-5015C252AE50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3581400" y="3063378"/>
            <a:ext cx="590515" cy="1538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E9D8DD11-2EAA-48CE-BDEF-ECEF620770DA}"/>
              </a:ext>
            </a:extLst>
          </p:cNvPr>
          <p:cNvSpPr txBox="1"/>
          <p:nvPr/>
        </p:nvSpPr>
        <p:spPr>
          <a:xfrm>
            <a:off x="4171915" y="2878711"/>
            <a:ext cx="2194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Modal class  </a:t>
            </a:r>
            <a:r>
              <a:rPr lang="en-US" sz="2000" dirty="0" err="1">
                <a:solidFill>
                  <a:srgbClr val="C00000"/>
                </a:solidFill>
              </a:rPr>
              <a:t>f</a:t>
            </a:r>
            <a:r>
              <a:rPr lang="en-US" sz="2000" baseline="-25000" dirty="0" err="1">
                <a:solidFill>
                  <a:srgbClr val="C00000"/>
                </a:solidFill>
              </a:rPr>
              <a:t>m</a:t>
            </a:r>
            <a:r>
              <a:rPr lang="en-US" sz="2000" dirty="0">
                <a:solidFill>
                  <a:srgbClr val="C00000"/>
                </a:solidFill>
              </a:rPr>
              <a:t>=10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491B1107-FC04-4545-99E6-51FB1DA7D5C0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3403600" y="2379750"/>
            <a:ext cx="806416" cy="360192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062B4AA-ED39-4D4C-BF20-F8B9309FD806}"/>
              </a:ext>
            </a:extLst>
          </p:cNvPr>
          <p:cNvSpPr txBox="1"/>
          <p:nvPr/>
        </p:nvSpPr>
        <p:spPr>
          <a:xfrm>
            <a:off x="4210016" y="2179695"/>
            <a:ext cx="607859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f</a:t>
            </a:r>
            <a:r>
              <a:rPr lang="en-US" sz="2000" baseline="-25000" dirty="0">
                <a:solidFill>
                  <a:schemeClr val="tx2"/>
                </a:solidFill>
              </a:rPr>
              <a:t>1</a:t>
            </a:r>
            <a:r>
              <a:rPr lang="en-US" sz="2000" dirty="0">
                <a:solidFill>
                  <a:schemeClr val="tx2"/>
                </a:solidFill>
              </a:rPr>
              <a:t>=7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E9742979-27E5-493D-BB51-4498BCE256F3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3403600" y="3429000"/>
            <a:ext cx="806416" cy="265792"/>
          </a:xfrm>
          <a:prstGeom prst="straightConnector1">
            <a:avLst/>
          </a:prstGeom>
          <a:ln w="12700">
            <a:solidFill>
              <a:srgbClr val="00FF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6E3407D4-2743-49A0-9414-EB1CBBBFAA21}"/>
              </a:ext>
            </a:extLst>
          </p:cNvPr>
          <p:cNvSpPr txBox="1"/>
          <p:nvPr/>
        </p:nvSpPr>
        <p:spPr>
          <a:xfrm>
            <a:off x="4210016" y="3494737"/>
            <a:ext cx="607859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FF00"/>
                </a:solidFill>
              </a:rPr>
              <a:t>f</a:t>
            </a:r>
            <a:r>
              <a:rPr lang="en-US" sz="2000" baseline="-25000" dirty="0">
                <a:solidFill>
                  <a:srgbClr val="00FF00"/>
                </a:solidFill>
              </a:rPr>
              <a:t>2</a:t>
            </a:r>
            <a:r>
              <a:rPr lang="en-US" sz="2000" dirty="0">
                <a:solidFill>
                  <a:srgbClr val="00FF00"/>
                </a:solidFill>
              </a:rPr>
              <a:t>=9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xmlns="" id="{A7563260-14DE-40B6-B5E3-028F2CBE0C8C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1143000" y="3116603"/>
            <a:ext cx="3019163" cy="952827"/>
          </a:xfrm>
          <a:prstGeom prst="straightConnector1">
            <a:avLst/>
          </a:prstGeom>
          <a:ln w="12700">
            <a:solidFill>
              <a:srgbClr val="00B0F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5338A597-8A53-416E-9FA4-31360B99496B}"/>
              </a:ext>
            </a:extLst>
          </p:cNvPr>
          <p:cNvSpPr txBox="1"/>
          <p:nvPr/>
        </p:nvSpPr>
        <p:spPr>
          <a:xfrm>
            <a:off x="4162163" y="3869375"/>
            <a:ext cx="8194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</a:rPr>
              <a:t>LB=52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4132CFE6-AEC9-4091-99EF-58209D2E0753}"/>
              </a:ext>
            </a:extLst>
          </p:cNvPr>
          <p:cNvSpPr txBox="1"/>
          <p:nvPr/>
        </p:nvSpPr>
        <p:spPr>
          <a:xfrm>
            <a:off x="4270561" y="4295774"/>
            <a:ext cx="577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h=2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xmlns="" id="{F35A8646-BDA4-4512-8F5C-162E3A848445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1295400" y="4238625"/>
            <a:ext cx="2975161" cy="25720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xmlns="" id="{84EB3F02-E3F5-441B-A0A2-97393B30884C}"/>
                  </a:ext>
                </a:extLst>
              </p:cNvPr>
              <p:cNvSpPr txBox="1"/>
              <p:nvPr/>
            </p:nvSpPr>
            <p:spPr>
              <a:xfrm>
                <a:off x="4251511" y="4865079"/>
                <a:ext cx="3183628" cy="4903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𝑚𝑜𝑑𝑒</m:t>
                    </m:r>
                    <m:r>
                      <a:rPr lang="en-US" sz="2000" i="0">
                        <a:latin typeface="Cambria Math" panose="02040503050406030204" pitchFamily="18" charset="0"/>
                      </a:rPr>
                      <m:t>=52+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(10−7)</m:t>
                        </m:r>
                      </m:num>
                      <m:den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10−7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+(10−9)</m:t>
                        </m:r>
                      </m:den>
                    </m:f>
                    <m:r>
                      <a:rPr lang="en-US" sz="2000" i="0">
                        <a:latin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en-US" sz="2000" dirty="0"/>
                  <a:t>2</a:t>
                </a: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4EB3F02-E3F5-441B-A0A2-97393B3088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1511" y="4865079"/>
                <a:ext cx="3183628" cy="490327"/>
              </a:xfrm>
              <a:prstGeom prst="rect">
                <a:avLst/>
              </a:prstGeom>
              <a:blipFill>
                <a:blip r:embed="rId3"/>
                <a:stretch>
                  <a:fillRect r="-3824" b="-9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D3DB845D-5DA2-4D76-9C15-2F259E57DD6F}"/>
              </a:ext>
            </a:extLst>
          </p:cNvPr>
          <p:cNvSpPr txBox="1"/>
          <p:nvPr/>
        </p:nvSpPr>
        <p:spPr>
          <a:xfrm>
            <a:off x="4219541" y="5709996"/>
            <a:ext cx="13837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mode=53.5</a:t>
            </a:r>
          </a:p>
        </p:txBody>
      </p:sp>
    </p:spTree>
    <p:extLst>
      <p:ext uri="{BB962C8B-B14F-4D97-AF65-F5344CB8AC3E}">
        <p14:creationId xmlns:p14="http://schemas.microsoft.com/office/powerpoint/2010/main" val="2097665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6" grpId="0" animBg="1"/>
      <p:bldP spid="4" grpId="0"/>
      <p:bldP spid="9" grpId="0"/>
      <p:bldP spid="14" grpId="0"/>
      <p:bldP spid="18" grpId="0"/>
      <p:bldP spid="24" grpId="0"/>
      <p:bldP spid="27" grpId="0"/>
      <p:bldP spid="33" grpId="0"/>
      <p:bldP spid="3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A1AE69-83AB-4334-B6E3-0A436015F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 of grouped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6789352-042F-42D1-9E21-2E9B67774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Example: </a:t>
            </a:r>
            <a:r>
              <a:rPr lang="en-US" dirty="0"/>
              <a:t>Following table shows the grades and their frequencies obtained by the students. Obtain </a:t>
            </a:r>
            <a:r>
              <a:rPr lang="en-US"/>
              <a:t>the mode </a:t>
            </a:r>
            <a:r>
              <a:rPr lang="en-US" dirty="0"/>
              <a:t>of grade</a:t>
            </a:r>
          </a:p>
          <a:p>
            <a:endParaRPr lang="en-US" b="1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380F972D-85A3-4401-8787-30BE479E80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7825495"/>
              </p:ext>
            </p:extLst>
          </p:nvPr>
        </p:nvGraphicFramePr>
        <p:xfrm>
          <a:off x="381000" y="3124200"/>
          <a:ext cx="2070100" cy="2333625"/>
        </p:xfrm>
        <a:graphic>
          <a:graphicData uri="http://schemas.openxmlformats.org/drawingml/2006/table">
            <a:tbl>
              <a:tblPr/>
              <a:tblGrid>
                <a:gridCol w="863600">
                  <a:extLst>
                    <a:ext uri="{9D8B030D-6E8A-4147-A177-3AD203B41FA5}">
                      <a16:colId xmlns:a16="http://schemas.microsoft.com/office/drawing/2014/main" xmlns="" val="3287527920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xmlns="" val="455689974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Grades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Frequency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81710675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40-49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2031362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50-59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55939688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60-69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60391251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70-79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1779388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80-89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33925771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90-100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597708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xmlns="" id="{DF15F24A-D9AC-4BCE-A658-E65844E64A15}"/>
                  </a:ext>
                </a:extLst>
              </p:cNvPr>
              <p:cNvSpPr/>
              <p:nvPr/>
            </p:nvSpPr>
            <p:spPr>
              <a:xfrm>
                <a:off x="4191000" y="2667000"/>
                <a:ext cx="4241930" cy="6784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𝒎𝒐𝒅𝒆</m:t>
                      </m:r>
                      <m:r>
                        <a:rPr lang="en-US" b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1" dirty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r>
                                <a:rPr lang="en-US" b="1" i="1" baseline="-25000" dirty="0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  <m:r>
                                <a:rPr lang="en-US" b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 dirty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r>
                                <a:rPr lang="en-US" b="1" i="1" baseline="-25000" dirty="0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b="1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dirty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r>
                                <a:rPr lang="en-US" b="1" i="1" baseline="-25000" dirty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  <m:r>
                                <a:rPr lang="en-US" b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 dirty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r>
                                <a:rPr lang="en-US" b="1" i="1" baseline="-25000" dirty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b="1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dirty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r>
                                <a:rPr lang="en-US" b="1" i="1" baseline="-25000" dirty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  <m:r>
                                <a:rPr lang="en-US" b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 dirty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r>
                                <a:rPr lang="en-US" b="1" i="1" baseline="-25000" dirty="0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</m:den>
                      </m:f>
                      <m:r>
                        <a:rPr lang="en-US" b="1" dirty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1" i="0" dirty="0" smtClean="0">
                          <a:latin typeface="Cambria Math" panose="02040503050406030204" pitchFamily="18" charset="0"/>
                        </a:rPr>
                        <m:t>𝐡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F15F24A-D9AC-4BCE-A658-E65844E64A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2667000"/>
                <a:ext cx="4241930" cy="67845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997BA1A-564B-495D-A84B-16762A7C1C22}"/>
              </a:ext>
            </a:extLst>
          </p:cNvPr>
          <p:cNvSpPr txBox="1"/>
          <p:nvPr/>
        </p:nvSpPr>
        <p:spPr>
          <a:xfrm>
            <a:off x="4191000" y="4291012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Mode=77</a:t>
            </a:r>
          </a:p>
        </p:txBody>
      </p:sp>
    </p:spTree>
    <p:extLst>
      <p:ext uri="{BB962C8B-B14F-4D97-AF65-F5344CB8AC3E}">
        <p14:creationId xmlns:p14="http://schemas.microsoft.com/office/powerpoint/2010/main" val="1903666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17E3BC-1855-430B-A54B-ED0815B05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frequency curves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FC3E547-08E5-4463-B6F2-FE12C7A19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1-Symmetrical or bell-shaped</a:t>
            </a:r>
          </a:p>
          <a:p>
            <a:pPr lvl="1"/>
            <a:r>
              <a:rPr lang="en-US" dirty="0"/>
              <a:t>Characterized by the fact that observations equidistant from the central maximum have the same frequency.</a:t>
            </a:r>
          </a:p>
          <a:p>
            <a:pPr lvl="1"/>
            <a:r>
              <a:rPr lang="en-US" dirty="0"/>
              <a:t>Example: Adult male and adult female heights have bell shaped distributions.</a:t>
            </a:r>
          </a:p>
          <a:p>
            <a:pPr marL="0" indent="0">
              <a:buNone/>
            </a:pPr>
            <a:r>
              <a:rPr lang="en-US" b="1" dirty="0"/>
              <a:t>2-Skewed to the left</a:t>
            </a:r>
          </a:p>
          <a:p>
            <a:pPr lvl="1"/>
            <a:r>
              <a:rPr lang="en-US" dirty="0"/>
              <a:t>Curves that have tails to the left are said to be skewed to the left. </a:t>
            </a:r>
          </a:p>
          <a:p>
            <a:pPr lvl="1"/>
            <a:r>
              <a:rPr lang="en-US" dirty="0"/>
              <a:t>Example: The lifetimes of males and females are skewed to the left. A few die early in life but most live between 60 and 80 years. Generally, females live about ten years, on the average, longer than males.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450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17E3BC-1855-430B-A54B-ED0815B05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frequency curves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FC3E547-08E5-4463-B6F2-FE12C7A19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3-Skewed to the right</a:t>
            </a:r>
          </a:p>
          <a:p>
            <a:pPr lvl="1"/>
            <a:r>
              <a:rPr lang="en-US" dirty="0"/>
              <a:t>Curves that have tails to the right are said to be skewed to the right. </a:t>
            </a:r>
          </a:p>
          <a:p>
            <a:pPr lvl="1"/>
            <a:r>
              <a:rPr lang="en-US" b="1" dirty="0"/>
              <a:t>Example: </a:t>
            </a:r>
            <a:r>
              <a:rPr lang="en-US" dirty="0"/>
              <a:t>The ages at the time of marriage of brides and grooms are skewed to the right. Most marry in their twenties and thirties but a few marry in their forties, fifties, sixties and seventies.</a:t>
            </a:r>
          </a:p>
          <a:p>
            <a:r>
              <a:rPr lang="en-US" b="1" dirty="0"/>
              <a:t>4-Uniform curve</a:t>
            </a:r>
          </a:p>
          <a:p>
            <a:pPr lvl="1"/>
            <a:r>
              <a:rPr lang="en-US" dirty="0"/>
              <a:t>Curves that have approximately equal frequencies across their values are said to be uniformly distributed.</a:t>
            </a:r>
          </a:p>
          <a:p>
            <a:pPr lvl="1"/>
            <a:r>
              <a:rPr lang="en-US" b="1" dirty="0"/>
              <a:t>Example: </a:t>
            </a:r>
            <a:r>
              <a:rPr lang="en-US" dirty="0"/>
              <a:t>Certain machines that dispense liquid colas do so uniformly between 15.9 and 16.1 ounces.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750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519EA5-A98E-4591-AA00-721AE1626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Box-and-Whisker Plot or Box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EC8C627-FA09-4A92-A563-2E48ECCF3D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429000"/>
            <a:ext cx="9144000" cy="327659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 box and whisker plot—also called a box plot—displays the </a:t>
            </a:r>
            <a:r>
              <a:rPr lang="en-US" b="1" dirty="0"/>
              <a:t>five-number summary </a:t>
            </a:r>
            <a:r>
              <a:rPr lang="en-US" dirty="0"/>
              <a:t>of a set of data. The five-number summary is the minimum, first quartile, median, third quartile, and maximum.</a:t>
            </a:r>
          </a:p>
          <a:p>
            <a:r>
              <a:rPr lang="en-US" dirty="0"/>
              <a:t>In a box plot, we draw a box from the first quartile to the third quartile. A vertical line goes through the box at the median. The whiskers go from each quartile to the minimum or maximum.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504B70C-23F0-4CAC-8DE6-D6F8E2CE6D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650" y="1345406"/>
            <a:ext cx="5600700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606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519EA5-A98E-4591-AA00-721AE1626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Box-and-Whisker Plot or Box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EC8C627-FA09-4A92-A563-2E48ECCF3D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95400"/>
            <a:ext cx="9144000" cy="5410199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Interquartile Range (IQR)</a:t>
            </a:r>
          </a:p>
          <a:p>
            <a:pPr lvl="1"/>
            <a:r>
              <a:rPr lang="en-US" dirty="0"/>
              <a:t>It is the width of the box in the box-and-whisker plot.</a:t>
            </a:r>
          </a:p>
          <a:p>
            <a:pPr lvl="1"/>
            <a:r>
              <a:rPr lang="en-US" dirty="0"/>
              <a:t>That is, IQR = Q3 – Q1 .</a:t>
            </a:r>
          </a:p>
          <a:p>
            <a:pPr lvl="1"/>
            <a:r>
              <a:rPr lang="en-US" dirty="0"/>
              <a:t>The IQR can be used as a measure of how spread-out the values are.</a:t>
            </a:r>
          </a:p>
          <a:p>
            <a:r>
              <a:rPr lang="en-US" b="1" dirty="0"/>
              <a:t>Outliers</a:t>
            </a:r>
          </a:p>
          <a:p>
            <a:pPr lvl="1"/>
            <a:r>
              <a:rPr lang="en-US" dirty="0"/>
              <a:t>Statistics assumes that values are clustered around some central value.</a:t>
            </a:r>
          </a:p>
          <a:p>
            <a:pPr lvl="1"/>
            <a:r>
              <a:rPr lang="en-US" dirty="0"/>
              <a:t>The IQR tells how spread out the "middle" values are; it can also be used to tell when some of the other values are "too far" from the central value.</a:t>
            </a:r>
          </a:p>
          <a:p>
            <a:pPr lvl="1"/>
            <a:r>
              <a:rPr lang="en-US" dirty="0"/>
              <a:t>These "too far away" points are called "outliers", because they "lie outside" the range in which we expect them.</a:t>
            </a:r>
          </a:p>
          <a:p>
            <a:r>
              <a:rPr lang="en-US" b="1" dirty="0"/>
              <a:t>Detecting outlier</a:t>
            </a:r>
          </a:p>
          <a:p>
            <a:pPr lvl="1"/>
            <a:r>
              <a:rPr lang="en-US" dirty="0"/>
              <a:t>An outlier is any value that lies more than one and a half times the length of the box.</a:t>
            </a:r>
          </a:p>
          <a:p>
            <a:pPr lvl="1"/>
            <a:r>
              <a:rPr lang="en-US" dirty="0"/>
              <a:t>i.e. Values outside the boundary </a:t>
            </a:r>
          </a:p>
          <a:p>
            <a:pPr lvl="1"/>
            <a:r>
              <a:rPr lang="en-US" dirty="0"/>
              <a:t> before [Q1 - 1.5(IQR)] </a:t>
            </a:r>
            <a:r>
              <a:rPr lang="en-US"/>
              <a:t>or after [Q3 </a:t>
            </a:r>
            <a:r>
              <a:rPr lang="en-US" dirty="0"/>
              <a:t>+1.5(</a:t>
            </a:r>
            <a:r>
              <a:rPr lang="en-US"/>
              <a:t>IQR)] </a:t>
            </a:r>
            <a:r>
              <a:rPr lang="en-US" dirty="0"/>
              <a:t>will be consider as OUTLIERs.</a:t>
            </a:r>
          </a:p>
        </p:txBody>
      </p:sp>
    </p:spTree>
    <p:extLst>
      <p:ext uri="{BB962C8B-B14F-4D97-AF65-F5344CB8AC3E}">
        <p14:creationId xmlns:p14="http://schemas.microsoft.com/office/powerpoint/2010/main" val="1769120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F9D524-4A88-410B-9E6C-9630918E4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Box-and-Whisker Plot or Box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9A7CA3A-207D-46B9-996B-2BA8303BB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Outliers</a:t>
            </a:r>
          </a:p>
        </p:txBody>
      </p:sp>
      <p:pic>
        <p:nvPicPr>
          <p:cNvPr id="4" name="Picture 4" descr="Outlier -- from Wolfram MathWorld">
            <a:extLst>
              <a:ext uri="{FF2B5EF4-FFF2-40B4-BE49-F238E27FC236}">
                <a16:creationId xmlns:a16="http://schemas.microsoft.com/office/drawing/2014/main" xmlns="" id="{573C819E-3910-4C4F-92E2-E97780FFFD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2870" y="1484980"/>
            <a:ext cx="4521106" cy="2782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Do You Know What Outliers in Your Data Really Mean? - Datassist">
            <a:extLst>
              <a:ext uri="{FF2B5EF4-FFF2-40B4-BE49-F238E27FC236}">
                <a16:creationId xmlns:a16="http://schemas.microsoft.com/office/drawing/2014/main" xmlns="" id="{4EBB6E86-61A1-4755-B32A-60CD404B2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" y="3345446"/>
            <a:ext cx="4270471" cy="3389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9447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2700F7-794F-4E4F-833D-C55E9602E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Box-and-Whisker Plot or Box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4F80A6A-2E8E-490C-860A-A3D5F80F8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Example: </a:t>
            </a:r>
            <a:r>
              <a:rPr lang="en-US" dirty="0"/>
              <a:t>Find the outliers, if any, for the following data set:</a:t>
            </a:r>
          </a:p>
          <a:p>
            <a:pPr marL="0" indent="0">
              <a:buNone/>
            </a:pPr>
            <a:r>
              <a:rPr lang="en-US" dirty="0"/>
              <a:t>10.2 14.1 14.4 14.4 14.4 14.5 14.5 14.6 14.7 14.7 14.7 14.9 15.1 15.9 16.4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278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58C6CF-0C14-46F3-B0EA-C12D25558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on grouped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C35FCAD-717A-4645-9844-6BFF23E49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Central Tendency</a:t>
            </a:r>
          </a:p>
          <a:p>
            <a:pPr lvl="1"/>
            <a:r>
              <a:rPr lang="en-US" dirty="0"/>
              <a:t>Mean</a:t>
            </a:r>
          </a:p>
          <a:p>
            <a:pPr lvl="1"/>
            <a:r>
              <a:rPr lang="en-US" dirty="0"/>
              <a:t>Median</a:t>
            </a:r>
          </a:p>
          <a:p>
            <a:pPr lvl="1"/>
            <a:r>
              <a:rPr lang="en-US" dirty="0"/>
              <a:t>Mode</a:t>
            </a:r>
          </a:p>
          <a:p>
            <a:r>
              <a:rPr lang="en-US" b="1" dirty="0"/>
              <a:t>Variability</a:t>
            </a:r>
          </a:p>
          <a:p>
            <a:pPr lvl="1"/>
            <a:r>
              <a:rPr lang="en-US" dirty="0"/>
              <a:t>Variance</a:t>
            </a:r>
          </a:p>
          <a:p>
            <a:pPr lvl="1"/>
            <a:r>
              <a:rPr lang="en-US" dirty="0"/>
              <a:t>Standard Deviation</a:t>
            </a:r>
          </a:p>
        </p:txBody>
      </p:sp>
    </p:spTree>
    <p:extLst>
      <p:ext uri="{BB962C8B-B14F-4D97-AF65-F5344CB8AC3E}">
        <p14:creationId xmlns:p14="http://schemas.microsoft.com/office/powerpoint/2010/main" val="2534777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53A3B3-D593-4B61-B410-A5DA5DF5F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of grouped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15ADA510-5FB9-420F-8A38-99B4233740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Formula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nary>
                            <m:naryPr>
                              <m:chr m:val="∑"/>
                              <m:grow m:val="on"/>
                              <m:subHide m:val="on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Where,</a:t>
                </a:r>
              </a:p>
              <a:p>
                <a:pPr marL="0" indent="0">
                  <a:buNone/>
                </a:pPr>
                <a:r>
                  <a:rPr lang="en-US" dirty="0"/>
                  <a:t>f	=	Frequency of class</a:t>
                </a:r>
              </a:p>
              <a:p>
                <a:pPr marL="0" indent="0">
                  <a:buNone/>
                </a:pPr>
                <a:r>
                  <a:rPr lang="en-US" dirty="0"/>
                  <a:t>m	=	Class mark of the class (mid-point)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ADA510-5FB9-420F-8A38-99B4233740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67" t="-1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7376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1291</TotalTime>
  <Words>950</Words>
  <Application>Microsoft Office PowerPoint</Application>
  <PresentationFormat>On-screen Show (4:3)</PresentationFormat>
  <Paragraphs>243</Paragraphs>
  <Slides>17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Cambria Math</vt:lpstr>
      <vt:lpstr>Office Theme</vt:lpstr>
      <vt:lpstr>Worksheet</vt:lpstr>
      <vt:lpstr>Introduction to Statistics and Data Analysis</vt:lpstr>
      <vt:lpstr>Types of frequency curves</vt:lpstr>
      <vt:lpstr>Types of frequency curves</vt:lpstr>
      <vt:lpstr>Box-and-Whisker Plot or Box Plot</vt:lpstr>
      <vt:lpstr>Box-and-Whisker Plot or Box Plot</vt:lpstr>
      <vt:lpstr>Box-and-Whisker Plot or Box Plot</vt:lpstr>
      <vt:lpstr>Box-and-Whisker Plot or Box Plot</vt:lpstr>
      <vt:lpstr>Handling on grouped data</vt:lpstr>
      <vt:lpstr>Mean of grouped data</vt:lpstr>
      <vt:lpstr>Mean of grouped data</vt:lpstr>
      <vt:lpstr>Mean of grouped data</vt:lpstr>
      <vt:lpstr>Median of grouped data</vt:lpstr>
      <vt:lpstr>Median of grouped data</vt:lpstr>
      <vt:lpstr>Median of grouped data</vt:lpstr>
      <vt:lpstr>Mode of grouped data</vt:lpstr>
      <vt:lpstr>Mode of grouped data</vt:lpstr>
      <vt:lpstr>Mode of grouped data</vt:lpstr>
    </vt:vector>
  </TitlesOfParts>
  <Manager>HOD SE</Manager>
  <Company>Bahria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Session01</dc:title>
  <dc:creator>Muhammad Adnan Ur Rehman</dc:creator>
  <cp:lastModifiedBy>lenovo</cp:lastModifiedBy>
  <cp:revision>170</cp:revision>
  <dcterms:created xsi:type="dcterms:W3CDTF">2006-08-16T00:00:00Z</dcterms:created>
  <dcterms:modified xsi:type="dcterms:W3CDTF">2022-10-16T15:56:05Z</dcterms:modified>
  <cp:version>1</cp:version>
</cp:coreProperties>
</file>