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75" r:id="rId3"/>
    <p:sldId id="277" r:id="rId4"/>
    <p:sldId id="278" r:id="rId5"/>
    <p:sldId id="276" r:id="rId6"/>
    <p:sldId id="279" r:id="rId7"/>
    <p:sldId id="280" r:id="rId8"/>
    <p:sldId id="281" r:id="rId9"/>
    <p:sldId id="282" r:id="rId10"/>
    <p:sldId id="283" r:id="rId11"/>
    <p:sldId id="285" r:id="rId12"/>
    <p:sldId id="288" r:id="rId13"/>
    <p:sldId id="291" r:id="rId14"/>
    <p:sldId id="286" r:id="rId15"/>
    <p:sldId id="292" r:id="rId16"/>
    <p:sldId id="293" r:id="rId17"/>
    <p:sldId id="290" r:id="rId18"/>
    <p:sldId id="294" r:id="rId19"/>
    <p:sldId id="296" r:id="rId20"/>
    <p:sldId id="299" r:id="rId21"/>
    <p:sldId id="295" r:id="rId22"/>
    <p:sldId id="297" r:id="rId23"/>
    <p:sldId id="298" r:id="rId24"/>
    <p:sldId id="310" r:id="rId25"/>
    <p:sldId id="300" r:id="rId26"/>
    <p:sldId id="301" r:id="rId27"/>
    <p:sldId id="302" r:id="rId28"/>
    <p:sldId id="303" r:id="rId29"/>
    <p:sldId id="305" r:id="rId30"/>
    <p:sldId id="306" r:id="rId31"/>
    <p:sldId id="307" r:id="rId32"/>
    <p:sldId id="308" r:id="rId33"/>
    <p:sldId id="309" r:id="rId34"/>
    <p:sldId id="311" r:id="rId35"/>
    <p:sldId id="312" r:id="rId36"/>
    <p:sldId id="313" r:id="rId37"/>
    <p:sldId id="314" r:id="rId38"/>
    <p:sldId id="31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96"/>
    <a:srgbClr val="FACD2A"/>
    <a:srgbClr val="F58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291" autoAdjust="0"/>
  </p:normalViewPr>
  <p:slideViewPr>
    <p:cSldViewPr>
      <p:cViewPr varScale="1">
        <p:scale>
          <a:sx n="70" d="100"/>
          <a:sy n="70" d="100"/>
        </p:scale>
        <p:origin x="1544" y="60"/>
      </p:cViewPr>
      <p:guideLst>
        <p:guide orient="horz" pos="2160"/>
        <p:guide pos="2880"/>
      </p:guideLst>
    </p:cSldViewPr>
  </p:slideViewPr>
  <p:notesTextViewPr>
    <p:cViewPr>
      <p:scale>
        <a:sx n="125" d="100"/>
        <a:sy n="125" d="100"/>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547E3-0987-4B8D-A7FC-D8C672617938}" type="datetimeFigureOut">
              <a:rPr lang="en-US" smtClean="0"/>
              <a:t>10/30/2022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D6EE40-B923-4712-B166-4C22291060BA}" type="slidenum">
              <a:rPr lang="en-US" smtClean="0"/>
              <a:t>‹#›</a:t>
            </a:fld>
            <a:endParaRPr lang="en-US"/>
          </a:p>
        </p:txBody>
      </p:sp>
    </p:spTree>
    <p:extLst>
      <p:ext uri="{BB962C8B-B14F-4D97-AF65-F5344CB8AC3E}">
        <p14:creationId xmlns:p14="http://schemas.microsoft.com/office/powerpoint/2010/main" val="1567850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443D1-4BDD-40F8-939F-0FF065D02F6D}" type="datetimeFigureOut">
              <a:rPr lang="en-US" smtClean="0"/>
              <a:t>10/30/2022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61D5D-0720-435C-937E-287D6ABED52E}" type="slidenum">
              <a:rPr lang="en-US" smtClean="0"/>
              <a:t>‹#›</a:t>
            </a:fld>
            <a:endParaRPr lang="en-US"/>
          </a:p>
        </p:txBody>
      </p:sp>
    </p:spTree>
    <p:extLst>
      <p:ext uri="{BB962C8B-B14F-4D97-AF65-F5344CB8AC3E}">
        <p14:creationId xmlns:p14="http://schemas.microsoft.com/office/powerpoint/2010/main" val="18547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S={1, 2, 3, 4, 5}</a:t>
            </a:r>
          </a:p>
          <a:p>
            <a:r>
              <a:rPr lang="en-US" sz="1200" b="1" kern="1200" dirty="0">
                <a:solidFill>
                  <a:schemeClr val="tx1"/>
                </a:solidFill>
                <a:effectLst/>
                <a:latin typeface="+mn-lt"/>
                <a:ea typeface="+mn-ea"/>
                <a:cs typeface="+mn-cs"/>
              </a:rPr>
              <a:t>a) Even/Odd Repeated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5x5x5x5</a:t>
            </a:r>
          </a:p>
          <a:p>
            <a:r>
              <a:rPr lang="en-US" sz="1200" b="1" kern="1200" dirty="0">
                <a:solidFill>
                  <a:schemeClr val="tx1"/>
                </a:solidFill>
                <a:effectLst/>
                <a:latin typeface="+mn-lt"/>
                <a:ea typeface="+mn-ea"/>
                <a:cs typeface="+mn-cs"/>
              </a:rPr>
              <a:t>b) Even/Odd Not repeated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5x4x3x2</a:t>
            </a:r>
          </a:p>
          <a:p>
            <a:r>
              <a:rPr lang="en-US" sz="1200" b="1" kern="1200" dirty="0">
                <a:solidFill>
                  <a:schemeClr val="tx1"/>
                </a:solidFill>
                <a:effectLst/>
                <a:latin typeface="+mn-lt"/>
                <a:ea typeface="+mn-ea"/>
                <a:cs typeface="+mn-cs"/>
              </a:rPr>
              <a:t>c) Even Repeated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5x5x5x2</a:t>
            </a:r>
          </a:p>
          <a:p>
            <a:r>
              <a:rPr lang="en-US" sz="1200" b="1" kern="1200" dirty="0">
                <a:solidFill>
                  <a:schemeClr val="tx1"/>
                </a:solidFill>
                <a:effectLst/>
                <a:latin typeface="+mn-lt"/>
                <a:ea typeface="+mn-ea"/>
                <a:cs typeface="+mn-cs"/>
              </a:rPr>
              <a:t>d) Odd, repeated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(5)(5)(5)(3)</a:t>
            </a:r>
          </a:p>
          <a:p>
            <a:r>
              <a:rPr lang="en-US" sz="1200" b="1" kern="1200" dirty="0">
                <a:solidFill>
                  <a:schemeClr val="tx1"/>
                </a:solidFill>
                <a:effectLst/>
                <a:latin typeface="+mn-lt"/>
                <a:ea typeface="+mn-ea"/>
                <a:cs typeface="+mn-cs"/>
              </a:rPr>
              <a:t>e) Odd non-repeated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(2)(3)(4)(3)</a:t>
            </a:r>
          </a:p>
        </p:txBody>
      </p:sp>
      <p:sp>
        <p:nvSpPr>
          <p:cNvPr id="4" name="Slide Number Placeholder 3"/>
          <p:cNvSpPr>
            <a:spLocks noGrp="1"/>
          </p:cNvSpPr>
          <p:nvPr>
            <p:ph type="sldNum" sz="quarter" idx="5"/>
          </p:nvPr>
        </p:nvSpPr>
        <p:spPr/>
        <p:txBody>
          <a:bodyPr/>
          <a:lstStyle/>
          <a:p>
            <a:fld id="{94861D5D-0720-435C-937E-287D6ABED52E}" type="slidenum">
              <a:rPr lang="en-US" smtClean="0"/>
              <a:t>32</a:t>
            </a:fld>
            <a:endParaRPr lang="en-US"/>
          </a:p>
        </p:txBody>
      </p:sp>
    </p:spTree>
    <p:extLst>
      <p:ext uri="{BB962C8B-B14F-4D97-AF65-F5344CB8AC3E}">
        <p14:creationId xmlns:p14="http://schemas.microsoft.com/office/powerpoint/2010/main" val="1385918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26" name="Group 25"/>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3291"/>
            <a:ext cx="9144000" cy="106257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243012"/>
            <a:ext cx="9144000" cy="5462587"/>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72" y="52387"/>
            <a:ext cx="3049524"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52387"/>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52387"/>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4572" y="1219200"/>
            <a:ext cx="9144000" cy="0"/>
            <a:chOff x="0" y="6800850"/>
            <a:chExt cx="9144000" cy="0"/>
          </a:xfrm>
        </p:grpSpPr>
        <p:cxnSp>
          <p:nvCxnSpPr>
            <p:cNvPr id="10" name="Straight Connector 9"/>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7" name="Group 6"/>
          <p:cNvGrpSpPr/>
          <p:nvPr userDrawn="1"/>
        </p:nvGrpSpPr>
        <p:grpSpPr>
          <a:xfrm>
            <a:off x="0" y="6800850"/>
            <a:ext cx="9144000" cy="0"/>
            <a:chOff x="0" y="6800850"/>
            <a:chExt cx="9144000" cy="0"/>
          </a:xfrm>
        </p:grpSpPr>
        <p:cxnSp>
          <p:nvCxnSpPr>
            <p:cNvPr id="8" name="Straight Connector 7"/>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Probability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02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Event</a:t>
            </a:r>
          </a:p>
          <a:p>
            <a:pPr lvl="1"/>
            <a:r>
              <a:rPr lang="en-US" dirty="0"/>
              <a:t>An event is a subset of a sample space.</a:t>
            </a:r>
          </a:p>
          <a:p>
            <a:pPr lvl="1"/>
            <a:r>
              <a:rPr lang="en-US" b="1" dirty="0"/>
              <a:t>Example 2.4:</a:t>
            </a:r>
          </a:p>
          <a:p>
            <a:pPr lvl="2"/>
            <a:r>
              <a:rPr lang="en-US" dirty="0"/>
              <a:t>Given the sample space </a:t>
            </a:r>
            <a:r>
              <a:rPr lang="en-US" b="1" dirty="0"/>
              <a:t>S = {t | t ≥ 0}, </a:t>
            </a:r>
            <a:r>
              <a:rPr lang="en-US" dirty="0"/>
              <a:t>where t is the life in years of a certain electronic component, then the event A that the component fails before the end of the fifth year is the subset </a:t>
            </a:r>
            <a:r>
              <a:rPr lang="en-US" b="1" dirty="0"/>
              <a:t>A = {t | 0 ≤ t &lt; 5}.</a:t>
            </a:r>
          </a:p>
          <a:p>
            <a:pPr lvl="2"/>
            <a:endParaRPr lang="en-US" b="1" dirty="0"/>
          </a:p>
        </p:txBody>
      </p:sp>
    </p:spTree>
    <p:extLst>
      <p:ext uri="{BB962C8B-B14F-4D97-AF65-F5344CB8AC3E}">
        <p14:creationId xmlns:p14="http://schemas.microsoft.com/office/powerpoint/2010/main" val="327159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lnSpcReduction="10000"/>
          </a:bodyPr>
          <a:lstStyle/>
          <a:p>
            <a:pPr marL="514350" indent="-514350">
              <a:buFont typeface="+mj-lt"/>
              <a:buAutoNum type="arabicPeriod"/>
            </a:pPr>
            <a:r>
              <a:rPr lang="en-US" b="1" dirty="0"/>
              <a:t>Simple Events</a:t>
            </a:r>
          </a:p>
          <a:p>
            <a:pPr marL="514350" indent="-514350">
              <a:buFont typeface="+mj-lt"/>
              <a:buAutoNum type="arabicPeriod"/>
            </a:pPr>
            <a:r>
              <a:rPr lang="en-US" b="1" dirty="0"/>
              <a:t>Composite / Compound Event</a:t>
            </a:r>
          </a:p>
          <a:p>
            <a:pPr marL="514350" indent="-514350">
              <a:buFont typeface="+mj-lt"/>
              <a:buAutoNum type="arabicPeriod"/>
            </a:pPr>
            <a:r>
              <a:rPr lang="en-US" b="1" dirty="0"/>
              <a:t>Sure Events</a:t>
            </a:r>
          </a:p>
          <a:p>
            <a:pPr marL="514350" indent="-514350">
              <a:buFont typeface="+mj-lt"/>
              <a:buAutoNum type="arabicPeriod"/>
            </a:pPr>
            <a:r>
              <a:rPr lang="en-US" b="1" dirty="0"/>
              <a:t>Impossible Event</a:t>
            </a:r>
          </a:p>
          <a:p>
            <a:pPr marL="514350" indent="-514350">
              <a:buFont typeface="+mj-lt"/>
              <a:buAutoNum type="arabicPeriod"/>
            </a:pPr>
            <a:r>
              <a:rPr lang="en-US" b="1" dirty="0"/>
              <a:t>Equally likely event</a:t>
            </a:r>
          </a:p>
          <a:p>
            <a:pPr marL="514350" indent="-514350">
              <a:buFont typeface="+mj-lt"/>
              <a:buAutoNum type="arabicPeriod"/>
            </a:pPr>
            <a:r>
              <a:rPr lang="en-US" b="1" dirty="0"/>
              <a:t>Complementary Events</a:t>
            </a:r>
          </a:p>
          <a:p>
            <a:pPr marL="514350" indent="-514350">
              <a:buFont typeface="+mj-lt"/>
              <a:buAutoNum type="arabicPeriod"/>
            </a:pPr>
            <a:r>
              <a:rPr lang="en-US" b="1" dirty="0"/>
              <a:t>Independent and Dependent Events</a:t>
            </a:r>
          </a:p>
          <a:p>
            <a:pPr marL="514350" indent="-514350">
              <a:buFont typeface="+mj-lt"/>
              <a:buAutoNum type="arabicPeriod"/>
            </a:pPr>
            <a:r>
              <a:rPr lang="en-US" b="1" dirty="0"/>
              <a:t>Exhausted Event</a:t>
            </a:r>
          </a:p>
          <a:p>
            <a:pPr marL="514350" indent="-514350">
              <a:buFont typeface="+mj-lt"/>
              <a:buAutoNum type="arabicPeriod"/>
            </a:pPr>
            <a:r>
              <a:rPr lang="en-US" b="1" dirty="0"/>
              <a:t>Mutually Exclusive Events</a:t>
            </a:r>
          </a:p>
          <a:p>
            <a:pPr marL="514350" indent="-514350">
              <a:buFont typeface="+mj-lt"/>
              <a:buAutoNum type="arabicPeriod"/>
            </a:pPr>
            <a:r>
              <a:rPr lang="en-US" b="1" dirty="0"/>
              <a:t>Compatible Event</a:t>
            </a:r>
          </a:p>
        </p:txBody>
      </p:sp>
    </p:spTree>
    <p:extLst>
      <p:ext uri="{BB962C8B-B14F-4D97-AF65-F5344CB8AC3E}">
        <p14:creationId xmlns:p14="http://schemas.microsoft.com/office/powerpoint/2010/main" val="86845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Simple Events</a:t>
            </a:r>
          </a:p>
          <a:p>
            <a:pPr lvl="1"/>
            <a:r>
              <a:rPr lang="en-US" dirty="0"/>
              <a:t>Any event consisting of a single point of the sample space is known as a simple event in probability.</a:t>
            </a:r>
          </a:p>
          <a:p>
            <a:pPr lvl="1"/>
            <a:r>
              <a:rPr lang="en-US" dirty="0"/>
              <a:t>It is an event that consists of exactly one outcome.</a:t>
            </a:r>
          </a:p>
          <a:p>
            <a:pPr lvl="1"/>
            <a:r>
              <a:rPr lang="en-US" dirty="0"/>
              <a:t>For example, if S = {56 , 78 , 96 , 54 , 89} and E = {78} then E is a simple event.</a:t>
            </a:r>
          </a:p>
        </p:txBody>
      </p:sp>
    </p:spTree>
    <p:extLst>
      <p:ext uri="{BB962C8B-B14F-4D97-AF65-F5344CB8AC3E}">
        <p14:creationId xmlns:p14="http://schemas.microsoft.com/office/powerpoint/2010/main" val="100316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fontScale="92500" lnSpcReduction="10000"/>
          </a:bodyPr>
          <a:lstStyle/>
          <a:p>
            <a:r>
              <a:rPr lang="en-US" b="1" dirty="0"/>
              <a:t>Composite / Compound Events</a:t>
            </a:r>
          </a:p>
          <a:p>
            <a:pPr lvl="1"/>
            <a:r>
              <a:rPr lang="en-US" dirty="0"/>
              <a:t>If any event consists of more than one single point of the sample space then such an event is called a compound event.</a:t>
            </a:r>
          </a:p>
          <a:p>
            <a:pPr lvl="1"/>
            <a:r>
              <a:rPr lang="en-US" dirty="0"/>
              <a:t>It involves combining two or more events together and finding the probability of such a combination of events.</a:t>
            </a:r>
          </a:p>
          <a:p>
            <a:pPr lvl="1"/>
            <a:r>
              <a:rPr lang="en-US" dirty="0"/>
              <a:t>Example-1: Considering the same example again, if S = {56 ,78 ,96 ,54 ,89}, E1 = {56 ,54}, E2 = {78 ,56 ,89} then, E1 and E2 represent two compound events.</a:t>
            </a:r>
          </a:p>
          <a:p>
            <a:pPr lvl="1"/>
            <a:r>
              <a:rPr lang="en-US" dirty="0"/>
              <a:t>Example-2: When we throw a die, the possibility of an even number appearing is a compound event, as there is more than one possibility, there are three possibilities i.e. E = {2,4,6}.</a:t>
            </a:r>
          </a:p>
        </p:txBody>
      </p:sp>
    </p:spTree>
    <p:extLst>
      <p:ext uri="{BB962C8B-B14F-4D97-AF65-F5344CB8AC3E}">
        <p14:creationId xmlns:p14="http://schemas.microsoft.com/office/powerpoint/2010/main" val="274441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Sure Events</a:t>
            </a:r>
          </a:p>
          <a:p>
            <a:pPr lvl="1"/>
            <a:r>
              <a:rPr lang="en-US" dirty="0"/>
              <a:t>If the probability of occurrence of an event is 1, it is called a sure event.</a:t>
            </a:r>
          </a:p>
          <a:p>
            <a:pPr lvl="1"/>
            <a:r>
              <a:rPr lang="en-US" dirty="0"/>
              <a:t>Sample space S is a sure event</a:t>
            </a:r>
          </a:p>
          <a:p>
            <a:r>
              <a:rPr lang="en-US" b="1" dirty="0"/>
              <a:t>Impossible Event</a:t>
            </a:r>
          </a:p>
          <a:p>
            <a:pPr lvl="1"/>
            <a:r>
              <a:rPr lang="en-US" dirty="0"/>
              <a:t>If the probability of occurrence of an event is 0, such an event is called an impossible event.</a:t>
            </a:r>
          </a:p>
          <a:p>
            <a:pPr lvl="1"/>
            <a:r>
              <a:rPr lang="en-US" dirty="0"/>
              <a:t>In other words, the empty set ϕ is an impossible event.</a:t>
            </a:r>
          </a:p>
        </p:txBody>
      </p:sp>
    </p:spTree>
    <p:extLst>
      <p:ext uri="{BB962C8B-B14F-4D97-AF65-F5344CB8AC3E}">
        <p14:creationId xmlns:p14="http://schemas.microsoft.com/office/powerpoint/2010/main" val="1923514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Equally Likely Event</a:t>
            </a:r>
          </a:p>
          <a:p>
            <a:pPr lvl="1"/>
            <a:r>
              <a:rPr lang="en-US" dirty="0"/>
              <a:t>Each outcome of an experiment occurs with equal probability.</a:t>
            </a:r>
          </a:p>
          <a:p>
            <a:pPr lvl="1"/>
            <a:r>
              <a:rPr lang="en-US" dirty="0"/>
              <a:t>For example, if you toss a fair, six-sided die, each face (1,2,3,4,5,6) is as likely to occur as any other face.</a:t>
            </a:r>
          </a:p>
          <a:p>
            <a:pPr lvl="1"/>
            <a:r>
              <a:rPr lang="en-US" dirty="0"/>
              <a:t>Also, if you toss a fair coin, a Head (H) and a Tail (T) are equally likely to occur.</a:t>
            </a:r>
          </a:p>
        </p:txBody>
      </p:sp>
    </p:spTree>
    <p:extLst>
      <p:ext uri="{BB962C8B-B14F-4D97-AF65-F5344CB8AC3E}">
        <p14:creationId xmlns:p14="http://schemas.microsoft.com/office/powerpoint/2010/main" val="238715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Complementary Event</a:t>
            </a:r>
          </a:p>
          <a:p>
            <a:pPr lvl="1"/>
            <a:r>
              <a:rPr lang="en-US" dirty="0"/>
              <a:t>Two events are said to be complementary when one event occurs if and only if the other does not.</a:t>
            </a:r>
          </a:p>
          <a:p>
            <a:pPr lvl="1"/>
            <a:r>
              <a:rPr lang="en-US" dirty="0"/>
              <a:t>The probabilities of two complimentary events add up to 1.</a:t>
            </a:r>
          </a:p>
          <a:p>
            <a:pPr lvl="1"/>
            <a:r>
              <a:rPr lang="en-US" dirty="0"/>
              <a:t>For example, rolling a 5 or greater and rolling a 4 or less on a die are complementary events, because a roll is 5 or greater if and only if it is not 4 or less.</a:t>
            </a:r>
          </a:p>
          <a:p>
            <a:pPr lvl="1"/>
            <a:r>
              <a:rPr lang="en-US" dirty="0"/>
              <a:t>If A is an event, A’ will represent complement of A.</a:t>
            </a:r>
          </a:p>
        </p:txBody>
      </p:sp>
    </p:spTree>
    <p:extLst>
      <p:ext uri="{BB962C8B-B14F-4D97-AF65-F5344CB8AC3E}">
        <p14:creationId xmlns:p14="http://schemas.microsoft.com/office/powerpoint/2010/main" val="156994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Independent Events</a:t>
            </a:r>
          </a:p>
          <a:p>
            <a:pPr lvl="1"/>
            <a:r>
              <a:rPr lang="en-US" dirty="0"/>
              <a:t>If the occurrence of any event is completely unaffected by the occurrence of any other event, such events are known as an independent event. </a:t>
            </a:r>
          </a:p>
          <a:p>
            <a:pPr lvl="1"/>
            <a:r>
              <a:rPr lang="en-US" b="1" dirty="0"/>
              <a:t>Example: </a:t>
            </a:r>
            <a:r>
              <a:rPr lang="en-US" dirty="0"/>
              <a:t>For example, if we flip a coin in the air and get the outcome as Head, then again if we flip the coin but this time we get the outcome as Tail. In both cases, the occurrence of both events is independent of each other.</a:t>
            </a:r>
          </a:p>
        </p:txBody>
      </p:sp>
    </p:spTree>
    <p:extLst>
      <p:ext uri="{BB962C8B-B14F-4D97-AF65-F5344CB8AC3E}">
        <p14:creationId xmlns:p14="http://schemas.microsoft.com/office/powerpoint/2010/main" val="220221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Dependent Events</a:t>
            </a:r>
            <a:endParaRPr lang="en-US" dirty="0"/>
          </a:p>
          <a:p>
            <a:pPr lvl="1"/>
            <a:r>
              <a:rPr lang="en-US" dirty="0"/>
              <a:t>The events which are affected by other events are known as dependent events.</a:t>
            </a:r>
          </a:p>
          <a:p>
            <a:pPr lvl="1"/>
            <a:r>
              <a:rPr lang="en-US" b="1" dirty="0"/>
              <a:t>Examples:</a:t>
            </a:r>
          </a:p>
          <a:p>
            <a:pPr lvl="2"/>
            <a:r>
              <a:rPr lang="en-US" dirty="0"/>
              <a:t>Robbing a bank and going to jail.</a:t>
            </a:r>
          </a:p>
          <a:p>
            <a:pPr lvl="2"/>
            <a:r>
              <a:rPr lang="en-US" dirty="0"/>
              <a:t>Not paying your power bill on time and having your power cut off.</a:t>
            </a:r>
          </a:p>
          <a:p>
            <a:pPr lvl="2"/>
            <a:r>
              <a:rPr lang="en-US" dirty="0"/>
              <a:t>Boarding a plane first and finding a good seat.</a:t>
            </a:r>
          </a:p>
          <a:p>
            <a:pPr lvl="2"/>
            <a:r>
              <a:rPr lang="en-US" dirty="0"/>
              <a:t>Parking illegally and getting a parking ticket. </a:t>
            </a:r>
          </a:p>
          <a:p>
            <a:pPr lvl="2"/>
            <a:r>
              <a:rPr lang="en-US" dirty="0"/>
              <a:t>Driving a car and getting in a traffic accident.</a:t>
            </a:r>
          </a:p>
        </p:txBody>
      </p:sp>
    </p:spTree>
    <p:extLst>
      <p:ext uri="{BB962C8B-B14F-4D97-AF65-F5344CB8AC3E}">
        <p14:creationId xmlns:p14="http://schemas.microsoft.com/office/powerpoint/2010/main" val="410810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Mutually Exclusive</a:t>
            </a:r>
          </a:p>
          <a:p>
            <a:pPr lvl="1"/>
            <a:r>
              <a:rPr lang="en-US" dirty="0"/>
              <a:t>Two or more events that cannot happen simultaneously. </a:t>
            </a:r>
          </a:p>
          <a:p>
            <a:pPr lvl="1"/>
            <a:r>
              <a:rPr lang="en-US" dirty="0"/>
              <a:t>It is commonly used to describe a situation where the occurrence of one outcome supersedes the other.</a:t>
            </a:r>
          </a:p>
          <a:p>
            <a:pPr lvl="1"/>
            <a:r>
              <a:rPr lang="en-US" dirty="0"/>
              <a:t>Two events A and B are mutually exclusive, or disjoint, if A∩B=φ, that is, if A and B have no elements in common.</a:t>
            </a:r>
          </a:p>
          <a:p>
            <a:pPr lvl="1"/>
            <a:r>
              <a:rPr lang="en-US" b="1" dirty="0"/>
              <a:t>Examples:</a:t>
            </a:r>
          </a:p>
          <a:p>
            <a:pPr lvl="2"/>
            <a:r>
              <a:rPr lang="en-US" dirty="0"/>
              <a:t>You can't run backwards and forwards at the same time. The events “running forward” and “running backwards” are mutually exclusive.</a:t>
            </a:r>
          </a:p>
          <a:p>
            <a:pPr lvl="2"/>
            <a:r>
              <a:rPr lang="en-US" u="sng" dirty="0"/>
              <a:t>Rolling a die </a:t>
            </a:r>
            <a:r>
              <a:rPr lang="en-US" dirty="0"/>
              <a:t>or </a:t>
            </a:r>
            <a:r>
              <a:rPr lang="en-US" u="sng" dirty="0"/>
              <a:t>tossing a coin </a:t>
            </a:r>
            <a:r>
              <a:rPr lang="en-US" dirty="0"/>
              <a:t>can also give you this type of event.</a:t>
            </a:r>
          </a:p>
        </p:txBody>
      </p:sp>
    </p:spTree>
    <p:extLst>
      <p:ext uri="{BB962C8B-B14F-4D97-AF65-F5344CB8AC3E}">
        <p14:creationId xmlns:p14="http://schemas.microsoft.com/office/powerpoint/2010/main" val="30167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D59A3-8523-4C8C-A32D-D20DB960162F}"/>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xmlns="" id="{692251B0-4FDD-463B-8945-6A98395524E0}"/>
              </a:ext>
            </a:extLst>
          </p:cNvPr>
          <p:cNvSpPr>
            <a:spLocks noGrp="1"/>
          </p:cNvSpPr>
          <p:nvPr>
            <p:ph idx="1"/>
          </p:nvPr>
        </p:nvSpPr>
        <p:spPr/>
        <p:txBody>
          <a:bodyPr>
            <a:normAutofit/>
          </a:bodyPr>
          <a:lstStyle/>
          <a:p>
            <a:r>
              <a:rPr lang="en-US" b="1" dirty="0"/>
              <a:t>Sample Space</a:t>
            </a:r>
          </a:p>
          <a:p>
            <a:pPr lvl="1"/>
            <a:r>
              <a:rPr lang="en-US" dirty="0"/>
              <a:t>The set of all possible outcomes of a statistical experiment is called the sample space and is represented by the symbol </a:t>
            </a:r>
            <a:r>
              <a:rPr lang="en-US" b="1" dirty="0"/>
              <a:t>S</a:t>
            </a:r>
            <a:r>
              <a:rPr lang="en-US" dirty="0"/>
              <a:t>.</a:t>
            </a:r>
          </a:p>
          <a:p>
            <a:r>
              <a:rPr lang="en-US" b="1" dirty="0"/>
              <a:t>Sample Point</a:t>
            </a:r>
          </a:p>
          <a:p>
            <a:pPr lvl="1"/>
            <a:r>
              <a:rPr lang="en-US" dirty="0"/>
              <a:t>Each outcome in a sample space is called an element or a member of the sample space, or simply a sample point.</a:t>
            </a:r>
          </a:p>
          <a:p>
            <a:pPr lvl="1"/>
            <a:endParaRPr lang="en-US" dirty="0"/>
          </a:p>
        </p:txBody>
      </p:sp>
    </p:spTree>
    <p:extLst>
      <p:ext uri="{BB962C8B-B14F-4D97-AF65-F5344CB8AC3E}">
        <p14:creationId xmlns:p14="http://schemas.microsoft.com/office/powerpoint/2010/main" val="268975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normAutofit/>
          </a:bodyPr>
          <a:lstStyle/>
          <a:p>
            <a:r>
              <a:rPr lang="en-US" dirty="0"/>
              <a:t>Example: Mutually Exclusive</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fontScale="85000" lnSpcReduction="10000"/>
          </a:bodyPr>
          <a:lstStyle/>
          <a:p>
            <a:r>
              <a:rPr lang="en-US" dirty="0"/>
              <a:t>A cable television company offers programs on eight different channels, three of which are affiliated with ABC, two with NBC, and one with CBS. The other two are an educational channel and the ESPN sports channel.</a:t>
            </a:r>
          </a:p>
          <a:p>
            <a:r>
              <a:rPr lang="en-US" dirty="0"/>
              <a:t>Suppose that a person subscribing to this service turns on a television set without first selecting the channel. </a:t>
            </a:r>
          </a:p>
          <a:p>
            <a:r>
              <a:rPr lang="en-US" dirty="0"/>
              <a:t>Let A be the event that the program belongs to the NBC network.</a:t>
            </a:r>
          </a:p>
          <a:p>
            <a:r>
              <a:rPr lang="en-US" dirty="0"/>
              <a:t>Let B the event that it belongs to the CBS network.</a:t>
            </a:r>
          </a:p>
          <a:p>
            <a:r>
              <a:rPr lang="en-US" dirty="0"/>
              <a:t>Since a television program cannot belong to more than one network, the events A and B have no programs in common. </a:t>
            </a:r>
          </a:p>
          <a:p>
            <a:r>
              <a:rPr lang="en-US" dirty="0"/>
              <a:t>Therefore, the intersection A ∩ B contains no programs, and consequently the events A and B are mutually exclusive.</a:t>
            </a:r>
          </a:p>
        </p:txBody>
      </p:sp>
    </p:spTree>
    <p:extLst>
      <p:ext uri="{BB962C8B-B14F-4D97-AF65-F5344CB8AC3E}">
        <p14:creationId xmlns:p14="http://schemas.microsoft.com/office/powerpoint/2010/main" val="3003497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Exhausted Event</a:t>
            </a:r>
          </a:p>
          <a:p>
            <a:pPr lvl="1"/>
            <a:r>
              <a:rPr lang="en-US" dirty="0"/>
              <a:t>When a sample space is distributed down into some </a:t>
            </a:r>
            <a:r>
              <a:rPr lang="en-US" b="1" dirty="0"/>
              <a:t>mutually exclusive </a:t>
            </a:r>
            <a:r>
              <a:rPr lang="en-US" dirty="0"/>
              <a:t>events such that their </a:t>
            </a:r>
            <a:r>
              <a:rPr lang="en-US" b="1" dirty="0"/>
              <a:t>union</a:t>
            </a:r>
            <a:r>
              <a:rPr lang="en-US" dirty="0"/>
              <a:t> forms the sample space itself, then such events are called exhaustive events.</a:t>
            </a:r>
          </a:p>
          <a:p>
            <a:pPr marL="457200" lvl="1" indent="0" algn="ctr">
              <a:buNone/>
            </a:pPr>
            <a:r>
              <a:rPr lang="en-US" dirty="0"/>
              <a:t>-or-</a:t>
            </a:r>
          </a:p>
          <a:p>
            <a:pPr lvl="1"/>
            <a:r>
              <a:rPr lang="en-US" dirty="0"/>
              <a:t>When two or more events form the sample space collectively than it is known as collectively exhaustive events.</a:t>
            </a:r>
          </a:p>
        </p:txBody>
      </p:sp>
    </p:spTree>
    <p:extLst>
      <p:ext uri="{BB962C8B-B14F-4D97-AF65-F5344CB8AC3E}">
        <p14:creationId xmlns:p14="http://schemas.microsoft.com/office/powerpoint/2010/main" val="354980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Events and their types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Compatible Event</a:t>
            </a:r>
          </a:p>
          <a:p>
            <a:pPr lvl="1"/>
            <a:r>
              <a:rPr lang="en-US" dirty="0"/>
              <a:t>Compatible events are events that can occur at the same time. Incompatible events cannot occur at the same time. ... If, however, event A is to roll an even number and event B is to roll a number larger than 3, then events A and B are compatible, because it is possible for both events to occur at the same time.</a:t>
            </a:r>
          </a:p>
        </p:txBody>
      </p:sp>
    </p:spTree>
    <p:extLst>
      <p:ext uri="{BB962C8B-B14F-4D97-AF65-F5344CB8AC3E}">
        <p14:creationId xmlns:p14="http://schemas.microsoft.com/office/powerpoint/2010/main" val="162321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8199F-699B-43A5-A3ED-A06C65AC26D2}"/>
              </a:ext>
            </a:extLst>
          </p:cNvPr>
          <p:cNvSpPr>
            <a:spLocks noGrp="1"/>
          </p:cNvSpPr>
          <p:nvPr>
            <p:ph type="title"/>
          </p:nvPr>
        </p:nvSpPr>
        <p:spPr/>
        <p:txBody>
          <a:bodyPr/>
          <a:lstStyle/>
          <a:p>
            <a:r>
              <a:rPr lang="en-US" dirty="0"/>
              <a:t>Intersection of two events </a:t>
            </a:r>
          </a:p>
        </p:txBody>
      </p:sp>
      <p:sp>
        <p:nvSpPr>
          <p:cNvPr id="3" name="Content Placeholder 2">
            <a:extLst>
              <a:ext uri="{FF2B5EF4-FFF2-40B4-BE49-F238E27FC236}">
                <a16:creationId xmlns:a16="http://schemas.microsoft.com/office/drawing/2014/main" xmlns="" id="{6CDD333E-D002-44FC-A87D-4AE21707BF76}"/>
              </a:ext>
            </a:extLst>
          </p:cNvPr>
          <p:cNvSpPr>
            <a:spLocks noGrp="1"/>
          </p:cNvSpPr>
          <p:nvPr>
            <p:ph idx="1"/>
          </p:nvPr>
        </p:nvSpPr>
        <p:spPr/>
        <p:txBody>
          <a:bodyPr/>
          <a:lstStyle/>
          <a:p>
            <a:r>
              <a:rPr lang="en-US" dirty="0"/>
              <a:t>The intersection of two events A and B, denoted by the symbol </a:t>
            </a:r>
            <a:r>
              <a:rPr lang="en-US" b="1" dirty="0"/>
              <a:t>A ∩ B</a:t>
            </a:r>
            <a:r>
              <a:rPr lang="en-US" dirty="0"/>
              <a:t>, is the event containing all elements that are common to A and B.</a:t>
            </a:r>
          </a:p>
          <a:p>
            <a:r>
              <a:rPr lang="en-US" b="1" dirty="0"/>
              <a:t>Example:</a:t>
            </a:r>
          </a:p>
          <a:p>
            <a:pPr lvl="1"/>
            <a:r>
              <a:rPr lang="en-US" dirty="0"/>
              <a:t>Let E be the event that a person selected at random in a classroom is majoring in engineering.</a:t>
            </a:r>
          </a:p>
          <a:p>
            <a:pPr lvl="1"/>
            <a:r>
              <a:rPr lang="en-US" dirty="0"/>
              <a:t>Let F be the event that the person is female.</a:t>
            </a:r>
          </a:p>
          <a:p>
            <a:pPr lvl="1"/>
            <a:r>
              <a:rPr lang="en-US" dirty="0"/>
              <a:t>Then E∩F is the event of all female engineering students in the classroom.</a:t>
            </a:r>
          </a:p>
        </p:txBody>
      </p:sp>
    </p:spTree>
    <p:extLst>
      <p:ext uri="{BB962C8B-B14F-4D97-AF65-F5344CB8AC3E}">
        <p14:creationId xmlns:p14="http://schemas.microsoft.com/office/powerpoint/2010/main" val="3473965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EB47C-FFD6-4ECB-86B8-D9C09A9B7C72}"/>
              </a:ext>
            </a:extLst>
          </p:cNvPr>
          <p:cNvSpPr>
            <a:spLocks noGrp="1"/>
          </p:cNvSpPr>
          <p:nvPr>
            <p:ph type="title"/>
          </p:nvPr>
        </p:nvSpPr>
        <p:spPr/>
        <p:txBody>
          <a:bodyPr/>
          <a:lstStyle/>
          <a:p>
            <a:r>
              <a:rPr lang="en-US" dirty="0"/>
              <a:t>Book Exercises</a:t>
            </a:r>
          </a:p>
        </p:txBody>
      </p:sp>
      <p:sp>
        <p:nvSpPr>
          <p:cNvPr id="3" name="Content Placeholder 2">
            <a:extLst>
              <a:ext uri="{FF2B5EF4-FFF2-40B4-BE49-F238E27FC236}">
                <a16:creationId xmlns:a16="http://schemas.microsoft.com/office/drawing/2014/main" xmlns="" id="{2E13CE56-842A-420A-AF5C-0A67AF08FEDA}"/>
              </a:ext>
            </a:extLst>
          </p:cNvPr>
          <p:cNvSpPr>
            <a:spLocks noGrp="1"/>
          </p:cNvSpPr>
          <p:nvPr>
            <p:ph idx="1"/>
          </p:nvPr>
        </p:nvSpPr>
        <p:spPr/>
        <p:txBody>
          <a:bodyPr/>
          <a:lstStyle/>
          <a:p>
            <a:r>
              <a:rPr lang="en-US" dirty="0"/>
              <a:t>2.10 </a:t>
            </a:r>
            <a:r>
              <a:rPr lang="en-US" dirty="0">
                <a:sym typeface="Wingdings" panose="05000000000000000000" pitchFamily="2" charset="2"/>
              </a:rPr>
              <a:t> 2.20</a:t>
            </a:r>
          </a:p>
          <a:p>
            <a:r>
              <a:rPr lang="en-US" dirty="0">
                <a:sym typeface="Wingdings" panose="05000000000000000000" pitchFamily="2" charset="2"/>
              </a:rPr>
              <a:t>2.12 and 2.18 not included</a:t>
            </a:r>
            <a:endParaRPr lang="en-US" dirty="0"/>
          </a:p>
        </p:txBody>
      </p:sp>
    </p:spTree>
    <p:extLst>
      <p:ext uri="{BB962C8B-B14F-4D97-AF65-F5344CB8AC3E}">
        <p14:creationId xmlns:p14="http://schemas.microsoft.com/office/powerpoint/2010/main" val="607192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8199F-699B-43A5-A3ED-A06C65AC26D2}"/>
              </a:ext>
            </a:extLst>
          </p:cNvPr>
          <p:cNvSpPr>
            <a:spLocks noGrp="1"/>
          </p:cNvSpPr>
          <p:nvPr>
            <p:ph type="title"/>
          </p:nvPr>
        </p:nvSpPr>
        <p:spPr/>
        <p:txBody>
          <a:bodyPr/>
          <a:lstStyle/>
          <a:p>
            <a:r>
              <a:rPr lang="en-US" dirty="0"/>
              <a:t>Union of two events </a:t>
            </a:r>
          </a:p>
        </p:txBody>
      </p:sp>
      <p:sp>
        <p:nvSpPr>
          <p:cNvPr id="3" name="Content Placeholder 2">
            <a:extLst>
              <a:ext uri="{FF2B5EF4-FFF2-40B4-BE49-F238E27FC236}">
                <a16:creationId xmlns:a16="http://schemas.microsoft.com/office/drawing/2014/main" xmlns="" id="{6CDD333E-D002-44FC-A87D-4AE21707BF76}"/>
              </a:ext>
            </a:extLst>
          </p:cNvPr>
          <p:cNvSpPr>
            <a:spLocks noGrp="1"/>
          </p:cNvSpPr>
          <p:nvPr>
            <p:ph idx="1"/>
          </p:nvPr>
        </p:nvSpPr>
        <p:spPr/>
        <p:txBody>
          <a:bodyPr>
            <a:normAutofit/>
          </a:bodyPr>
          <a:lstStyle/>
          <a:p>
            <a:r>
              <a:rPr lang="en-US" dirty="0"/>
              <a:t>The union of the two events A and B, denoted by the symbol A∪B, is the event containing all the elements that belong to A or B or both</a:t>
            </a:r>
          </a:p>
          <a:p>
            <a:r>
              <a:rPr lang="en-US" b="1" dirty="0"/>
              <a:t>Example:</a:t>
            </a:r>
          </a:p>
          <a:p>
            <a:pPr lvl="1"/>
            <a:r>
              <a:rPr lang="en-US" dirty="0"/>
              <a:t>Let P be the event that an employee selected at random from an oil drilling company smokes cigarettes.</a:t>
            </a:r>
          </a:p>
          <a:p>
            <a:pPr lvl="1"/>
            <a:r>
              <a:rPr lang="en-US" dirty="0"/>
              <a:t>Let Q be the event that the employee selected drinks alcoholic beverages.</a:t>
            </a:r>
          </a:p>
          <a:p>
            <a:pPr lvl="1"/>
            <a:r>
              <a:rPr lang="en-US" dirty="0"/>
              <a:t>Then the event P ∪ Q is the set of all employees who either drink or smoke or do both.</a:t>
            </a:r>
          </a:p>
        </p:txBody>
      </p:sp>
    </p:spTree>
    <p:extLst>
      <p:ext uri="{BB962C8B-B14F-4D97-AF65-F5344CB8AC3E}">
        <p14:creationId xmlns:p14="http://schemas.microsoft.com/office/powerpoint/2010/main" val="148807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8199F-699B-43A5-A3ED-A06C65AC26D2}"/>
              </a:ext>
            </a:extLst>
          </p:cNvPr>
          <p:cNvSpPr>
            <a:spLocks noGrp="1"/>
          </p:cNvSpPr>
          <p:nvPr>
            <p:ph type="title"/>
          </p:nvPr>
        </p:nvSpPr>
        <p:spPr/>
        <p:txBody>
          <a:bodyPr/>
          <a:lstStyle/>
          <a:p>
            <a:r>
              <a:rPr lang="en-US" dirty="0"/>
              <a:t>Union of two events </a:t>
            </a:r>
          </a:p>
        </p:txBody>
      </p:sp>
      <p:sp>
        <p:nvSpPr>
          <p:cNvPr id="3" name="Content Placeholder 2">
            <a:extLst>
              <a:ext uri="{FF2B5EF4-FFF2-40B4-BE49-F238E27FC236}">
                <a16:creationId xmlns:a16="http://schemas.microsoft.com/office/drawing/2014/main" xmlns="" id="{6CDD333E-D002-44FC-A87D-4AE21707BF76}"/>
              </a:ext>
            </a:extLst>
          </p:cNvPr>
          <p:cNvSpPr>
            <a:spLocks noGrp="1"/>
          </p:cNvSpPr>
          <p:nvPr>
            <p:ph idx="1"/>
          </p:nvPr>
        </p:nvSpPr>
        <p:spPr/>
        <p:txBody>
          <a:bodyPr>
            <a:normAutofit/>
          </a:bodyPr>
          <a:lstStyle/>
          <a:p>
            <a:r>
              <a:rPr lang="en-US" b="1" dirty="0"/>
              <a:t>Example:</a:t>
            </a:r>
          </a:p>
          <a:p>
            <a:pPr lvl="1"/>
            <a:r>
              <a:rPr lang="en-US" dirty="0"/>
              <a:t>If M = {x | 3 &lt; x &lt; 9} and N = {y | 5 &lt; y &lt; 12}, then</a:t>
            </a:r>
          </a:p>
          <a:p>
            <a:pPr lvl="1"/>
            <a:r>
              <a:rPr lang="en-US"/>
              <a:t>Then M </a:t>
            </a:r>
            <a:r>
              <a:rPr lang="en-US" dirty="0"/>
              <a:t>∪ N = {z | 3 &lt; z &lt; 12}.</a:t>
            </a:r>
          </a:p>
        </p:txBody>
      </p:sp>
    </p:spTree>
    <p:extLst>
      <p:ext uri="{BB962C8B-B14F-4D97-AF65-F5344CB8AC3E}">
        <p14:creationId xmlns:p14="http://schemas.microsoft.com/office/powerpoint/2010/main" val="84665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A896F-7D07-4EE4-BAD3-767FAF4AFB33}"/>
              </a:ext>
            </a:extLst>
          </p:cNvPr>
          <p:cNvSpPr>
            <a:spLocks noGrp="1"/>
          </p:cNvSpPr>
          <p:nvPr>
            <p:ph type="title"/>
          </p:nvPr>
        </p:nvSpPr>
        <p:spPr/>
        <p:txBody>
          <a:bodyPr/>
          <a:lstStyle/>
          <a:p>
            <a:r>
              <a:rPr lang="en-US" dirty="0"/>
              <a:t>Counting Sample Points</a:t>
            </a:r>
          </a:p>
        </p:txBody>
      </p:sp>
      <p:sp>
        <p:nvSpPr>
          <p:cNvPr id="3" name="Content Placeholder 2">
            <a:extLst>
              <a:ext uri="{FF2B5EF4-FFF2-40B4-BE49-F238E27FC236}">
                <a16:creationId xmlns:a16="http://schemas.microsoft.com/office/drawing/2014/main" xmlns="" id="{12A2A363-8E65-477E-A1E3-F6E8F4398E15}"/>
              </a:ext>
            </a:extLst>
          </p:cNvPr>
          <p:cNvSpPr>
            <a:spLocks noGrp="1"/>
          </p:cNvSpPr>
          <p:nvPr>
            <p:ph idx="1"/>
          </p:nvPr>
        </p:nvSpPr>
        <p:spPr/>
        <p:txBody>
          <a:bodyPr/>
          <a:lstStyle/>
          <a:p>
            <a:r>
              <a:rPr lang="en-US" b="1" dirty="0"/>
              <a:t>Rule 2.1</a:t>
            </a:r>
          </a:p>
          <a:p>
            <a:pPr lvl="1"/>
            <a:r>
              <a:rPr lang="en-US" dirty="0"/>
              <a:t>If an operation can be performed in n</a:t>
            </a:r>
            <a:r>
              <a:rPr lang="en-US" baseline="-25000" dirty="0"/>
              <a:t>1</a:t>
            </a:r>
            <a:r>
              <a:rPr lang="en-US" dirty="0"/>
              <a:t> ways, and if for each of these ways a second operation can be performed in n</a:t>
            </a:r>
            <a:r>
              <a:rPr lang="en-US" baseline="-25000" dirty="0"/>
              <a:t>2</a:t>
            </a:r>
            <a:r>
              <a:rPr lang="en-US" dirty="0"/>
              <a:t> ways, then the two operations can be performed together in n</a:t>
            </a:r>
            <a:r>
              <a:rPr lang="en-US" baseline="-25000" dirty="0"/>
              <a:t>1</a:t>
            </a:r>
            <a:r>
              <a:rPr lang="en-US" dirty="0"/>
              <a:t>n</a:t>
            </a:r>
            <a:r>
              <a:rPr lang="en-US" baseline="-25000" dirty="0"/>
              <a:t>2</a:t>
            </a:r>
            <a:r>
              <a:rPr lang="en-US" dirty="0"/>
              <a:t> ways.</a:t>
            </a:r>
          </a:p>
        </p:txBody>
      </p:sp>
    </p:spTree>
    <p:extLst>
      <p:ext uri="{BB962C8B-B14F-4D97-AF65-F5344CB8AC3E}">
        <p14:creationId xmlns:p14="http://schemas.microsoft.com/office/powerpoint/2010/main" val="4011604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A896F-7D07-4EE4-BAD3-767FAF4AFB33}"/>
              </a:ext>
            </a:extLst>
          </p:cNvPr>
          <p:cNvSpPr>
            <a:spLocks noGrp="1"/>
          </p:cNvSpPr>
          <p:nvPr>
            <p:ph type="title"/>
          </p:nvPr>
        </p:nvSpPr>
        <p:spPr/>
        <p:txBody>
          <a:bodyPr/>
          <a:lstStyle/>
          <a:p>
            <a:r>
              <a:rPr lang="en-US" dirty="0"/>
              <a:t>Counting Sample Points</a:t>
            </a:r>
          </a:p>
        </p:txBody>
      </p:sp>
      <p:sp>
        <p:nvSpPr>
          <p:cNvPr id="3" name="Content Placeholder 2">
            <a:extLst>
              <a:ext uri="{FF2B5EF4-FFF2-40B4-BE49-F238E27FC236}">
                <a16:creationId xmlns:a16="http://schemas.microsoft.com/office/drawing/2014/main" xmlns="" id="{12A2A363-8E65-477E-A1E3-F6E8F4398E15}"/>
              </a:ext>
            </a:extLst>
          </p:cNvPr>
          <p:cNvSpPr>
            <a:spLocks noGrp="1"/>
          </p:cNvSpPr>
          <p:nvPr>
            <p:ph idx="1"/>
          </p:nvPr>
        </p:nvSpPr>
        <p:spPr/>
        <p:txBody>
          <a:bodyPr/>
          <a:lstStyle/>
          <a:p>
            <a:r>
              <a:rPr lang="en-US" b="1" dirty="0"/>
              <a:t>Example 2.13</a:t>
            </a:r>
          </a:p>
          <a:p>
            <a:pPr lvl="1"/>
            <a:r>
              <a:rPr lang="en-US" dirty="0"/>
              <a:t>How many sample points are there in the sample space when a pair of dice is thrown once?</a:t>
            </a:r>
          </a:p>
          <a:p>
            <a:r>
              <a:rPr lang="en-US" b="1" dirty="0"/>
              <a:t>Solution</a:t>
            </a:r>
          </a:p>
          <a:p>
            <a:pPr lvl="1"/>
            <a:r>
              <a:rPr lang="en-US" dirty="0"/>
              <a:t>The first die can land face-up in any one of n1 = 6 ways. </a:t>
            </a:r>
          </a:p>
          <a:p>
            <a:pPr lvl="1"/>
            <a:r>
              <a:rPr lang="en-US" dirty="0"/>
              <a:t>For each of these 6 ways, the second die can also land face-up in n2 = 6 ways.</a:t>
            </a:r>
          </a:p>
          <a:p>
            <a:pPr lvl="1"/>
            <a:r>
              <a:rPr lang="en-US" dirty="0"/>
              <a:t>Therefore, the pair of dice can land in n1n2 = (6)(6) = 36 possible ways.</a:t>
            </a:r>
          </a:p>
        </p:txBody>
      </p:sp>
    </p:spTree>
    <p:extLst>
      <p:ext uri="{BB962C8B-B14F-4D97-AF65-F5344CB8AC3E}">
        <p14:creationId xmlns:p14="http://schemas.microsoft.com/office/powerpoint/2010/main" val="265694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A896F-7D07-4EE4-BAD3-767FAF4AFB33}"/>
              </a:ext>
            </a:extLst>
          </p:cNvPr>
          <p:cNvSpPr>
            <a:spLocks noGrp="1"/>
          </p:cNvSpPr>
          <p:nvPr>
            <p:ph type="title"/>
          </p:nvPr>
        </p:nvSpPr>
        <p:spPr/>
        <p:txBody>
          <a:bodyPr/>
          <a:lstStyle/>
          <a:p>
            <a:r>
              <a:rPr lang="en-US" dirty="0"/>
              <a:t>Counting Sample Points</a:t>
            </a:r>
          </a:p>
        </p:txBody>
      </p:sp>
      <p:sp>
        <p:nvSpPr>
          <p:cNvPr id="3" name="Content Placeholder 2">
            <a:extLst>
              <a:ext uri="{FF2B5EF4-FFF2-40B4-BE49-F238E27FC236}">
                <a16:creationId xmlns:a16="http://schemas.microsoft.com/office/drawing/2014/main" xmlns="" id="{12A2A363-8E65-477E-A1E3-F6E8F4398E15}"/>
              </a:ext>
            </a:extLst>
          </p:cNvPr>
          <p:cNvSpPr>
            <a:spLocks noGrp="1"/>
          </p:cNvSpPr>
          <p:nvPr>
            <p:ph idx="1"/>
          </p:nvPr>
        </p:nvSpPr>
        <p:spPr/>
        <p:txBody>
          <a:bodyPr/>
          <a:lstStyle/>
          <a:p>
            <a:r>
              <a:rPr lang="en-US" b="1" dirty="0"/>
              <a:t>Example 2.15:</a:t>
            </a:r>
          </a:p>
          <a:p>
            <a:pPr lvl="1"/>
            <a:r>
              <a:rPr lang="en-US" dirty="0"/>
              <a:t>If a 22-member club needs to elect a chair and a treasurer, how many different ways can these two to be elected?</a:t>
            </a:r>
          </a:p>
          <a:p>
            <a:r>
              <a:rPr lang="en-US" b="1" dirty="0"/>
              <a:t>Solution</a:t>
            </a:r>
          </a:p>
          <a:p>
            <a:pPr lvl="1"/>
            <a:r>
              <a:rPr lang="en-US" dirty="0"/>
              <a:t>For the chair position, there are </a:t>
            </a:r>
            <a:r>
              <a:rPr lang="en-US" b="1" dirty="0">
                <a:solidFill>
                  <a:srgbClr val="C00000"/>
                </a:solidFill>
              </a:rPr>
              <a:t>22</a:t>
            </a:r>
            <a:r>
              <a:rPr lang="en-US" dirty="0"/>
              <a:t> total possibilities.</a:t>
            </a:r>
          </a:p>
          <a:p>
            <a:pPr lvl="1"/>
            <a:r>
              <a:rPr lang="en-US" dirty="0"/>
              <a:t>If one member has already been selected as chair then there are </a:t>
            </a:r>
            <a:r>
              <a:rPr lang="en-US" b="1" dirty="0">
                <a:solidFill>
                  <a:srgbClr val="C00000"/>
                </a:solidFill>
              </a:rPr>
              <a:t>21</a:t>
            </a:r>
            <a:r>
              <a:rPr lang="en-US" dirty="0"/>
              <a:t> possibilities left to elect the treasurer.</a:t>
            </a:r>
          </a:p>
          <a:p>
            <a:pPr lvl="1"/>
            <a:r>
              <a:rPr lang="en-US" dirty="0"/>
              <a:t>Using the multiplication rule, we obtain:</a:t>
            </a:r>
          </a:p>
          <a:p>
            <a:pPr marL="457200" lvl="1" indent="0" algn="ctr">
              <a:buNone/>
            </a:pPr>
            <a:r>
              <a:rPr lang="en-US" dirty="0"/>
              <a:t>n1 × n2 = </a:t>
            </a:r>
            <a:r>
              <a:rPr lang="en-US" b="1" dirty="0">
                <a:solidFill>
                  <a:srgbClr val="C00000"/>
                </a:solidFill>
              </a:rPr>
              <a:t>22 × 21 </a:t>
            </a:r>
            <a:r>
              <a:rPr lang="en-US" dirty="0"/>
              <a:t>= </a:t>
            </a:r>
            <a:r>
              <a:rPr lang="en-US" b="1" dirty="0">
                <a:solidFill>
                  <a:srgbClr val="404096"/>
                </a:solidFill>
              </a:rPr>
              <a:t>462</a:t>
            </a:r>
            <a:r>
              <a:rPr lang="en-US" dirty="0"/>
              <a:t> different ways.</a:t>
            </a:r>
          </a:p>
        </p:txBody>
      </p:sp>
    </p:spTree>
    <p:extLst>
      <p:ext uri="{BB962C8B-B14F-4D97-AF65-F5344CB8AC3E}">
        <p14:creationId xmlns:p14="http://schemas.microsoft.com/office/powerpoint/2010/main" val="75338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D59A3-8523-4C8C-A32D-D20DB960162F}"/>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xmlns="" id="{692251B0-4FDD-463B-8945-6A98395524E0}"/>
              </a:ext>
            </a:extLst>
          </p:cNvPr>
          <p:cNvSpPr>
            <a:spLocks noGrp="1"/>
          </p:cNvSpPr>
          <p:nvPr>
            <p:ph idx="1"/>
          </p:nvPr>
        </p:nvSpPr>
        <p:spPr/>
        <p:txBody>
          <a:bodyPr>
            <a:normAutofit/>
          </a:bodyPr>
          <a:lstStyle/>
          <a:p>
            <a:r>
              <a:rPr lang="en-US" b="1" dirty="0"/>
              <a:t>Example of Sample Space</a:t>
            </a:r>
          </a:p>
          <a:p>
            <a:pPr lvl="1"/>
            <a:r>
              <a:rPr lang="en-US" dirty="0"/>
              <a:t>The sample space S, of possible outcomes when a coin is flipped can be expressed as:</a:t>
            </a:r>
          </a:p>
          <a:p>
            <a:pPr marL="457200" lvl="1" indent="0" algn="ctr">
              <a:buNone/>
            </a:pPr>
            <a:r>
              <a:rPr lang="en-US" dirty="0"/>
              <a:t>S = { H , T }</a:t>
            </a:r>
          </a:p>
          <a:p>
            <a:pPr marL="457200" lvl="1" indent="0" algn="l">
              <a:buNone/>
            </a:pPr>
            <a:r>
              <a:rPr lang="en-US" dirty="0"/>
              <a:t>Where H and T correspond to heads and tails, respectively.</a:t>
            </a:r>
          </a:p>
          <a:p>
            <a:pPr algn="l"/>
            <a:endParaRPr lang="en-US" dirty="0"/>
          </a:p>
        </p:txBody>
      </p:sp>
    </p:spTree>
    <p:extLst>
      <p:ext uri="{BB962C8B-B14F-4D97-AF65-F5344CB8AC3E}">
        <p14:creationId xmlns:p14="http://schemas.microsoft.com/office/powerpoint/2010/main" val="383264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A896F-7D07-4EE4-BAD3-767FAF4AFB33}"/>
              </a:ext>
            </a:extLst>
          </p:cNvPr>
          <p:cNvSpPr>
            <a:spLocks noGrp="1"/>
          </p:cNvSpPr>
          <p:nvPr>
            <p:ph type="title"/>
          </p:nvPr>
        </p:nvSpPr>
        <p:spPr/>
        <p:txBody>
          <a:bodyPr/>
          <a:lstStyle/>
          <a:p>
            <a:r>
              <a:rPr lang="en-US" dirty="0"/>
              <a:t>Counting Sample Points</a:t>
            </a:r>
          </a:p>
        </p:txBody>
      </p:sp>
      <p:sp>
        <p:nvSpPr>
          <p:cNvPr id="3" name="Content Placeholder 2">
            <a:extLst>
              <a:ext uri="{FF2B5EF4-FFF2-40B4-BE49-F238E27FC236}">
                <a16:creationId xmlns:a16="http://schemas.microsoft.com/office/drawing/2014/main" xmlns="" id="{12A2A363-8E65-477E-A1E3-F6E8F4398E15}"/>
              </a:ext>
            </a:extLst>
          </p:cNvPr>
          <p:cNvSpPr>
            <a:spLocks noGrp="1"/>
          </p:cNvSpPr>
          <p:nvPr>
            <p:ph idx="1"/>
          </p:nvPr>
        </p:nvSpPr>
        <p:spPr/>
        <p:txBody>
          <a:bodyPr/>
          <a:lstStyle/>
          <a:p>
            <a:r>
              <a:rPr lang="en-US" b="1" dirty="0"/>
              <a:t>Rule 2.2: </a:t>
            </a:r>
          </a:p>
          <a:p>
            <a:pPr lvl="1"/>
            <a:r>
              <a:rPr lang="en-US" dirty="0"/>
              <a:t>If an operation can be performed in n</a:t>
            </a:r>
            <a:r>
              <a:rPr lang="en-US" baseline="-25000" dirty="0"/>
              <a:t>1</a:t>
            </a:r>
            <a:r>
              <a:rPr lang="en-US" dirty="0"/>
              <a:t> ways, and if for each of these a second operation can be performed in n</a:t>
            </a:r>
            <a:r>
              <a:rPr lang="en-US" baseline="-25000" dirty="0"/>
              <a:t>2</a:t>
            </a:r>
            <a:r>
              <a:rPr lang="en-US" dirty="0"/>
              <a:t> ways, and for each of the first two a third operation can be performed in n</a:t>
            </a:r>
            <a:r>
              <a:rPr lang="en-US" baseline="-25000" dirty="0"/>
              <a:t>3</a:t>
            </a:r>
            <a:r>
              <a:rPr lang="en-US" dirty="0"/>
              <a:t> ways, and so forth, then the sequence of k operations can be performed in</a:t>
            </a:r>
          </a:p>
          <a:p>
            <a:pPr marL="457200" lvl="1" indent="0" algn="ctr">
              <a:buNone/>
            </a:pPr>
            <a:r>
              <a:rPr lang="en-US" dirty="0"/>
              <a:t>n</a:t>
            </a:r>
            <a:r>
              <a:rPr lang="en-US" baseline="-25000" dirty="0"/>
              <a:t>1</a:t>
            </a:r>
            <a:r>
              <a:rPr lang="en-US" dirty="0"/>
              <a:t>xn</a:t>
            </a:r>
            <a:r>
              <a:rPr lang="en-US" baseline="-25000" dirty="0"/>
              <a:t>2</a:t>
            </a:r>
            <a:r>
              <a:rPr lang="en-US" dirty="0"/>
              <a:t>xn</a:t>
            </a:r>
            <a:r>
              <a:rPr lang="en-US" baseline="-25000" dirty="0"/>
              <a:t>3</a:t>
            </a:r>
            <a:r>
              <a:rPr lang="en-US" dirty="0"/>
              <a:t> · · · </a:t>
            </a:r>
            <a:r>
              <a:rPr lang="en-US" dirty="0" err="1"/>
              <a:t>n</a:t>
            </a:r>
            <a:r>
              <a:rPr lang="en-US" baseline="-25000" dirty="0" err="1"/>
              <a:t>k</a:t>
            </a:r>
            <a:r>
              <a:rPr lang="en-US" dirty="0"/>
              <a:t> ways.</a:t>
            </a:r>
          </a:p>
        </p:txBody>
      </p:sp>
    </p:spTree>
    <p:extLst>
      <p:ext uri="{BB962C8B-B14F-4D97-AF65-F5344CB8AC3E}">
        <p14:creationId xmlns:p14="http://schemas.microsoft.com/office/powerpoint/2010/main" val="558911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A896F-7D07-4EE4-BAD3-767FAF4AFB33}"/>
              </a:ext>
            </a:extLst>
          </p:cNvPr>
          <p:cNvSpPr>
            <a:spLocks noGrp="1"/>
          </p:cNvSpPr>
          <p:nvPr>
            <p:ph type="title"/>
          </p:nvPr>
        </p:nvSpPr>
        <p:spPr/>
        <p:txBody>
          <a:bodyPr/>
          <a:lstStyle/>
          <a:p>
            <a:r>
              <a:rPr lang="en-US" dirty="0"/>
              <a:t>Counting Sample Points</a:t>
            </a:r>
          </a:p>
        </p:txBody>
      </p:sp>
      <p:sp>
        <p:nvSpPr>
          <p:cNvPr id="3" name="Content Placeholder 2">
            <a:extLst>
              <a:ext uri="{FF2B5EF4-FFF2-40B4-BE49-F238E27FC236}">
                <a16:creationId xmlns:a16="http://schemas.microsoft.com/office/drawing/2014/main" xmlns="" id="{12A2A363-8E65-477E-A1E3-F6E8F4398E15}"/>
              </a:ext>
            </a:extLst>
          </p:cNvPr>
          <p:cNvSpPr>
            <a:spLocks noGrp="1"/>
          </p:cNvSpPr>
          <p:nvPr>
            <p:ph idx="1"/>
          </p:nvPr>
        </p:nvSpPr>
        <p:spPr/>
        <p:txBody>
          <a:bodyPr>
            <a:normAutofit/>
          </a:bodyPr>
          <a:lstStyle/>
          <a:p>
            <a:r>
              <a:rPr lang="en-US" b="1" dirty="0"/>
              <a:t>Example 2.16: </a:t>
            </a:r>
          </a:p>
          <a:p>
            <a:pPr lvl="1"/>
            <a:r>
              <a:rPr lang="en-US" dirty="0"/>
              <a:t>Sam is going to assemble a computer by himself. He has the choice of chips from two brands, a hard drive from four, memory from three, and an accessory bundle from five local stores. How many different ways can Sam order the parts?</a:t>
            </a:r>
          </a:p>
          <a:p>
            <a:r>
              <a:rPr lang="en-US" b="1" dirty="0"/>
              <a:t>Solution : </a:t>
            </a:r>
          </a:p>
          <a:p>
            <a:pPr lvl="1"/>
            <a:r>
              <a:rPr lang="en-US" dirty="0"/>
              <a:t>Since n</a:t>
            </a:r>
            <a:r>
              <a:rPr lang="en-US" baseline="-25000" dirty="0"/>
              <a:t>1</a:t>
            </a:r>
            <a:r>
              <a:rPr lang="en-US" dirty="0"/>
              <a:t> = 2, n</a:t>
            </a:r>
            <a:r>
              <a:rPr lang="en-US" baseline="-25000" dirty="0"/>
              <a:t>2</a:t>
            </a:r>
            <a:r>
              <a:rPr lang="en-US" dirty="0"/>
              <a:t> = 4, n</a:t>
            </a:r>
            <a:r>
              <a:rPr lang="en-US" baseline="-25000" dirty="0"/>
              <a:t>3</a:t>
            </a:r>
            <a:r>
              <a:rPr lang="en-US" dirty="0"/>
              <a:t> = 3, and n</a:t>
            </a:r>
            <a:r>
              <a:rPr lang="en-US" baseline="-25000" dirty="0"/>
              <a:t>4</a:t>
            </a:r>
            <a:r>
              <a:rPr lang="en-US" dirty="0"/>
              <a:t> = 5, </a:t>
            </a:r>
          </a:p>
          <a:p>
            <a:pPr lvl="1"/>
            <a:r>
              <a:rPr lang="en-US" dirty="0"/>
              <a:t>there are n</a:t>
            </a:r>
            <a:r>
              <a:rPr lang="en-US" baseline="-25000" dirty="0"/>
              <a:t>1</a:t>
            </a:r>
            <a:r>
              <a:rPr lang="en-US" dirty="0"/>
              <a:t> × n</a:t>
            </a:r>
            <a:r>
              <a:rPr lang="en-US" baseline="-25000" dirty="0"/>
              <a:t>2</a:t>
            </a:r>
            <a:r>
              <a:rPr lang="en-US" dirty="0"/>
              <a:t> × n</a:t>
            </a:r>
            <a:r>
              <a:rPr lang="en-US" baseline="-25000" dirty="0"/>
              <a:t>3</a:t>
            </a:r>
            <a:r>
              <a:rPr lang="en-US" dirty="0"/>
              <a:t> × n</a:t>
            </a:r>
            <a:r>
              <a:rPr lang="en-US" baseline="-25000" dirty="0"/>
              <a:t>4</a:t>
            </a:r>
            <a:r>
              <a:rPr lang="en-US" dirty="0"/>
              <a:t> = 2× 4 × 3 × 5 = 120 different ways to order the parts.</a:t>
            </a:r>
          </a:p>
        </p:txBody>
      </p:sp>
    </p:spTree>
    <p:extLst>
      <p:ext uri="{BB962C8B-B14F-4D97-AF65-F5344CB8AC3E}">
        <p14:creationId xmlns:p14="http://schemas.microsoft.com/office/powerpoint/2010/main" val="17529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A896F-7D07-4EE4-BAD3-767FAF4AFB33}"/>
              </a:ext>
            </a:extLst>
          </p:cNvPr>
          <p:cNvSpPr>
            <a:spLocks noGrp="1"/>
          </p:cNvSpPr>
          <p:nvPr>
            <p:ph type="title"/>
          </p:nvPr>
        </p:nvSpPr>
        <p:spPr/>
        <p:txBody>
          <a:bodyPr/>
          <a:lstStyle/>
          <a:p>
            <a:r>
              <a:rPr lang="en-US" dirty="0"/>
              <a:t>Counting Sample Points</a:t>
            </a:r>
          </a:p>
        </p:txBody>
      </p:sp>
      <p:sp>
        <p:nvSpPr>
          <p:cNvPr id="3" name="Content Placeholder 2">
            <a:extLst>
              <a:ext uri="{FF2B5EF4-FFF2-40B4-BE49-F238E27FC236}">
                <a16:creationId xmlns:a16="http://schemas.microsoft.com/office/drawing/2014/main" xmlns="" id="{12A2A363-8E65-477E-A1E3-F6E8F4398E15}"/>
              </a:ext>
            </a:extLst>
          </p:cNvPr>
          <p:cNvSpPr>
            <a:spLocks noGrp="1"/>
          </p:cNvSpPr>
          <p:nvPr>
            <p:ph idx="1"/>
          </p:nvPr>
        </p:nvSpPr>
        <p:spPr/>
        <p:txBody>
          <a:bodyPr>
            <a:normAutofit fontScale="85000" lnSpcReduction="20000"/>
          </a:bodyPr>
          <a:lstStyle/>
          <a:p>
            <a:r>
              <a:rPr lang="en-US" b="1" dirty="0"/>
              <a:t>Example: </a:t>
            </a:r>
          </a:p>
          <a:p>
            <a:pPr lvl="1"/>
            <a:r>
              <a:rPr lang="en-US" dirty="0"/>
              <a:t>Find the number of four digit even numbers that can be formed using the digits 1, 2, 3, 4, 5 </a:t>
            </a:r>
            <a:r>
              <a:rPr lang="en-US" b="1" dirty="0"/>
              <a:t>if no digit is repeated</a:t>
            </a:r>
            <a:r>
              <a:rPr lang="en-US" dirty="0"/>
              <a:t> how many of those will be even?</a:t>
            </a:r>
          </a:p>
          <a:p>
            <a:r>
              <a:rPr lang="en-US" b="1" dirty="0"/>
              <a:t>Solution: </a:t>
            </a:r>
          </a:p>
          <a:p>
            <a:pPr lvl="1"/>
            <a:r>
              <a:rPr lang="en-US" dirty="0"/>
              <a:t>We have total 5 numbers that can be used but unrepeated.</a:t>
            </a:r>
          </a:p>
          <a:p>
            <a:pPr lvl="1"/>
            <a:r>
              <a:rPr lang="en-US" dirty="0"/>
              <a:t>Let 4-digit even number is ABCD. Moving from right to left digit by digit.</a:t>
            </a:r>
          </a:p>
          <a:p>
            <a:pPr lvl="1"/>
            <a:r>
              <a:rPr lang="en-US" dirty="0"/>
              <a:t>For D we have two possibilities i.e. {2,4}</a:t>
            </a:r>
          </a:p>
          <a:p>
            <a:pPr lvl="1"/>
            <a:r>
              <a:rPr lang="en-US" dirty="0"/>
              <a:t>For C we have 4 possibilities as 1 digit is consumed by D.</a:t>
            </a:r>
          </a:p>
          <a:p>
            <a:pPr lvl="1"/>
            <a:r>
              <a:rPr lang="en-US" dirty="0"/>
              <a:t>For B we have 3 possibilities as 2 digits have been consumed by C and D.</a:t>
            </a:r>
          </a:p>
          <a:p>
            <a:pPr lvl="1"/>
            <a:r>
              <a:rPr lang="en-US" dirty="0"/>
              <a:t>For A we have 2 possibilities as 3 digits have been consumed by BCD.</a:t>
            </a:r>
          </a:p>
          <a:p>
            <a:pPr marL="457200" lvl="1" indent="0" algn="ctr">
              <a:buNone/>
            </a:pPr>
            <a:r>
              <a:rPr lang="en-US" sz="3300" b="1" dirty="0">
                <a:solidFill>
                  <a:srgbClr val="C00000"/>
                </a:solidFill>
              </a:rPr>
              <a:t>4-digit even number = ABCD = (2)(3)(4)(2) = 48</a:t>
            </a:r>
            <a:endParaRPr lang="en-US" b="1" dirty="0">
              <a:solidFill>
                <a:srgbClr val="C00000"/>
              </a:solidFill>
            </a:endParaRPr>
          </a:p>
        </p:txBody>
      </p:sp>
    </p:spTree>
    <p:extLst>
      <p:ext uri="{BB962C8B-B14F-4D97-AF65-F5344CB8AC3E}">
        <p14:creationId xmlns:p14="http://schemas.microsoft.com/office/powerpoint/2010/main" val="280550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A896F-7D07-4EE4-BAD3-767FAF4AFB33}"/>
              </a:ext>
            </a:extLst>
          </p:cNvPr>
          <p:cNvSpPr>
            <a:spLocks noGrp="1"/>
          </p:cNvSpPr>
          <p:nvPr>
            <p:ph type="title"/>
          </p:nvPr>
        </p:nvSpPr>
        <p:spPr/>
        <p:txBody>
          <a:bodyPr/>
          <a:lstStyle/>
          <a:p>
            <a:r>
              <a:rPr lang="en-US" dirty="0"/>
              <a:t>Counting Sample Points</a:t>
            </a:r>
          </a:p>
        </p:txBody>
      </p:sp>
      <p:sp>
        <p:nvSpPr>
          <p:cNvPr id="3" name="Content Placeholder 2">
            <a:extLst>
              <a:ext uri="{FF2B5EF4-FFF2-40B4-BE49-F238E27FC236}">
                <a16:creationId xmlns:a16="http://schemas.microsoft.com/office/drawing/2014/main" xmlns="" id="{12A2A363-8E65-477E-A1E3-F6E8F4398E15}"/>
              </a:ext>
            </a:extLst>
          </p:cNvPr>
          <p:cNvSpPr>
            <a:spLocks noGrp="1"/>
          </p:cNvSpPr>
          <p:nvPr>
            <p:ph idx="1"/>
          </p:nvPr>
        </p:nvSpPr>
        <p:spPr/>
        <p:txBody>
          <a:bodyPr>
            <a:normAutofit fontScale="92500" lnSpcReduction="20000"/>
          </a:bodyPr>
          <a:lstStyle/>
          <a:p>
            <a:r>
              <a:rPr lang="en-US" b="1" dirty="0"/>
              <a:t>Example: </a:t>
            </a:r>
          </a:p>
          <a:p>
            <a:pPr lvl="1"/>
            <a:r>
              <a:rPr lang="en-US" dirty="0"/>
              <a:t>Find the number of four digit even numbers that can be formed using the digits 1, 2, 3, 4, 5 </a:t>
            </a:r>
            <a:r>
              <a:rPr lang="en-US" b="1" dirty="0"/>
              <a:t>if digits can be repeated</a:t>
            </a:r>
            <a:r>
              <a:rPr lang="en-US" dirty="0"/>
              <a:t>. How many of those will be even?</a:t>
            </a:r>
          </a:p>
          <a:p>
            <a:r>
              <a:rPr lang="en-US" b="1" dirty="0"/>
              <a:t>Solution: </a:t>
            </a:r>
          </a:p>
          <a:p>
            <a:pPr lvl="1"/>
            <a:r>
              <a:rPr lang="en-US" dirty="0"/>
              <a:t>We have total 5 numbers that can be used with repetition.</a:t>
            </a:r>
          </a:p>
          <a:p>
            <a:pPr lvl="1"/>
            <a:r>
              <a:rPr lang="en-US" dirty="0"/>
              <a:t>Let 4-digit even number is ABCD. Moving from right to left digit by digit.</a:t>
            </a:r>
          </a:p>
          <a:p>
            <a:pPr lvl="1"/>
            <a:r>
              <a:rPr lang="en-US" dirty="0"/>
              <a:t>For D we have two possibilities i.e. {2,4}</a:t>
            </a:r>
          </a:p>
          <a:p>
            <a:pPr lvl="1"/>
            <a:r>
              <a:rPr lang="en-US" dirty="0"/>
              <a:t>For C we have 5 possibilities.</a:t>
            </a:r>
          </a:p>
          <a:p>
            <a:pPr lvl="1"/>
            <a:r>
              <a:rPr lang="en-US" dirty="0"/>
              <a:t>For B we have 5 possibilities.</a:t>
            </a:r>
          </a:p>
          <a:p>
            <a:pPr lvl="1"/>
            <a:r>
              <a:rPr lang="en-US" dirty="0"/>
              <a:t>For A we have 5 possibilities.</a:t>
            </a:r>
          </a:p>
          <a:p>
            <a:pPr marL="457200" lvl="1" indent="0" algn="ctr">
              <a:buNone/>
            </a:pPr>
            <a:r>
              <a:rPr lang="en-US" sz="3300" b="1" dirty="0">
                <a:solidFill>
                  <a:srgbClr val="C00000"/>
                </a:solidFill>
              </a:rPr>
              <a:t>4-digit even number = ABCD = (5)(5)(5)(2) = 250</a:t>
            </a:r>
            <a:endParaRPr lang="en-US" b="1" dirty="0">
              <a:solidFill>
                <a:srgbClr val="C00000"/>
              </a:solidFill>
            </a:endParaRPr>
          </a:p>
        </p:txBody>
      </p:sp>
    </p:spTree>
    <p:extLst>
      <p:ext uri="{BB962C8B-B14F-4D97-AF65-F5344CB8AC3E}">
        <p14:creationId xmlns:p14="http://schemas.microsoft.com/office/powerpoint/2010/main" val="109841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1B34A-06F4-41A3-A3A6-8A9FF342C5DC}"/>
              </a:ext>
            </a:extLst>
          </p:cNvPr>
          <p:cNvSpPr>
            <a:spLocks noGrp="1"/>
          </p:cNvSpPr>
          <p:nvPr>
            <p:ph type="title"/>
          </p:nvPr>
        </p:nvSpPr>
        <p:spPr/>
        <p:txBody>
          <a:bodyPr/>
          <a:lstStyle/>
          <a:p>
            <a:r>
              <a:rPr lang="en-US" dirty="0"/>
              <a:t>Permutation</a:t>
            </a:r>
          </a:p>
        </p:txBody>
      </p:sp>
      <p:sp>
        <p:nvSpPr>
          <p:cNvPr id="3" name="Content Placeholder 2">
            <a:extLst>
              <a:ext uri="{FF2B5EF4-FFF2-40B4-BE49-F238E27FC236}">
                <a16:creationId xmlns:a16="http://schemas.microsoft.com/office/drawing/2014/main" xmlns="" id="{9B5C2A54-29BD-4C6F-BB87-EFA72A191B78}"/>
              </a:ext>
            </a:extLst>
          </p:cNvPr>
          <p:cNvSpPr>
            <a:spLocks noGrp="1"/>
          </p:cNvSpPr>
          <p:nvPr>
            <p:ph idx="1"/>
          </p:nvPr>
        </p:nvSpPr>
        <p:spPr/>
        <p:txBody>
          <a:bodyPr>
            <a:normAutofit/>
          </a:bodyPr>
          <a:lstStyle/>
          <a:p>
            <a:r>
              <a:rPr lang="en-US" b="1" dirty="0"/>
              <a:t>Definition 2.7</a:t>
            </a:r>
          </a:p>
          <a:p>
            <a:pPr lvl="1"/>
            <a:r>
              <a:rPr lang="en-US" dirty="0"/>
              <a:t>A permutation is an arrangement of all or part of a set of objects.</a:t>
            </a:r>
          </a:p>
          <a:p>
            <a:r>
              <a:rPr lang="en-US" b="1" i="1" dirty="0"/>
              <a:t>Example:</a:t>
            </a:r>
          </a:p>
          <a:p>
            <a:pPr lvl="1"/>
            <a:r>
              <a:rPr lang="en-US" dirty="0"/>
              <a:t>Consider the three letters </a:t>
            </a:r>
            <a:r>
              <a:rPr lang="en-US" b="1" dirty="0"/>
              <a:t>a</a:t>
            </a:r>
            <a:r>
              <a:rPr lang="en-US" dirty="0"/>
              <a:t>, </a:t>
            </a:r>
            <a:r>
              <a:rPr lang="en-US" b="1" dirty="0"/>
              <a:t>b</a:t>
            </a:r>
            <a:r>
              <a:rPr lang="en-US" dirty="0"/>
              <a:t>, and </a:t>
            </a:r>
            <a:r>
              <a:rPr lang="en-US" b="1" dirty="0"/>
              <a:t>c</a:t>
            </a:r>
            <a:r>
              <a:rPr lang="en-US" dirty="0"/>
              <a:t>.</a:t>
            </a:r>
          </a:p>
          <a:p>
            <a:pPr lvl="1"/>
            <a:r>
              <a:rPr lang="en-US" dirty="0"/>
              <a:t>The possible permutations are </a:t>
            </a:r>
            <a:r>
              <a:rPr lang="en-US" b="1" dirty="0" err="1"/>
              <a:t>abc</a:t>
            </a:r>
            <a:r>
              <a:rPr lang="en-US" b="1" dirty="0"/>
              <a:t>, </a:t>
            </a:r>
            <a:r>
              <a:rPr lang="en-US" b="1" dirty="0" err="1"/>
              <a:t>acb</a:t>
            </a:r>
            <a:r>
              <a:rPr lang="en-US" b="1" dirty="0"/>
              <a:t>, bac, </a:t>
            </a:r>
            <a:r>
              <a:rPr lang="en-US" b="1" dirty="0" err="1"/>
              <a:t>bca</a:t>
            </a:r>
            <a:r>
              <a:rPr lang="en-US" b="1" dirty="0"/>
              <a:t>, cab</a:t>
            </a:r>
            <a:r>
              <a:rPr lang="en-US" dirty="0"/>
              <a:t>, and </a:t>
            </a:r>
            <a:r>
              <a:rPr lang="en-US" b="1" dirty="0" err="1"/>
              <a:t>cba</a:t>
            </a:r>
            <a:r>
              <a:rPr lang="en-US" dirty="0"/>
              <a:t>. </a:t>
            </a:r>
          </a:p>
          <a:p>
            <a:pPr lvl="1"/>
            <a:r>
              <a:rPr lang="en-US" dirty="0"/>
              <a:t>Thus, we see that there are </a:t>
            </a:r>
            <a:r>
              <a:rPr lang="en-US" b="1" dirty="0"/>
              <a:t>6</a:t>
            </a:r>
            <a:r>
              <a:rPr lang="en-US" dirty="0"/>
              <a:t> distinct arrangements.</a:t>
            </a:r>
          </a:p>
          <a:p>
            <a:pPr lvl="1"/>
            <a:r>
              <a:rPr lang="en-US" dirty="0"/>
              <a:t>We could arrive at the answer 6 without actually listing the different orders.</a:t>
            </a:r>
          </a:p>
        </p:txBody>
      </p:sp>
    </p:spTree>
    <p:extLst>
      <p:ext uri="{BB962C8B-B14F-4D97-AF65-F5344CB8AC3E}">
        <p14:creationId xmlns:p14="http://schemas.microsoft.com/office/powerpoint/2010/main" val="1119162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1B34A-06F4-41A3-A3A6-8A9FF342C5DC}"/>
              </a:ext>
            </a:extLst>
          </p:cNvPr>
          <p:cNvSpPr>
            <a:spLocks noGrp="1"/>
          </p:cNvSpPr>
          <p:nvPr>
            <p:ph type="title"/>
          </p:nvPr>
        </p:nvSpPr>
        <p:spPr/>
        <p:txBody>
          <a:bodyPr/>
          <a:lstStyle/>
          <a:p>
            <a:r>
              <a:rPr lang="en-US" dirty="0"/>
              <a:t>Permutation</a:t>
            </a:r>
          </a:p>
        </p:txBody>
      </p:sp>
      <p:sp>
        <p:nvSpPr>
          <p:cNvPr id="3" name="Content Placeholder 2">
            <a:extLst>
              <a:ext uri="{FF2B5EF4-FFF2-40B4-BE49-F238E27FC236}">
                <a16:creationId xmlns:a16="http://schemas.microsoft.com/office/drawing/2014/main" xmlns="" id="{9B5C2A54-29BD-4C6F-BB87-EFA72A191B78}"/>
              </a:ext>
            </a:extLst>
          </p:cNvPr>
          <p:cNvSpPr>
            <a:spLocks noGrp="1"/>
          </p:cNvSpPr>
          <p:nvPr>
            <p:ph idx="1"/>
          </p:nvPr>
        </p:nvSpPr>
        <p:spPr/>
        <p:txBody>
          <a:bodyPr>
            <a:normAutofit lnSpcReduction="10000"/>
          </a:bodyPr>
          <a:lstStyle/>
          <a:p>
            <a:r>
              <a:rPr lang="en-US" b="1" dirty="0"/>
              <a:t>When the order matters.</a:t>
            </a:r>
            <a:endParaRPr lang="en-US" dirty="0"/>
          </a:p>
          <a:p>
            <a:r>
              <a:rPr lang="en-US" dirty="0"/>
              <a:t>There are </a:t>
            </a:r>
            <a:r>
              <a:rPr lang="en-US" b="1" dirty="0"/>
              <a:t>n</a:t>
            </a:r>
            <a:r>
              <a:rPr lang="en-US" b="1" baseline="-25000" dirty="0"/>
              <a:t>1</a:t>
            </a:r>
            <a:r>
              <a:rPr lang="en-US" b="1" dirty="0"/>
              <a:t> = 3 </a:t>
            </a:r>
            <a:r>
              <a:rPr lang="en-US" dirty="0"/>
              <a:t>choices for the first position.</a:t>
            </a:r>
          </a:p>
          <a:p>
            <a:r>
              <a:rPr lang="en-US" dirty="0"/>
              <a:t>No matter which letter is chosen, there are always </a:t>
            </a:r>
            <a:r>
              <a:rPr lang="en-US" b="1" dirty="0"/>
              <a:t>n</a:t>
            </a:r>
            <a:r>
              <a:rPr lang="en-US" b="1" baseline="-25000" dirty="0"/>
              <a:t>2</a:t>
            </a:r>
            <a:r>
              <a:rPr lang="en-US" b="1" dirty="0"/>
              <a:t> = 2 </a:t>
            </a:r>
            <a:r>
              <a:rPr lang="en-US" dirty="0"/>
              <a:t>choices for the second position.</a:t>
            </a:r>
          </a:p>
          <a:p>
            <a:r>
              <a:rPr lang="en-US" dirty="0"/>
              <a:t>No matter which two letters are chosen for the first two positions, there is only </a:t>
            </a:r>
            <a:r>
              <a:rPr lang="en-US" b="1" dirty="0"/>
              <a:t>n</a:t>
            </a:r>
            <a:r>
              <a:rPr lang="en-US" b="1" baseline="-25000" dirty="0"/>
              <a:t>3</a:t>
            </a:r>
            <a:r>
              <a:rPr lang="en-US" b="1" dirty="0"/>
              <a:t> = 1 </a:t>
            </a:r>
            <a:r>
              <a:rPr lang="en-US" dirty="0"/>
              <a:t>choice for the last position, giving a total of</a:t>
            </a:r>
          </a:p>
          <a:p>
            <a:pPr marL="0" indent="0" algn="ctr">
              <a:buNone/>
            </a:pPr>
            <a:r>
              <a:rPr lang="en-US" dirty="0">
                <a:solidFill>
                  <a:srgbClr val="C00000"/>
                </a:solidFill>
              </a:rPr>
              <a:t>n</a:t>
            </a:r>
            <a:r>
              <a:rPr lang="en-US" baseline="-25000" dirty="0">
                <a:solidFill>
                  <a:srgbClr val="C00000"/>
                </a:solidFill>
              </a:rPr>
              <a:t>1</a:t>
            </a:r>
            <a:r>
              <a:rPr lang="en-US" dirty="0">
                <a:solidFill>
                  <a:srgbClr val="C00000"/>
                </a:solidFill>
              </a:rPr>
              <a:t>n</a:t>
            </a:r>
            <a:r>
              <a:rPr lang="en-US" baseline="-25000" dirty="0">
                <a:solidFill>
                  <a:srgbClr val="C00000"/>
                </a:solidFill>
              </a:rPr>
              <a:t>2</a:t>
            </a:r>
            <a:r>
              <a:rPr lang="en-US" dirty="0">
                <a:solidFill>
                  <a:srgbClr val="C00000"/>
                </a:solidFill>
              </a:rPr>
              <a:t>n</a:t>
            </a:r>
            <a:r>
              <a:rPr lang="en-US" baseline="-25000" dirty="0">
                <a:solidFill>
                  <a:srgbClr val="C00000"/>
                </a:solidFill>
              </a:rPr>
              <a:t>3</a:t>
            </a:r>
            <a:r>
              <a:rPr lang="en-US" dirty="0">
                <a:solidFill>
                  <a:srgbClr val="C00000"/>
                </a:solidFill>
              </a:rPr>
              <a:t> = (3)(2)(1) = 6 permutations</a:t>
            </a:r>
          </a:p>
          <a:p>
            <a:r>
              <a:rPr lang="en-US" dirty="0"/>
              <a:t>In general, n distinct objects can be arranged in</a:t>
            </a:r>
          </a:p>
          <a:p>
            <a:pPr marL="0" indent="0" algn="ctr">
              <a:buNone/>
            </a:pPr>
            <a:r>
              <a:rPr lang="en-US" dirty="0">
                <a:solidFill>
                  <a:srgbClr val="C00000"/>
                </a:solidFill>
              </a:rPr>
              <a:t>n(n − 1)(n − 2) · · · (3)(2)(1) ways.</a:t>
            </a:r>
          </a:p>
        </p:txBody>
      </p:sp>
    </p:spTree>
    <p:extLst>
      <p:ext uri="{BB962C8B-B14F-4D97-AF65-F5344CB8AC3E}">
        <p14:creationId xmlns:p14="http://schemas.microsoft.com/office/powerpoint/2010/main" val="264429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4951F-D572-4B08-A301-A3057DA5C1EB}"/>
              </a:ext>
            </a:extLst>
          </p:cNvPr>
          <p:cNvSpPr>
            <a:spLocks noGrp="1"/>
          </p:cNvSpPr>
          <p:nvPr>
            <p:ph type="title"/>
          </p:nvPr>
        </p:nvSpPr>
        <p:spPr/>
        <p:txBody>
          <a:bodyPr/>
          <a:lstStyle/>
          <a:p>
            <a:r>
              <a:rPr lang="en-US" dirty="0"/>
              <a:t>Factorial</a:t>
            </a:r>
          </a:p>
        </p:txBody>
      </p:sp>
      <p:sp>
        <p:nvSpPr>
          <p:cNvPr id="3" name="Content Placeholder 2">
            <a:extLst>
              <a:ext uri="{FF2B5EF4-FFF2-40B4-BE49-F238E27FC236}">
                <a16:creationId xmlns:a16="http://schemas.microsoft.com/office/drawing/2014/main" xmlns="" id="{3C5771B5-776F-413E-A12C-0692C41CDA5E}"/>
              </a:ext>
            </a:extLst>
          </p:cNvPr>
          <p:cNvSpPr>
            <a:spLocks noGrp="1"/>
          </p:cNvSpPr>
          <p:nvPr>
            <p:ph idx="1"/>
          </p:nvPr>
        </p:nvSpPr>
        <p:spPr/>
        <p:txBody>
          <a:bodyPr/>
          <a:lstStyle/>
          <a:p>
            <a:r>
              <a:rPr lang="en-US" b="1" dirty="0"/>
              <a:t>Definition 2.8</a:t>
            </a:r>
          </a:p>
          <a:p>
            <a:pPr lvl="1"/>
            <a:r>
              <a:rPr lang="en-US" dirty="0"/>
              <a:t>For any non-negative integer n, n!, called “n factorial,” is defined as</a:t>
            </a:r>
          </a:p>
          <a:p>
            <a:pPr marL="0" indent="0" algn="ctr">
              <a:buNone/>
            </a:pPr>
            <a:r>
              <a:rPr lang="en-US" dirty="0">
                <a:solidFill>
                  <a:srgbClr val="C00000"/>
                </a:solidFill>
              </a:rPr>
              <a:t>n! = n(n − 1) · · · (2)(1)</a:t>
            </a:r>
          </a:p>
          <a:p>
            <a:pPr lvl="1"/>
            <a:r>
              <a:rPr lang="en-US" dirty="0"/>
              <a:t>with special case </a:t>
            </a:r>
            <a:r>
              <a:rPr lang="en-US" dirty="0">
                <a:solidFill>
                  <a:srgbClr val="C00000"/>
                </a:solidFill>
              </a:rPr>
              <a:t>0! = 1.</a:t>
            </a:r>
          </a:p>
          <a:p>
            <a:r>
              <a:rPr lang="en-US" b="1" dirty="0"/>
              <a:t>Theorem 2.1</a:t>
            </a:r>
          </a:p>
          <a:p>
            <a:pPr lvl="1"/>
            <a:r>
              <a:rPr lang="en-US" dirty="0"/>
              <a:t>The number of permutations of n objects is n!</a:t>
            </a:r>
          </a:p>
        </p:txBody>
      </p:sp>
    </p:spTree>
    <p:extLst>
      <p:ext uri="{BB962C8B-B14F-4D97-AF65-F5344CB8AC3E}">
        <p14:creationId xmlns:p14="http://schemas.microsoft.com/office/powerpoint/2010/main" val="3027077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50231-2131-42DF-983E-60EC0533E22F}"/>
              </a:ext>
            </a:extLst>
          </p:cNvPr>
          <p:cNvSpPr>
            <a:spLocks noGrp="1"/>
          </p:cNvSpPr>
          <p:nvPr>
            <p:ph type="title"/>
          </p:nvPr>
        </p:nvSpPr>
        <p:spPr/>
        <p:txBody>
          <a:bodyPr/>
          <a:lstStyle/>
          <a:p>
            <a:r>
              <a:rPr lang="en-US" dirty="0"/>
              <a:t>Permutation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8FA6B04-BD9E-4BB1-84B4-C658D95E6967}"/>
                  </a:ext>
                </a:extLst>
              </p:cNvPr>
              <p:cNvSpPr>
                <a:spLocks noGrp="1"/>
              </p:cNvSpPr>
              <p:nvPr>
                <p:ph idx="1"/>
              </p:nvPr>
            </p:nvSpPr>
            <p:spPr/>
            <p:txBody>
              <a:bodyPr/>
              <a:lstStyle/>
              <a:p>
                <a:r>
                  <a:rPr lang="en-US" b="1" dirty="0"/>
                  <a:t>Theorem 2.2</a:t>
                </a:r>
              </a:p>
              <a:p>
                <a:pPr lvl="1"/>
                <a:r>
                  <a:rPr lang="en-US" dirty="0"/>
                  <a:t>The number of permutations of n distinct objects taken r at a time is:</a:t>
                </a:r>
              </a:p>
              <a:p>
                <a:pPr marL="0" indent="0" algn="ctr">
                  <a:buNone/>
                </a:pPr>
                <a:r>
                  <a:rPr lang="en-US" baseline="-25000" dirty="0">
                    <a:latin typeface="+mj-lt"/>
                  </a:rPr>
                  <a:t>n</a:t>
                </a:r>
                <a14:m>
                  <m:oMath xmlns:m="http://schemas.openxmlformats.org/officeDocument/2006/math">
                    <m:r>
                      <m:rPr>
                        <m:sty m:val="p"/>
                      </m:rPr>
                      <a:rPr lang="en-US" b="0" i="0" dirty="0" smtClean="0">
                        <a:latin typeface="Cambria Math" panose="02040503050406030204" pitchFamily="18" charset="0"/>
                      </a:rPr>
                      <m:t>P</m:t>
                    </m:r>
                    <m:r>
                      <m:rPr>
                        <m:sty m:val="p"/>
                      </m:rPr>
                      <a:rPr lang="en-US" b="0" i="0" baseline="-25000" dirty="0" smtClean="0">
                        <a:latin typeface="Cambria Math" panose="02040503050406030204" pitchFamily="18" charset="0"/>
                      </a:rPr>
                      <m:t>r</m:t>
                    </m:r>
                    <m:r>
                      <a:rPr lang="en-US" i="0"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𝑛</m:t>
                        </m:r>
                        <m:r>
                          <a:rPr lang="en-US" i="0"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𝑛</m:t>
                            </m:r>
                            <m:r>
                              <a:rPr lang="en-US" i="0" dirty="0">
                                <a:latin typeface="Cambria Math" panose="02040503050406030204" pitchFamily="18" charset="0"/>
                              </a:rPr>
                              <m:t>−</m:t>
                            </m:r>
                            <m:r>
                              <m:rPr>
                                <m:sty m:val="p"/>
                              </m:rPr>
                              <a:rPr lang="en-US" b="0" i="0" dirty="0" smtClean="0">
                                <a:latin typeface="Cambria Math" panose="02040503050406030204" pitchFamily="18" charset="0"/>
                              </a:rPr>
                              <m:t>r</m:t>
                            </m:r>
                          </m:e>
                        </m:d>
                        <m:r>
                          <a:rPr lang="en-US" i="0" dirty="0">
                            <a:latin typeface="Cambria Math" panose="02040503050406030204" pitchFamily="18" charset="0"/>
                          </a:rPr>
                          <m:t>!</m:t>
                        </m:r>
                      </m:den>
                    </m:f>
                  </m:oMath>
                </a14:m>
                <a:endParaRPr lang="en-US" dirty="0">
                  <a:latin typeface="+mj-lt"/>
                </a:endParaRPr>
              </a:p>
            </p:txBody>
          </p:sp>
        </mc:Choice>
        <mc:Fallback xmlns="">
          <p:sp>
            <p:nvSpPr>
              <p:cNvPr id="3" name="Content Placeholder 2">
                <a:extLst>
                  <a:ext uri="{FF2B5EF4-FFF2-40B4-BE49-F238E27FC236}">
                    <a16:creationId xmlns:a16="http://schemas.microsoft.com/office/drawing/2014/main" id="{38FA6B04-BD9E-4BB1-84B4-C658D95E6967}"/>
                  </a:ext>
                </a:extLst>
              </p:cNvPr>
              <p:cNvSpPr>
                <a:spLocks noGrp="1" noRot="1" noChangeAspect="1" noMove="1" noResize="1" noEditPoints="1" noAdjustHandles="1" noChangeArrowheads="1" noChangeShapeType="1" noTextEdit="1"/>
              </p:cNvSpPr>
              <p:nvPr>
                <p:ph idx="1"/>
              </p:nvPr>
            </p:nvSpPr>
            <p:spPr>
              <a:blipFill>
                <a:blip r:embed="rId2"/>
                <a:stretch>
                  <a:fillRect l="-1533" t="-1451" r="-1333"/>
                </a:stretch>
              </a:blipFill>
            </p:spPr>
            <p:txBody>
              <a:bodyPr/>
              <a:lstStyle/>
              <a:p>
                <a:r>
                  <a:rPr lang="en-US">
                    <a:noFill/>
                  </a:rPr>
                  <a:t> </a:t>
                </a:r>
              </a:p>
            </p:txBody>
          </p:sp>
        </mc:Fallback>
      </mc:AlternateContent>
    </p:spTree>
    <p:extLst>
      <p:ext uri="{BB962C8B-B14F-4D97-AF65-F5344CB8AC3E}">
        <p14:creationId xmlns:p14="http://schemas.microsoft.com/office/powerpoint/2010/main" val="3454869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BA4CBE-ECD8-4048-8980-25BD10AF396A}"/>
              </a:ext>
            </a:extLst>
          </p:cNvPr>
          <p:cNvSpPr>
            <a:spLocks noGrp="1"/>
          </p:cNvSpPr>
          <p:nvPr>
            <p:ph type="title"/>
          </p:nvPr>
        </p:nvSpPr>
        <p:spPr/>
        <p:txBody>
          <a:bodyPr/>
          <a:lstStyle/>
          <a:p>
            <a:r>
              <a:rPr lang="en-US" dirty="0"/>
              <a:t>Permutation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117191B-3D17-439A-9B04-9C4A6BBD3083}"/>
                  </a:ext>
                </a:extLst>
              </p:cNvPr>
              <p:cNvSpPr>
                <a:spLocks noGrp="1"/>
              </p:cNvSpPr>
              <p:nvPr>
                <p:ph idx="1"/>
              </p:nvPr>
            </p:nvSpPr>
            <p:spPr/>
            <p:txBody>
              <a:bodyPr>
                <a:normAutofit fontScale="92500" lnSpcReduction="10000"/>
              </a:bodyPr>
              <a:lstStyle/>
              <a:p>
                <a:r>
                  <a:rPr lang="en-US" b="1" dirty="0"/>
                  <a:t>Example 2.18</a:t>
                </a:r>
              </a:p>
              <a:p>
                <a:pPr lvl="1"/>
                <a:r>
                  <a:rPr lang="en-US" dirty="0"/>
                  <a:t>In one year, three awards (research, teaching, and service) will be given to a class of 25 graduate students in a statistics department. If each student can receive at most one award, how many possible selections are there?</a:t>
                </a:r>
              </a:p>
              <a:p>
                <a:r>
                  <a:rPr lang="en-US" b="1" dirty="0"/>
                  <a:t>Solution</a:t>
                </a:r>
              </a:p>
              <a:p>
                <a:pPr lvl="1"/>
                <a:r>
                  <a:rPr lang="en-US" dirty="0"/>
                  <a:t>Since the awards are distinguishable, it is a permutation problem. The total number of sample points is</a:t>
                </a:r>
              </a:p>
              <a:p>
                <a:pPr marL="0" indent="0" algn="ctr">
                  <a:buNone/>
                </a:pPr>
                <a:r>
                  <a:rPr lang="en-US" baseline="-25000" dirty="0"/>
                  <a:t>25</a:t>
                </a:r>
                <a:r>
                  <a:rPr lang="en-US" dirty="0"/>
                  <a:t>P</a:t>
                </a:r>
                <a:r>
                  <a:rPr lang="en-US" baseline="-25000" dirty="0"/>
                  <a:t>3</a:t>
                </a:r>
                <a:endParaRPr lang="en-US" dirty="0"/>
              </a:p>
              <a:p>
                <a:pPr marL="0" indent="0" algn="ctr">
                  <a:buNone/>
                </a:pPr>
                <a:r>
                  <a:rPr lang="en-US" dirty="0"/>
                  <a:t>=</a:t>
                </a:r>
                <a14:m>
                  <m:oMath xmlns:m="http://schemas.openxmlformats.org/officeDocument/2006/math">
                    <m:f>
                      <m:fPr>
                        <m:ctrlPr>
                          <a:rPr lang="en-US" i="1" dirty="0">
                            <a:latin typeface="Cambria Math" panose="02040503050406030204" pitchFamily="18" charset="0"/>
                          </a:rPr>
                        </m:ctrlPr>
                      </m:fPr>
                      <m:num>
                        <m:r>
                          <a:rPr lang="en-US" b="0" i="1" dirty="0">
                            <a:latin typeface="Cambria Math" panose="02040503050406030204" pitchFamily="18" charset="0"/>
                          </a:rPr>
                          <m:t>25</m:t>
                        </m:r>
                        <m:r>
                          <a:rPr lang="en-US" b="0" dirty="0">
                            <a:latin typeface="Cambria Math" panose="02040503050406030204" pitchFamily="18" charset="0"/>
                          </a:rPr>
                          <m:t>!</m:t>
                        </m:r>
                      </m:num>
                      <m:den>
                        <m:d>
                          <m:dPr>
                            <m:ctrlPr>
                              <a:rPr lang="en-US" i="1" dirty="0">
                                <a:latin typeface="Cambria Math" panose="02040503050406030204" pitchFamily="18" charset="0"/>
                              </a:rPr>
                            </m:ctrlPr>
                          </m:dPr>
                          <m:e>
                            <m:r>
                              <a:rPr lang="en-US" b="0" i="1" dirty="0">
                                <a:latin typeface="Cambria Math" panose="02040503050406030204" pitchFamily="18" charset="0"/>
                              </a:rPr>
                              <m:t>25</m:t>
                            </m:r>
                            <m:r>
                              <a:rPr lang="en-US" b="0" dirty="0">
                                <a:latin typeface="Cambria Math" panose="02040503050406030204" pitchFamily="18" charset="0"/>
                              </a:rPr>
                              <m:t>−</m:t>
                            </m:r>
                            <m:r>
                              <a:rPr lang="en-US" b="0" i="1" dirty="0">
                                <a:latin typeface="Cambria Math" panose="02040503050406030204" pitchFamily="18" charset="0"/>
                              </a:rPr>
                              <m:t>3</m:t>
                            </m:r>
                          </m:e>
                        </m:d>
                        <m:r>
                          <a:rPr lang="en-US" b="0" dirty="0">
                            <a:latin typeface="Cambria Math" panose="02040503050406030204" pitchFamily="18" charset="0"/>
                          </a:rPr>
                          <m:t>!</m:t>
                        </m:r>
                      </m:den>
                    </m:f>
                  </m:oMath>
                </a14:m>
                <a:r>
                  <a:rPr lang="en-US" dirty="0"/>
                  <a:t> </a:t>
                </a:r>
              </a:p>
              <a:p>
                <a:pPr marL="0" indent="0" algn="ctr">
                  <a:buNone/>
                </a:pPr>
                <a:r>
                  <a:rPr lang="en-US" dirty="0"/>
                  <a:t>= (25)(24)(23) = 13800</a:t>
                </a:r>
              </a:p>
            </p:txBody>
          </p:sp>
        </mc:Choice>
        <mc:Fallback xmlns="">
          <p:sp>
            <p:nvSpPr>
              <p:cNvPr id="3" name="Content Placeholder 2">
                <a:extLst>
                  <a:ext uri="{FF2B5EF4-FFF2-40B4-BE49-F238E27FC236}">
                    <a16:creationId xmlns:a16="http://schemas.microsoft.com/office/drawing/2014/main" id="{3117191B-3D17-439A-9B04-9C4A6BBD3083}"/>
                  </a:ext>
                </a:extLst>
              </p:cNvPr>
              <p:cNvSpPr>
                <a:spLocks noGrp="1" noRot="1" noChangeAspect="1" noMove="1" noResize="1" noEditPoints="1" noAdjustHandles="1" noChangeArrowheads="1" noChangeShapeType="1" noTextEdit="1"/>
              </p:cNvSpPr>
              <p:nvPr>
                <p:ph idx="1"/>
              </p:nvPr>
            </p:nvSpPr>
            <p:spPr>
              <a:blipFill>
                <a:blip r:embed="rId2"/>
                <a:stretch>
                  <a:fillRect l="-1333" t="-2232" r="-1200"/>
                </a:stretch>
              </a:blipFill>
            </p:spPr>
            <p:txBody>
              <a:bodyPr/>
              <a:lstStyle/>
              <a:p>
                <a:r>
                  <a:rPr lang="en-US">
                    <a:noFill/>
                  </a:rPr>
                  <a:t> </a:t>
                </a:r>
              </a:p>
            </p:txBody>
          </p:sp>
        </mc:Fallback>
      </mc:AlternateContent>
    </p:spTree>
    <p:extLst>
      <p:ext uri="{BB962C8B-B14F-4D97-AF65-F5344CB8AC3E}">
        <p14:creationId xmlns:p14="http://schemas.microsoft.com/office/powerpoint/2010/main" val="416652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D59A3-8523-4C8C-A32D-D20DB960162F}"/>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xmlns="" id="{692251B0-4FDD-463B-8945-6A98395524E0}"/>
              </a:ext>
            </a:extLst>
          </p:cNvPr>
          <p:cNvSpPr>
            <a:spLocks noGrp="1"/>
          </p:cNvSpPr>
          <p:nvPr>
            <p:ph idx="1"/>
          </p:nvPr>
        </p:nvSpPr>
        <p:spPr/>
        <p:txBody>
          <a:bodyPr>
            <a:normAutofit/>
          </a:bodyPr>
          <a:lstStyle/>
          <a:p>
            <a:r>
              <a:rPr lang="en-US" b="1" dirty="0"/>
              <a:t>Example 2.1 (Sample Space)</a:t>
            </a:r>
          </a:p>
          <a:p>
            <a:pPr lvl="1" algn="l"/>
            <a:r>
              <a:rPr lang="en-US" dirty="0"/>
              <a:t>Consider the experiment of tossing a die. If we are interested in the number that shows on the top face, the sample space will be:</a:t>
            </a:r>
          </a:p>
          <a:p>
            <a:pPr marL="457200" lvl="1" indent="0" algn="ctr">
              <a:buNone/>
            </a:pPr>
            <a:r>
              <a:rPr lang="en-US" dirty="0"/>
              <a:t>S1 = {1, 2, 3, 4, 5, 6}.</a:t>
            </a:r>
          </a:p>
          <a:p>
            <a:pPr marL="457200" lvl="1" indent="0" algn="l">
              <a:buNone/>
            </a:pPr>
            <a:r>
              <a:rPr lang="en-US" dirty="0"/>
              <a:t>If we are interested only in whether the number is even or odd, the sample space will be:</a:t>
            </a:r>
          </a:p>
          <a:p>
            <a:pPr marL="457200" lvl="1" indent="0" algn="ctr">
              <a:buNone/>
            </a:pPr>
            <a:r>
              <a:rPr lang="en-US" dirty="0"/>
              <a:t>S2 = {even, odd}.</a:t>
            </a:r>
          </a:p>
        </p:txBody>
      </p:sp>
    </p:spTree>
    <p:extLst>
      <p:ext uri="{BB962C8B-B14F-4D97-AF65-F5344CB8AC3E}">
        <p14:creationId xmlns:p14="http://schemas.microsoft.com/office/powerpoint/2010/main" val="309863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fontScale="92500" lnSpcReduction="20000"/>
          </a:bodyPr>
          <a:lstStyle/>
          <a:p>
            <a:r>
              <a:rPr lang="en-US" b="1" dirty="0"/>
              <a:t>Tree diagram of events</a:t>
            </a:r>
          </a:p>
          <a:p>
            <a:pPr lvl="1"/>
            <a:r>
              <a:rPr lang="en-US" dirty="0"/>
              <a:t>In some experiments, it is helpful to list the elements of the sample space systematically by means of a tree diagram. Reference Example 2.2</a:t>
            </a:r>
          </a:p>
          <a:p>
            <a:r>
              <a:rPr lang="en-US" dirty="0"/>
              <a:t>Sets can be defined by</a:t>
            </a:r>
          </a:p>
          <a:p>
            <a:pPr lvl="1"/>
            <a:r>
              <a:rPr lang="en-US" dirty="0"/>
              <a:t>List down the all elements (if possible) or a series of elements that define pattern.</a:t>
            </a:r>
          </a:p>
          <a:p>
            <a:pPr lvl="1"/>
            <a:r>
              <a:rPr lang="en-US" dirty="0"/>
              <a:t>For example: </a:t>
            </a:r>
          </a:p>
          <a:p>
            <a:pPr lvl="2"/>
            <a:r>
              <a:rPr lang="en-US" dirty="0"/>
              <a:t>A</a:t>
            </a:r>
            <a:r>
              <a:rPr lang="en-US" dirty="0">
                <a:solidFill>
                  <a:srgbClr val="FF0000"/>
                </a:solidFill>
              </a:rPr>
              <a:t>={1 , 2 , 2 , 3 , 3 , 3 , … , 9} </a:t>
            </a:r>
            <a:r>
              <a:rPr lang="en-US" dirty="0"/>
              <a:t>= duplication not allowed ={1,2,3,…9}</a:t>
            </a:r>
          </a:p>
          <a:p>
            <a:pPr lvl="2"/>
            <a:r>
              <a:rPr lang="en-US" dirty="0"/>
              <a:t>B={a, e, </a:t>
            </a:r>
            <a:r>
              <a:rPr lang="en-US" dirty="0" err="1"/>
              <a:t>i</a:t>
            </a:r>
            <a:r>
              <a:rPr lang="en-US" dirty="0"/>
              <a:t>, o, u}</a:t>
            </a:r>
          </a:p>
          <a:p>
            <a:pPr lvl="1"/>
            <a:r>
              <a:rPr lang="en-US" dirty="0"/>
              <a:t>Statement or rule method (Set </a:t>
            </a:r>
            <a:r>
              <a:rPr lang="en-US"/>
              <a:t>formal method)</a:t>
            </a:r>
            <a:endParaRPr lang="en-US" dirty="0"/>
          </a:p>
          <a:p>
            <a:pPr lvl="1"/>
            <a:r>
              <a:rPr lang="en-US" dirty="0"/>
              <a:t>For example:</a:t>
            </a:r>
          </a:p>
          <a:p>
            <a:pPr lvl="2"/>
            <a:r>
              <a:rPr lang="es-ES" dirty="0"/>
              <a:t>S  = {(x, y) | x</a:t>
            </a:r>
            <a:r>
              <a:rPr lang="es-ES" baseline="30000" dirty="0"/>
              <a:t>2</a:t>
            </a:r>
            <a:r>
              <a:rPr lang="es-ES" dirty="0"/>
              <a:t> + y</a:t>
            </a:r>
            <a:r>
              <a:rPr lang="es-ES" baseline="30000" dirty="0"/>
              <a:t>2</a:t>
            </a:r>
            <a:r>
              <a:rPr lang="es-ES" dirty="0"/>
              <a:t> ≤ 4}</a:t>
            </a:r>
          </a:p>
          <a:p>
            <a:pPr lvl="2"/>
            <a:r>
              <a:rPr lang="es-ES" dirty="0"/>
              <a:t>Q = {x | x </a:t>
            </a:r>
            <a:r>
              <a:rPr lang="es-ES" dirty="0" err="1"/>
              <a:t>is</a:t>
            </a:r>
            <a:r>
              <a:rPr lang="es-ES" dirty="0"/>
              <a:t> </a:t>
            </a:r>
            <a:r>
              <a:rPr lang="es-ES" dirty="0" err="1"/>
              <a:t>an</a:t>
            </a:r>
            <a:r>
              <a:rPr lang="es-ES" dirty="0"/>
              <a:t> </a:t>
            </a:r>
            <a:r>
              <a:rPr lang="es-ES" dirty="0" err="1"/>
              <a:t>odd</a:t>
            </a:r>
            <a:r>
              <a:rPr lang="es-ES" dirty="0"/>
              <a:t> </a:t>
            </a:r>
            <a:r>
              <a:rPr lang="es-ES" dirty="0" err="1"/>
              <a:t>number</a:t>
            </a:r>
            <a:r>
              <a:rPr lang="es-ES" dirty="0"/>
              <a:t>}</a:t>
            </a:r>
            <a:endParaRPr lang="en-US" dirty="0"/>
          </a:p>
          <a:p>
            <a:pPr lvl="1"/>
            <a:endParaRPr lang="en-US" dirty="0"/>
          </a:p>
        </p:txBody>
      </p:sp>
    </p:spTree>
    <p:extLst>
      <p:ext uri="{BB962C8B-B14F-4D97-AF65-F5344CB8AC3E}">
        <p14:creationId xmlns:p14="http://schemas.microsoft.com/office/powerpoint/2010/main" val="258577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Example 2.2</a:t>
            </a:r>
          </a:p>
          <a:p>
            <a:pPr lvl="1"/>
            <a:r>
              <a:rPr lang="en-US" dirty="0"/>
              <a:t>An experiment consists of flipping a coin and then flipping it a second time if a head occurs.</a:t>
            </a:r>
          </a:p>
          <a:p>
            <a:pPr lvl="1"/>
            <a:r>
              <a:rPr lang="en-US" dirty="0"/>
              <a:t>If a tail occurs on the first flip, then a die is tossed once.</a:t>
            </a:r>
          </a:p>
          <a:p>
            <a:pPr lvl="1"/>
            <a:r>
              <a:rPr lang="en-US" dirty="0"/>
              <a:t>To list the elements of the sample space providing the most information, we construct the tree diagram of </a:t>
            </a:r>
            <a:r>
              <a:rPr lang="en-US" b="1" dirty="0"/>
              <a:t>Figure 2.1</a:t>
            </a:r>
            <a:r>
              <a:rPr lang="en-US" dirty="0"/>
              <a:t>.</a:t>
            </a:r>
          </a:p>
          <a:p>
            <a:pPr lvl="1"/>
            <a:r>
              <a:rPr lang="en-US" dirty="0"/>
              <a:t>By proceeding along all paths, we see that the sample space is:</a:t>
            </a:r>
          </a:p>
          <a:p>
            <a:pPr marL="457200" lvl="1" indent="0" algn="ctr">
              <a:buNone/>
            </a:pPr>
            <a:r>
              <a:rPr lang="en-US" b="1" dirty="0"/>
              <a:t>S</a:t>
            </a:r>
            <a:r>
              <a:rPr lang="en-US" dirty="0"/>
              <a:t> = {HH, HT, T1, T2, T3, T4, T5, T6}</a:t>
            </a:r>
          </a:p>
        </p:txBody>
      </p:sp>
    </p:spTree>
    <p:extLst>
      <p:ext uri="{BB962C8B-B14F-4D97-AF65-F5344CB8AC3E}">
        <p14:creationId xmlns:p14="http://schemas.microsoft.com/office/powerpoint/2010/main" val="99900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Basic Terminologies</a:t>
            </a:r>
          </a:p>
        </p:txBody>
      </p:sp>
      <p:pic>
        <p:nvPicPr>
          <p:cNvPr id="4" name="Content Placeholder 3">
            <a:extLst>
              <a:ext uri="{FF2B5EF4-FFF2-40B4-BE49-F238E27FC236}">
                <a16:creationId xmlns:a16="http://schemas.microsoft.com/office/drawing/2014/main" xmlns="" id="{FBDF907A-3E2A-44A5-B6D7-21FE94B8307E}"/>
              </a:ext>
            </a:extLst>
          </p:cNvPr>
          <p:cNvPicPr>
            <a:picLocks noGrp="1" noChangeAspect="1"/>
          </p:cNvPicPr>
          <p:nvPr>
            <p:ph idx="1"/>
          </p:nvPr>
        </p:nvPicPr>
        <p:blipFill>
          <a:blip r:embed="rId2"/>
          <a:stretch>
            <a:fillRect/>
          </a:stretch>
        </p:blipFill>
        <p:spPr>
          <a:xfrm>
            <a:off x="1600680" y="1295400"/>
            <a:ext cx="5942640" cy="5386387"/>
          </a:xfrm>
          <a:prstGeom prst="rect">
            <a:avLst/>
          </a:prstGeom>
        </p:spPr>
      </p:pic>
    </p:spTree>
    <p:extLst>
      <p:ext uri="{BB962C8B-B14F-4D97-AF65-F5344CB8AC3E}">
        <p14:creationId xmlns:p14="http://schemas.microsoft.com/office/powerpoint/2010/main" val="214842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xmlns="" id="{EE4CE40B-EB4E-4F31-A6ED-CEFA52B72BC0}"/>
              </a:ext>
            </a:extLst>
          </p:cNvPr>
          <p:cNvSpPr>
            <a:spLocks noGrp="1"/>
          </p:cNvSpPr>
          <p:nvPr>
            <p:ph idx="1"/>
          </p:nvPr>
        </p:nvSpPr>
        <p:spPr/>
        <p:txBody>
          <a:bodyPr>
            <a:normAutofit/>
          </a:bodyPr>
          <a:lstStyle/>
          <a:p>
            <a:r>
              <a:rPr lang="en-US" b="1" dirty="0"/>
              <a:t>Example 2.3</a:t>
            </a:r>
          </a:p>
          <a:p>
            <a:pPr lvl="1"/>
            <a:r>
              <a:rPr lang="en-US" dirty="0"/>
              <a:t>Suppose that three items are selected at random from a manufacturing process.</a:t>
            </a:r>
          </a:p>
          <a:p>
            <a:pPr lvl="1"/>
            <a:r>
              <a:rPr lang="en-US" dirty="0"/>
              <a:t>Each item is inspected and classified defective, D, or non-defective, N.</a:t>
            </a:r>
          </a:p>
          <a:p>
            <a:pPr lvl="1"/>
            <a:r>
              <a:rPr lang="en-US" dirty="0"/>
              <a:t>To list the elements of the sample space providing the most information, we construct the tree diagram of </a:t>
            </a:r>
            <a:r>
              <a:rPr lang="en-US" b="1" dirty="0"/>
              <a:t>Figure 2.2</a:t>
            </a:r>
            <a:r>
              <a:rPr lang="en-US" dirty="0"/>
              <a:t>. </a:t>
            </a:r>
          </a:p>
          <a:p>
            <a:pPr lvl="1"/>
            <a:r>
              <a:rPr lang="en-US" dirty="0"/>
              <a:t>We see that the sample space is:</a:t>
            </a:r>
          </a:p>
          <a:p>
            <a:pPr marL="457200" lvl="1" indent="0" algn="ctr">
              <a:buNone/>
            </a:pPr>
            <a:r>
              <a:rPr lang="en-US" b="1" dirty="0"/>
              <a:t>S</a:t>
            </a:r>
            <a:r>
              <a:rPr lang="en-US" dirty="0"/>
              <a:t> = {DDD, DDN, DND, DNN, NDD, NDN, NND, NNN}.</a:t>
            </a:r>
          </a:p>
        </p:txBody>
      </p:sp>
    </p:spTree>
    <p:extLst>
      <p:ext uri="{BB962C8B-B14F-4D97-AF65-F5344CB8AC3E}">
        <p14:creationId xmlns:p14="http://schemas.microsoft.com/office/powerpoint/2010/main" val="285666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ED2D-A89D-4C9A-AC00-6A33504943AD}"/>
              </a:ext>
            </a:extLst>
          </p:cNvPr>
          <p:cNvSpPr>
            <a:spLocks noGrp="1"/>
          </p:cNvSpPr>
          <p:nvPr>
            <p:ph type="title"/>
          </p:nvPr>
        </p:nvSpPr>
        <p:spPr/>
        <p:txBody>
          <a:bodyPr/>
          <a:lstStyle/>
          <a:p>
            <a:r>
              <a:rPr lang="en-US" dirty="0"/>
              <a:t>Basic Terminologies</a:t>
            </a:r>
          </a:p>
        </p:txBody>
      </p:sp>
      <p:pic>
        <p:nvPicPr>
          <p:cNvPr id="4" name="Picture 3">
            <a:extLst>
              <a:ext uri="{FF2B5EF4-FFF2-40B4-BE49-F238E27FC236}">
                <a16:creationId xmlns:a16="http://schemas.microsoft.com/office/drawing/2014/main" xmlns="" id="{8A5B1EE2-C879-4F29-9F8E-635DCD521222}"/>
              </a:ext>
            </a:extLst>
          </p:cNvPr>
          <p:cNvPicPr>
            <a:picLocks noChangeAspect="1"/>
          </p:cNvPicPr>
          <p:nvPr/>
        </p:nvPicPr>
        <p:blipFill>
          <a:blip r:embed="rId2"/>
          <a:stretch>
            <a:fillRect/>
          </a:stretch>
        </p:blipFill>
        <p:spPr>
          <a:xfrm>
            <a:off x="1476216" y="1281111"/>
            <a:ext cx="6191568" cy="5386387"/>
          </a:xfrm>
          <a:prstGeom prst="rect">
            <a:avLst/>
          </a:prstGeom>
        </p:spPr>
      </p:pic>
    </p:spTree>
    <p:extLst>
      <p:ext uri="{BB962C8B-B14F-4D97-AF65-F5344CB8AC3E}">
        <p14:creationId xmlns:p14="http://schemas.microsoft.com/office/powerpoint/2010/main" val="126987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1833</TotalTime>
  <Words>2817</Words>
  <Application>Microsoft Office PowerPoint</Application>
  <PresentationFormat>On-screen Show (4:3)</PresentationFormat>
  <Paragraphs>242</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 Math</vt:lpstr>
      <vt:lpstr>Wingdings</vt:lpstr>
      <vt:lpstr>Office Theme</vt:lpstr>
      <vt:lpstr>Probability</vt:lpstr>
      <vt:lpstr>Basic Terminologies</vt:lpstr>
      <vt:lpstr>Basic Terminologies</vt:lpstr>
      <vt:lpstr>Basic Terminologies</vt:lpstr>
      <vt:lpstr>Basic Terminologies</vt:lpstr>
      <vt:lpstr>Basic Terminologies</vt:lpstr>
      <vt:lpstr>Basic Terminologies</vt:lpstr>
      <vt:lpstr>Basic Terminologies</vt:lpstr>
      <vt:lpstr>Basic Terminologies</vt:lpstr>
      <vt:lpstr>Events and their types</vt:lpstr>
      <vt:lpstr>Events and their types</vt:lpstr>
      <vt:lpstr>Events and their types</vt:lpstr>
      <vt:lpstr>Events and their types</vt:lpstr>
      <vt:lpstr>Events and their types</vt:lpstr>
      <vt:lpstr>Events and their types</vt:lpstr>
      <vt:lpstr>Events and their types</vt:lpstr>
      <vt:lpstr>Events and their types</vt:lpstr>
      <vt:lpstr>Events and their types</vt:lpstr>
      <vt:lpstr>Events and their types</vt:lpstr>
      <vt:lpstr>Example: Mutually Exclusive</vt:lpstr>
      <vt:lpstr>Events and their types</vt:lpstr>
      <vt:lpstr>Events and their types</vt:lpstr>
      <vt:lpstr>Intersection of two events </vt:lpstr>
      <vt:lpstr>Book Exercises</vt:lpstr>
      <vt:lpstr>Union of two events </vt:lpstr>
      <vt:lpstr>Union of two events </vt:lpstr>
      <vt:lpstr>Counting Sample Points</vt:lpstr>
      <vt:lpstr>Counting Sample Points</vt:lpstr>
      <vt:lpstr>Counting Sample Points</vt:lpstr>
      <vt:lpstr>Counting Sample Points</vt:lpstr>
      <vt:lpstr>Counting Sample Points</vt:lpstr>
      <vt:lpstr>Counting Sample Points</vt:lpstr>
      <vt:lpstr>Counting Sample Points</vt:lpstr>
      <vt:lpstr>Permutation</vt:lpstr>
      <vt:lpstr>Permutation</vt:lpstr>
      <vt:lpstr>Factorial</vt:lpstr>
      <vt:lpstr>Permutation</vt:lpstr>
      <vt:lpstr>Permutation</vt:lpstr>
    </vt:vector>
  </TitlesOfParts>
  <Manager>HOD SE</Manager>
  <Company>Bahria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Session01</dc:title>
  <dc:creator>Muhammad Adnan Ur Rehman</dc:creator>
  <cp:lastModifiedBy>lenovo</cp:lastModifiedBy>
  <cp:revision>262</cp:revision>
  <dcterms:created xsi:type="dcterms:W3CDTF">2006-08-16T00:00:00Z</dcterms:created>
  <dcterms:modified xsi:type="dcterms:W3CDTF">2022-10-30T11:34:46Z</dcterms:modified>
  <cp:version>1</cp:version>
</cp:coreProperties>
</file>