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7" r:id="rId13"/>
    <p:sldId id="325" r:id="rId14"/>
    <p:sldId id="326" r:id="rId15"/>
    <p:sldId id="328" r:id="rId16"/>
    <p:sldId id="329" r:id="rId17"/>
    <p:sldId id="330" r:id="rId18"/>
    <p:sldId id="335" r:id="rId19"/>
    <p:sldId id="331" r:id="rId20"/>
    <p:sldId id="332" r:id="rId21"/>
    <p:sldId id="333" r:id="rId22"/>
    <p:sldId id="334" r:id="rId23"/>
    <p:sldId id="336" r:id="rId24"/>
    <p:sldId id="337" r:id="rId25"/>
    <p:sldId id="338" r:id="rId26"/>
    <p:sldId id="339" r:id="rId27"/>
    <p:sldId id="342" r:id="rId28"/>
    <p:sldId id="340" r:id="rId29"/>
    <p:sldId id="341" r:id="rId30"/>
    <p:sldId id="343" r:id="rId31"/>
    <p:sldId id="344" r:id="rId32"/>
    <p:sldId id="345" r:id="rId33"/>
    <p:sldId id="346" r:id="rId34"/>
    <p:sldId id="34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96"/>
    <a:srgbClr val="FACD2A"/>
    <a:srgbClr val="F58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291" autoAdjust="0"/>
  </p:normalViewPr>
  <p:slideViewPr>
    <p:cSldViewPr>
      <p:cViewPr varScale="1">
        <p:scale>
          <a:sx n="70" d="100"/>
          <a:sy n="70" d="100"/>
        </p:scale>
        <p:origin x="154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47E3-0987-4B8D-A7FC-D8C67261793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6EE40-B923-4712-B166-4C222910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43D1-4BDD-40F8-939F-0FF065D02F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1D5D-0720-435C-937E-287D6ABE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291"/>
            <a:ext cx="9144000" cy="10625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4572" y="52387"/>
            <a:ext cx="3049524" cy="0"/>
          </a:xfrm>
          <a:prstGeom prst="line">
            <a:avLst/>
          </a:prstGeom>
          <a:ln w="127000">
            <a:solidFill>
              <a:srgbClr val="40409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044952" y="52387"/>
            <a:ext cx="3044952" cy="0"/>
          </a:xfrm>
          <a:prstGeom prst="line">
            <a:avLst/>
          </a:prstGeom>
          <a:ln w="127000">
            <a:solidFill>
              <a:srgbClr val="F5863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89904" y="52387"/>
            <a:ext cx="3054096" cy="0"/>
          </a:xfrm>
          <a:prstGeom prst="line">
            <a:avLst/>
          </a:prstGeom>
          <a:ln w="127000">
            <a:solidFill>
              <a:srgbClr val="FACD2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2.5:</a:t>
            </a:r>
          </a:p>
          <a:p>
            <a:pPr lvl="1"/>
            <a:r>
              <a:rPr lang="en-US" dirty="0"/>
              <a:t>The number of ways of partitioning a set of </a:t>
            </a:r>
            <a:r>
              <a:rPr lang="en-US" b="1" dirty="0"/>
              <a:t>n</a:t>
            </a:r>
            <a:r>
              <a:rPr lang="en-US" dirty="0"/>
              <a:t> objects into </a:t>
            </a:r>
            <a:r>
              <a:rPr lang="en-US" b="1" dirty="0"/>
              <a:t>r</a:t>
            </a:r>
            <a:r>
              <a:rPr lang="en-US" dirty="0"/>
              <a:t> cells with </a:t>
            </a:r>
            <a:r>
              <a:rPr lang="en-US" b="1" dirty="0"/>
              <a:t>n</a:t>
            </a:r>
            <a:r>
              <a:rPr lang="en-US" b="1" baseline="-25000" dirty="0"/>
              <a:t>1</a:t>
            </a:r>
            <a:r>
              <a:rPr lang="en-US" dirty="0"/>
              <a:t> elements in the first cell, </a:t>
            </a:r>
            <a:r>
              <a:rPr lang="en-US" b="1" dirty="0"/>
              <a:t>n</a:t>
            </a:r>
            <a:r>
              <a:rPr lang="en-US" b="1" baseline="-25000" dirty="0"/>
              <a:t>2</a:t>
            </a:r>
            <a:r>
              <a:rPr lang="en-US" dirty="0"/>
              <a:t> elements in the second, and so forth,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…n</a:t>
            </a:r>
            <a:r>
              <a:rPr lang="en-US" baseline="-25000" dirty="0"/>
              <a:t>r</a:t>
            </a:r>
            <a:r>
              <a:rPr lang="en-US" dirty="0"/>
              <a:t>=n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C0922E-0E97-4651-BC2B-01235398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3429000"/>
            <a:ext cx="5291138" cy="8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>
            <a:normAutofit/>
          </a:bodyPr>
          <a:lstStyle/>
          <a:p>
            <a:r>
              <a:rPr lang="en-US" b="1" dirty="0"/>
              <a:t>Example 2.21: </a:t>
            </a:r>
          </a:p>
          <a:p>
            <a:pPr lvl="1"/>
            <a:r>
              <a:rPr lang="en-US" dirty="0"/>
              <a:t>In how many ways can 7 graduate students be assigned to 1 triple and 2 double hotel rooms during a conference?</a:t>
            </a:r>
          </a:p>
          <a:p>
            <a:pPr lvl="1"/>
            <a:r>
              <a:rPr lang="en-US" b="1" dirty="0"/>
              <a:t>Solution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= 210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650B563-0B14-4E9C-B195-373E4589B69E}"/>
                  </a:ext>
                </a:extLst>
              </p:cNvPr>
              <p:cNvSpPr txBox="1"/>
              <p:nvPr/>
            </p:nvSpPr>
            <p:spPr>
              <a:xfrm>
                <a:off x="3733800" y="3416300"/>
                <a:ext cx="1676400" cy="76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0B563-0B14-4E9C-B195-373E4589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16300"/>
                <a:ext cx="1676400" cy="761940"/>
              </a:xfrm>
              <a:prstGeom prst="rect">
                <a:avLst/>
              </a:prstGeom>
              <a:blipFill>
                <a:blip r:embed="rId2"/>
                <a:stretch>
                  <a:fillRect l="-13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30A460AE-3A58-4310-822E-1AD59A96BDAA}"/>
                  </a:ext>
                </a:extLst>
              </p:cNvPr>
              <p:cNvSpPr/>
              <p:nvPr/>
            </p:nvSpPr>
            <p:spPr>
              <a:xfrm>
                <a:off x="3772321" y="4495800"/>
                <a:ext cx="1599358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A460AE-3A58-4310-822E-1AD59A96B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321" y="4495800"/>
                <a:ext cx="1599358" cy="712631"/>
              </a:xfrm>
              <a:prstGeom prst="rect">
                <a:avLst/>
              </a:prstGeom>
              <a:blipFill>
                <a:blip r:embed="rId3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1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191B-3D17-439A-9B04-9C4A6BBD3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43012"/>
                <a:ext cx="9144000" cy="546258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Example 2.23:</a:t>
                </a:r>
              </a:p>
              <a:p>
                <a:pPr lvl="1"/>
                <a:r>
                  <a:rPr lang="en-US" dirty="0"/>
                  <a:t>How many different letter arrangements can be made from the letters in the word STATISTICS?</a:t>
                </a:r>
              </a:p>
              <a:p>
                <a:r>
                  <a:rPr lang="en-US" b="1" dirty="0"/>
                  <a:t>Solution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S: 3 number of times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T: 3 number of times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I: 2 number of times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A: 1 number of times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C: 1 number of times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Total words are 10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Number of words will be 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1, 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457200" lvl="1" indent="0" algn="l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3500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500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500" b="0" i="0" dirty="0" smtClean="0">
                            <a:latin typeface="Cambria Math" panose="02040503050406030204" pitchFamily="18" charset="0"/>
                          </a:rPr>
                          <m:t>3!</m:t>
                        </m:r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500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1!1</m:t>
                        </m:r>
                        <m:r>
                          <a:rPr lang="en-US" sz="3500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 algn="l">
                  <a:buNone/>
                </a:pPr>
                <a:r>
                  <a:rPr lang="en-US" dirty="0"/>
                  <a:t>=50400</a:t>
                </a:r>
              </a:p>
              <a:p>
                <a:pPr marL="457200" lvl="1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191B-3D17-439A-9B04-9C4A6BBD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43012"/>
                <a:ext cx="9144000" cy="5462587"/>
              </a:xfrm>
              <a:blipFill>
                <a:blip r:embed="rId2"/>
                <a:stretch>
                  <a:fillRect l="-933" t="-2121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0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57554-BAE2-4C1D-A020-AE546610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281D9C4-2DC7-47BD-BD1B-2B32E8111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When the order doesn’t matter</a:t>
                </a:r>
              </a:p>
              <a:p>
                <a:r>
                  <a:rPr lang="en-US" b="1" dirty="0"/>
                  <a:t>Example:</a:t>
                </a:r>
              </a:p>
              <a:p>
                <a:pPr lvl="1"/>
                <a:r>
                  <a:rPr lang="en-US" b="1" dirty="0"/>
                  <a:t>AB=BA</a:t>
                </a:r>
              </a:p>
              <a:p>
                <a:r>
                  <a:rPr lang="en-US" b="1" dirty="0"/>
                  <a:t>Theorem 2.6:</a:t>
                </a:r>
              </a:p>
              <a:p>
                <a:pPr lvl="1"/>
                <a:r>
                  <a:rPr lang="en-US" dirty="0"/>
                  <a:t>The number of combinations of n distinct objects taken r at a time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1D9C4-2DC7-47BD-BD1B-2B32E8111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45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7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57554-BAE2-4C1D-A020-AE546610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281D9C4-2DC7-47BD-BD1B-2B32E8111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Example 2.22: </a:t>
                </a:r>
              </a:p>
              <a:p>
                <a:pPr lvl="1"/>
                <a:r>
                  <a:rPr lang="en-US" dirty="0"/>
                  <a:t>A young boy asks his mother to get 5 Game-BoyTM cartridges from his collection of </a:t>
                </a:r>
                <a:r>
                  <a:rPr lang="en-US" b="1" dirty="0"/>
                  <a:t>10 arcade </a:t>
                </a:r>
                <a:r>
                  <a:rPr lang="en-US" dirty="0"/>
                  <a:t>and </a:t>
                </a:r>
                <a:r>
                  <a:rPr lang="en-US" b="1" dirty="0"/>
                  <a:t>5 sports games</a:t>
                </a:r>
                <a:r>
                  <a:rPr lang="en-US" dirty="0"/>
                  <a:t>. How many ways are there that his mother can get 3 arcade and 2 sports games?</a:t>
                </a:r>
              </a:p>
              <a:p>
                <a:r>
                  <a:rPr lang="en-US" b="1" dirty="0"/>
                  <a:t>Solution:</a:t>
                </a:r>
              </a:p>
              <a:p>
                <a:pPr marL="400050" lvl="1" indent="0" algn="ctr">
                  <a:buNone/>
                </a:pPr>
                <a:r>
                  <a:rPr lang="en-US" b="1" dirty="0"/>
                  <a:t>Total ways = n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xn</a:t>
                </a:r>
                <a:r>
                  <a:rPr lang="en-US" b="1" baseline="-25000" dirty="0"/>
                  <a:t>2</a:t>
                </a:r>
              </a:p>
              <a:p>
                <a:pPr marL="400050" lvl="1" indent="0" algn="l">
                  <a:buNone/>
                </a:pPr>
                <a:r>
                  <a:rPr lang="en-US" dirty="0"/>
                  <a:t>Where </a:t>
                </a:r>
              </a:p>
              <a:p>
                <a:pPr marL="400050" lvl="1" indent="0" algn="l">
                  <a:buNone/>
                </a:pPr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  <a:r>
                  <a:rPr lang="en-US" dirty="0"/>
                  <a:t>= The number of ways of selecting 3 cartridges from 10</a:t>
                </a:r>
              </a:p>
              <a:p>
                <a:pPr marL="400050" lvl="1" indent="0" algn="l">
                  <a:buNone/>
                </a:pPr>
                <a:r>
                  <a:rPr lang="en-US" dirty="0"/>
                  <a:t>n</a:t>
                </a:r>
                <a:r>
                  <a:rPr lang="en-US" baseline="-25000" dirty="0"/>
                  <a:t>2</a:t>
                </a:r>
                <a:r>
                  <a:rPr lang="en-US" dirty="0"/>
                  <a:t>= The number of ways of selecting 2 cartridges from 5 </a:t>
                </a:r>
              </a:p>
              <a:p>
                <a:pPr marL="400050" lvl="1" indent="0">
                  <a:buNone/>
                </a:pPr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  <a:r>
                  <a:rPr lang="en-US" dirty="0"/>
                  <a:t>= </a:t>
                </a:r>
                <a:r>
                  <a:rPr lang="en-US" baseline="-25000" dirty="0"/>
                  <a:t>10</a:t>
                </a:r>
                <a:r>
                  <a:rPr lang="en-US" b="1" dirty="0"/>
                  <a:t>C</a:t>
                </a:r>
                <a:r>
                  <a:rPr lang="en-US" baseline="-25000" dirty="0"/>
                  <a:t>3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r>
                      <a:rPr lang="en-US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1" dirty="0">
                    <a:latin typeface="+mj-lt"/>
                  </a:rPr>
                  <a:t> = </a:t>
                </a:r>
                <a:r>
                  <a:rPr lang="en-US" dirty="0">
                    <a:latin typeface="+mj-lt"/>
                  </a:rPr>
                  <a:t>120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+mj-lt"/>
                  </a:rPr>
                  <a:t>n</a:t>
                </a:r>
                <a:r>
                  <a:rPr lang="en-US" baseline="-25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= </a:t>
                </a:r>
                <a:r>
                  <a:rPr lang="en-US" baseline="-25000" dirty="0"/>
                  <a:t>5</a:t>
                </a:r>
                <a:r>
                  <a:rPr lang="en-US" b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1" dirty="0"/>
                  <a:t> = </a:t>
                </a:r>
                <a:r>
                  <a:rPr lang="en-US" dirty="0"/>
                  <a:t>10</a:t>
                </a:r>
              </a:p>
              <a:p>
                <a:pPr marL="400050" lvl="1" indent="0" algn="ctr">
                  <a:buNone/>
                </a:pPr>
                <a:r>
                  <a:rPr lang="en-US" b="1" dirty="0">
                    <a:latin typeface="+mj-lt"/>
                  </a:rPr>
                  <a:t>Total ways = 120x10 = 1200</a:t>
                </a:r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1D9C4-2DC7-47BD-BD1B-2B32E8111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3" t="-2344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0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CBCB9-DDDF-49D2-B00A-C241C0A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vs.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9BB15-7894-4ADE-A7CC-CDE3BFF3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013"/>
            <a:ext cx="9144000" cy="3633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No. of different ways that 3 letters A, B, and C are put on 3 locations:</a:t>
            </a:r>
          </a:p>
          <a:p>
            <a:pPr marL="0" indent="0" algn="ctr">
              <a:buNone/>
            </a:pPr>
            <a:r>
              <a:rPr lang="en-US" dirty="0"/>
              <a:t>	We will consider order as locations</a:t>
            </a:r>
          </a:p>
          <a:p>
            <a:pPr marL="0" indent="0" algn="ctr">
              <a:buNone/>
            </a:pPr>
            <a:r>
              <a:rPr lang="en-US" dirty="0"/>
              <a:t>= (3)(2)(1) = 6 permutations</a:t>
            </a:r>
          </a:p>
          <a:p>
            <a:r>
              <a:rPr lang="en-US" dirty="0"/>
              <a:t>No of ways that three different letters are put on 3 locations:</a:t>
            </a:r>
          </a:p>
          <a:p>
            <a:r>
              <a:rPr lang="en-US" dirty="0"/>
              <a:t>Order/location has no importance</a:t>
            </a:r>
          </a:p>
          <a:p>
            <a:pPr marL="0" indent="0" algn="ctr">
              <a:buNone/>
            </a:pPr>
            <a:r>
              <a:rPr lang="en-US" dirty="0"/>
              <a:t> = 1 combination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3993B91-9443-4E14-A67F-2DDA6ED8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96474"/>
              </p:ext>
            </p:extLst>
          </p:nvPr>
        </p:nvGraphicFramePr>
        <p:xfrm>
          <a:off x="2832100" y="4970394"/>
          <a:ext cx="3479800" cy="12001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659157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95844825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xmlns="" val="1491683689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combination, 06 permutations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11197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367921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33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145D-1170-4775-BA61-9D09E04D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7BFC5E-98C1-4A86-B3B9-08F4FD61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2.21 to 2.48</a:t>
            </a:r>
          </a:p>
        </p:txBody>
      </p:sp>
    </p:spTree>
    <p:extLst>
      <p:ext uri="{BB962C8B-B14F-4D97-AF65-F5344CB8AC3E}">
        <p14:creationId xmlns:p14="http://schemas.microsoft.com/office/powerpoint/2010/main" val="363412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event is the number of favorable outcomes divided by the total number of outcomes possible.</a:t>
            </a:r>
          </a:p>
          <a:p>
            <a:r>
              <a:rPr lang="en-US" dirty="0"/>
              <a:t>Ranges from 0 to 1 i.e. 0 ≤ P ≤ 1</a:t>
            </a:r>
          </a:p>
          <a:p>
            <a:r>
              <a:rPr lang="en-US" dirty="0"/>
              <a:t>Probability of sample space is 1. i.e. P(S)=1</a:t>
            </a:r>
          </a:p>
          <a:p>
            <a:r>
              <a:rPr lang="en-US" dirty="0"/>
              <a:t>Also P(φ)=0</a:t>
            </a:r>
          </a:p>
        </p:txBody>
      </p:sp>
    </p:spTree>
    <p:extLst>
      <p:ext uri="{BB962C8B-B14F-4D97-AF65-F5344CB8AC3E}">
        <p14:creationId xmlns:p14="http://schemas.microsoft.com/office/powerpoint/2010/main" val="15398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Rule 2.3: </a:t>
            </a:r>
          </a:p>
          <a:p>
            <a:pPr lvl="1"/>
            <a:r>
              <a:rPr lang="en-US" dirty="0"/>
              <a:t>If an experiment can result in any one of N different equally likely outcomes, and if exactly n of these outcomes correspond to event A, then the probability of event A is</a:t>
            </a:r>
          </a:p>
          <a:p>
            <a:pPr marL="0" indent="0" algn="ctr">
              <a:buNone/>
            </a:pPr>
            <a:r>
              <a:rPr lang="en-US" dirty="0"/>
              <a:t>P(A) = n/N</a:t>
            </a:r>
          </a:p>
        </p:txBody>
      </p:sp>
    </p:spTree>
    <p:extLst>
      <p:ext uri="{BB962C8B-B14F-4D97-AF65-F5344CB8AC3E}">
        <p14:creationId xmlns:p14="http://schemas.microsoft.com/office/powerpoint/2010/main" val="200688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A1, A2, A3, . . . is a sequence of </a:t>
            </a:r>
            <a:r>
              <a:rPr lang="en-US" dirty="0">
                <a:solidFill>
                  <a:srgbClr val="C00000"/>
                </a:solidFill>
              </a:rPr>
              <a:t>mutually exclusive </a:t>
            </a:r>
            <a:r>
              <a:rPr lang="en-US" dirty="0"/>
              <a:t>events, then</a:t>
            </a:r>
          </a:p>
          <a:p>
            <a:pPr marL="0" indent="0" algn="ctr">
              <a:buNone/>
            </a:pPr>
            <a:r>
              <a:rPr lang="en-US" dirty="0"/>
              <a:t>P(A1 ∪ A2 ∪ A3 ∪ ·· ·) = P(A1) + P(A2) + P(A3) + · · · </a:t>
            </a:r>
          </a:p>
        </p:txBody>
      </p:sp>
    </p:spTree>
    <p:extLst>
      <p:ext uri="{BB962C8B-B14F-4D97-AF65-F5344CB8AC3E}">
        <p14:creationId xmlns:p14="http://schemas.microsoft.com/office/powerpoint/2010/main" val="418960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191B-3D17-439A-9B04-9C4A6BBD3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Example 2.18</a:t>
                </a:r>
              </a:p>
              <a:p>
                <a:pPr lvl="1"/>
                <a:r>
                  <a:rPr lang="en-US" dirty="0"/>
                  <a:t>In one year, three awards (research, teaching, and service) will be given to a class of 25 graduate students in a statistics department. If each student can receive at most one award, how many possible selections are there?</a:t>
                </a:r>
              </a:p>
              <a:p>
                <a:r>
                  <a:rPr lang="en-US" b="1" dirty="0"/>
                  <a:t>Solution</a:t>
                </a:r>
              </a:p>
              <a:p>
                <a:pPr lvl="1"/>
                <a:r>
                  <a:rPr lang="en-US" dirty="0"/>
                  <a:t>Since the awards are distinguishable, it is a permutation problem. The total number of sample points is</a:t>
                </a:r>
              </a:p>
              <a:p>
                <a:pPr marL="0" indent="0" algn="ctr">
                  <a:buNone/>
                </a:pPr>
                <a:r>
                  <a:rPr lang="en-US" baseline="-25000" dirty="0"/>
                  <a:t>25</a:t>
                </a:r>
                <a:r>
                  <a:rPr lang="en-US" dirty="0"/>
                  <a:t>P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b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= (25)(24)(23) = 13800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191B-3D17-439A-9B04-9C4A6BBD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32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2.24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 coin is tossed twice. What is the probability that at least 1 head occurs?</a:t>
            </a:r>
          </a:p>
          <a:p>
            <a:pPr marL="457200" lvl="1" indent="0">
              <a:buNone/>
            </a:pPr>
            <a:r>
              <a:rPr lang="en-US" b="1" dirty="0"/>
              <a:t>Solution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2.25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 die is loaded in such a way that an even number is twice as likely to occur as an odd number. If E is the event that a number less than 4 occurs on a single toss of the die, find P(E).</a:t>
            </a:r>
          </a:p>
          <a:p>
            <a:pPr marL="457200" lvl="1" indent="0">
              <a:buNone/>
            </a:pPr>
            <a:r>
              <a:rPr lang="en-US" b="1" dirty="0"/>
              <a:t>Solution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2.26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In Example 2.25, let A be the event that an even number turns up and let B be the event that a number divisible by 3 occurs. Find P(A ∪ B) and P(A ∩ B).</a:t>
            </a:r>
          </a:p>
          <a:p>
            <a:pPr marL="457200" lvl="1" indent="0">
              <a:buNone/>
            </a:pPr>
            <a:r>
              <a:rPr lang="en-US" b="1" dirty="0"/>
              <a:t>Solution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2.27:</a:t>
            </a:r>
          </a:p>
          <a:p>
            <a:pPr lvl="1"/>
            <a:r>
              <a:rPr lang="en-US" dirty="0"/>
              <a:t>A statistics class for engineers consists of 25 industrial, 10 mechanical, 10 electrical, and 8 civil engineering students. If a person is randomly selected by the instructor to answer a question, find the probability that the student chosen is:</a:t>
            </a:r>
          </a:p>
          <a:p>
            <a:pPr marL="514350" lvl="1" indent="0">
              <a:buNone/>
            </a:pPr>
            <a:r>
              <a:rPr lang="en-US" dirty="0"/>
              <a:t>(a) an industrial engineering major</a:t>
            </a:r>
          </a:p>
          <a:p>
            <a:pPr marL="514350" lvl="1" indent="0">
              <a:buNone/>
            </a:pPr>
            <a:r>
              <a:rPr lang="en-US" dirty="0"/>
              <a:t>(b) a civil engineering or an electrical engineering major.</a:t>
            </a:r>
          </a:p>
          <a:p>
            <a:pPr marL="514350" lvl="1" indent="0">
              <a:buNone/>
            </a:pPr>
            <a:r>
              <a:rPr lang="en-US" b="1" dirty="0"/>
              <a:t>Solution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1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DAFDA-C1AA-451F-81BC-10F9B53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</a:t>
            </a:r>
            <a:r>
              <a:rPr lang="en-US"/>
              <a:t>Cards Intro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ABF8A709-FFAF-4A55-A282-838FF410D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877641"/>
              </p:ext>
            </p:extLst>
          </p:nvPr>
        </p:nvGraphicFramePr>
        <p:xfrm>
          <a:off x="152400" y="2667000"/>
          <a:ext cx="6553197" cy="2743200"/>
        </p:xfrm>
        <a:graphic>
          <a:graphicData uri="http://schemas.openxmlformats.org/drawingml/2006/table">
            <a:tbl>
              <a:tblPr/>
              <a:tblGrid>
                <a:gridCol w="1472487">
                  <a:extLst>
                    <a:ext uri="{9D8B030D-6E8A-4147-A177-3AD203B41FA5}">
                      <a16:colId xmlns:a16="http://schemas.microsoft.com/office/drawing/2014/main" xmlns="" val="2998940975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2058546463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1510289636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1170413546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3331914257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2116420557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551006082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3118292018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2765418264"/>
                    </a:ext>
                  </a:extLst>
                </a:gridCol>
                <a:gridCol w="485540">
                  <a:extLst>
                    <a:ext uri="{9D8B030D-6E8A-4147-A177-3AD203B41FA5}">
                      <a16:colId xmlns:a16="http://schemas.microsoft.com/office/drawing/2014/main" xmlns="" val="2029194602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2774302875"/>
                    </a:ext>
                  </a:extLst>
                </a:gridCol>
                <a:gridCol w="368122">
                  <a:extLst>
                    <a:ext uri="{9D8B030D-6E8A-4147-A177-3AD203B41FA5}">
                      <a16:colId xmlns:a16="http://schemas.microsoft.com/office/drawing/2014/main" xmlns="" val="2793828733"/>
                    </a:ext>
                  </a:extLst>
                </a:gridCol>
                <a:gridCol w="304652">
                  <a:extLst>
                    <a:ext uri="{9D8B030D-6E8A-4147-A177-3AD203B41FA5}">
                      <a16:colId xmlns:a16="http://schemas.microsoft.com/office/drawing/2014/main" xmlns="" val="2233385147"/>
                    </a:ext>
                  </a:extLst>
                </a:gridCol>
                <a:gridCol w="330040">
                  <a:extLst>
                    <a:ext uri="{9D8B030D-6E8A-4147-A177-3AD203B41FA5}">
                      <a16:colId xmlns:a16="http://schemas.microsoft.com/office/drawing/2014/main" xmlns="" val="2810741636"/>
                    </a:ext>
                  </a:extLst>
                </a:gridCol>
                <a:gridCol w="850488">
                  <a:extLst>
                    <a:ext uri="{9D8B030D-6E8A-4147-A177-3AD203B41FA5}">
                      <a16:colId xmlns:a16="http://schemas.microsoft.com/office/drawing/2014/main" xmlns="" val="363672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302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Diamond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8971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Heart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5362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7499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57779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239329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41D58D-E2C5-4DFC-9205-7CF6F86E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047875"/>
            <a:ext cx="21812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2.28:</a:t>
            </a:r>
          </a:p>
          <a:p>
            <a:pPr lvl="1"/>
            <a:r>
              <a:rPr lang="en-US" dirty="0"/>
              <a:t>In a poker hand consisting of 5 cards, find the probability of holding 2 aces and 3 jacks.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Theorem 2.7: Additive rule of probability</a:t>
            </a:r>
          </a:p>
          <a:p>
            <a:pPr marL="457200" lvl="1" indent="0">
              <a:buNone/>
            </a:pPr>
            <a:r>
              <a:rPr lang="en-US" dirty="0"/>
              <a:t>If A and B are two events (non-mutually exclusive) , then</a:t>
            </a:r>
          </a:p>
          <a:p>
            <a:pPr marL="457200" lvl="1" indent="0" algn="ctr">
              <a:buNone/>
            </a:pPr>
            <a:r>
              <a:rPr lang="en-US" dirty="0"/>
              <a:t>P(A ∪ B) = P(A) + P(B) − P(A ∩ B).</a:t>
            </a:r>
          </a:p>
          <a:p>
            <a:pPr marL="457200" lvl="1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72C1FD-A021-48EC-AE65-A5F271C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3124200"/>
            <a:ext cx="4695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 2.8:</a:t>
            </a:r>
          </a:p>
          <a:p>
            <a:pPr lvl="1"/>
            <a:r>
              <a:rPr lang="en-US" dirty="0"/>
              <a:t>For three events A, B, and C,</a:t>
            </a:r>
          </a:p>
          <a:p>
            <a:pPr marL="457200" lvl="1" indent="0" algn="ctr">
              <a:buNone/>
            </a:pPr>
            <a:r>
              <a:rPr lang="en-US" dirty="0"/>
              <a:t>P(A ∪ B ∪ C)</a:t>
            </a:r>
          </a:p>
          <a:p>
            <a:pPr marL="457200" lvl="1" indent="0" algn="ctr">
              <a:buNone/>
            </a:pPr>
            <a:r>
              <a:rPr lang="en-US" dirty="0"/>
              <a:t>=P(A)+P(B)+P(C)−P(A∩B)−P(A∩C)−P(B∩C)+P(A∩B∩C)</a:t>
            </a:r>
          </a:p>
        </p:txBody>
      </p:sp>
    </p:spTree>
    <p:extLst>
      <p:ext uri="{BB962C8B-B14F-4D97-AF65-F5344CB8AC3E}">
        <p14:creationId xmlns:p14="http://schemas.microsoft.com/office/powerpoint/2010/main" val="404557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Corollary 2.1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A and B are mutually exclusive, then </a:t>
            </a:r>
          </a:p>
          <a:p>
            <a:pPr marL="457200" lvl="1" indent="0" algn="ctr">
              <a:buNone/>
            </a:pPr>
            <a:r>
              <a:rPr lang="en-US" dirty="0"/>
              <a:t>P(A ∪ B) = P(A) + P(B)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400FAF-740B-4E62-8811-72CC2EC0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048000"/>
            <a:ext cx="4610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Corollary 2.2:</a:t>
            </a:r>
          </a:p>
          <a:p>
            <a:pPr lvl="1"/>
            <a:r>
              <a:rPr lang="en-US" dirty="0"/>
              <a:t>If A1, A2, . . . , An are mutually exclusive, then</a:t>
            </a:r>
          </a:p>
          <a:p>
            <a:pPr marL="457200" lvl="1" indent="0" algn="ctr">
              <a:buNone/>
            </a:pPr>
            <a:r>
              <a:rPr lang="en-US" b="1" dirty="0"/>
              <a:t>P(A</a:t>
            </a:r>
            <a:r>
              <a:rPr lang="en-US" b="1" baseline="-25000" dirty="0"/>
              <a:t>1</a:t>
            </a:r>
            <a:r>
              <a:rPr lang="en-US" b="1" dirty="0"/>
              <a:t> ∪ A</a:t>
            </a:r>
            <a:r>
              <a:rPr lang="en-US" b="1" baseline="-25000" dirty="0"/>
              <a:t>2</a:t>
            </a:r>
            <a:r>
              <a:rPr lang="en-US" b="1" dirty="0"/>
              <a:t> ∪ · · · ∪ A</a:t>
            </a:r>
            <a:r>
              <a:rPr lang="en-US" b="1" baseline="-25000" dirty="0"/>
              <a:t>n</a:t>
            </a:r>
            <a:r>
              <a:rPr lang="en-US" b="1" dirty="0"/>
              <a:t>) = P(A</a:t>
            </a:r>
            <a:r>
              <a:rPr lang="en-US" b="1" baseline="-25000" dirty="0"/>
              <a:t>1</a:t>
            </a:r>
            <a:r>
              <a:rPr lang="en-US" b="1" dirty="0"/>
              <a:t>) + P(A</a:t>
            </a:r>
            <a:r>
              <a:rPr lang="en-US" b="1" baseline="-25000" dirty="0"/>
              <a:t>2</a:t>
            </a:r>
            <a:r>
              <a:rPr lang="en-US" b="1" dirty="0"/>
              <a:t>) + · · · + P(A</a:t>
            </a:r>
            <a:r>
              <a:rPr lang="en-US" b="1" baseline="-25000" dirty="0"/>
              <a:t>n</a:t>
            </a:r>
            <a:r>
              <a:rPr lang="en-US" b="1" dirty="0"/>
              <a:t>)</a:t>
            </a:r>
          </a:p>
          <a:p>
            <a:pPr marL="514350" indent="-457200" algn="l"/>
            <a:endParaRPr lang="en-US" b="1" dirty="0"/>
          </a:p>
          <a:p>
            <a:pPr marL="514350" indent="-457200" algn="l"/>
            <a:r>
              <a:rPr lang="en-US" b="1" dirty="0"/>
              <a:t>Corollary 2.3:</a:t>
            </a:r>
          </a:p>
          <a:p>
            <a:pPr marL="914400" lvl="1" indent="-457200" algn="l"/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 . . , A</a:t>
            </a:r>
            <a:r>
              <a:rPr lang="en-US" baseline="-25000" dirty="0"/>
              <a:t>n</a:t>
            </a:r>
            <a:r>
              <a:rPr lang="en-US" dirty="0"/>
              <a:t> is a partition of sample space S then</a:t>
            </a:r>
          </a:p>
          <a:p>
            <a:pPr marL="457200" lvl="1" indent="0" algn="ctr">
              <a:buNone/>
            </a:pPr>
            <a:r>
              <a:rPr lang="en-US" b="1" dirty="0"/>
              <a:t>P(A</a:t>
            </a:r>
            <a:r>
              <a:rPr lang="en-US" b="1" baseline="-25000" dirty="0"/>
              <a:t>1</a:t>
            </a:r>
            <a:r>
              <a:rPr lang="en-US" b="1" dirty="0"/>
              <a:t> ∪ A</a:t>
            </a:r>
            <a:r>
              <a:rPr lang="en-US" b="1" baseline="-25000" dirty="0"/>
              <a:t>2</a:t>
            </a:r>
            <a:r>
              <a:rPr lang="en-US" b="1" dirty="0"/>
              <a:t> ∪ · · · ∪ A</a:t>
            </a:r>
            <a:r>
              <a:rPr lang="en-US" b="1" baseline="-25000" dirty="0"/>
              <a:t>n</a:t>
            </a:r>
            <a:r>
              <a:rPr lang="en-US" b="1" dirty="0"/>
              <a:t>) = P(A</a:t>
            </a:r>
            <a:r>
              <a:rPr lang="en-US" b="1" baseline="-25000" dirty="0"/>
              <a:t>1</a:t>
            </a:r>
            <a:r>
              <a:rPr lang="en-US" b="1" dirty="0"/>
              <a:t>) + P(A</a:t>
            </a:r>
            <a:r>
              <a:rPr lang="en-US" b="1" baseline="-25000" dirty="0"/>
              <a:t>2</a:t>
            </a:r>
            <a:r>
              <a:rPr lang="en-US" b="1" dirty="0"/>
              <a:t>) + · · · + P(A</a:t>
            </a:r>
            <a:r>
              <a:rPr lang="en-US" b="1" baseline="-25000" dirty="0"/>
              <a:t>n</a:t>
            </a:r>
            <a:r>
              <a:rPr lang="en-US" b="1" dirty="0"/>
              <a:t>)</a:t>
            </a:r>
          </a:p>
          <a:p>
            <a:pPr marL="457200" lvl="1" indent="0" algn="ctr">
              <a:buNone/>
            </a:pPr>
            <a:r>
              <a:rPr lang="en-US" b="1" dirty="0"/>
              <a:t>= P(S) </a:t>
            </a:r>
          </a:p>
          <a:p>
            <a:pPr marL="457200" lvl="1" indent="0" algn="ctr">
              <a:buNone/>
            </a:pPr>
            <a:r>
              <a:rPr lang="en-US" b="1" dirty="0"/>
              <a:t>= 1.</a:t>
            </a:r>
          </a:p>
        </p:txBody>
      </p:sp>
    </p:spTree>
    <p:extLst>
      <p:ext uri="{BB962C8B-B14F-4D97-AF65-F5344CB8AC3E}">
        <p14:creationId xmlns:p14="http://schemas.microsoft.com/office/powerpoint/2010/main" val="38862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2.19</a:t>
            </a:r>
          </a:p>
          <a:p>
            <a:pPr lvl="1"/>
            <a:r>
              <a:rPr lang="en-US" dirty="0"/>
              <a:t>A president and a treasurer are to be chosen from a student club consisting of 50 people. How many different choices of officers are possible if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There are no restrictions;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 will serve only if he is president;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 and C will serve together or not at all;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 and E will not serve together?</a:t>
            </a:r>
          </a:p>
        </p:txBody>
      </p:sp>
    </p:spTree>
    <p:extLst>
      <p:ext uri="{BB962C8B-B14F-4D97-AF65-F5344CB8AC3E}">
        <p14:creationId xmlns:p14="http://schemas.microsoft.com/office/powerpoint/2010/main" val="1133222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2.29: </a:t>
            </a:r>
          </a:p>
          <a:p>
            <a:pPr lvl="1"/>
            <a:r>
              <a:rPr lang="en-US" dirty="0"/>
              <a:t>John is going to graduate from an industrial engineering department in a university by the end of the semester. After being interviewed at two companies he likes, he assesses that his probability of getting an offer from company </a:t>
            </a:r>
            <a:r>
              <a:rPr lang="en-US" b="1" dirty="0"/>
              <a:t>A is 0.8</a:t>
            </a:r>
            <a:r>
              <a:rPr lang="en-US" dirty="0"/>
              <a:t>, and his probability of getting an offer from company </a:t>
            </a:r>
            <a:r>
              <a:rPr lang="en-US" b="1" dirty="0"/>
              <a:t>B is 0.6</a:t>
            </a:r>
            <a:r>
              <a:rPr lang="en-US" dirty="0"/>
              <a:t>. If he believes that the probability that he will get offers from </a:t>
            </a:r>
            <a:r>
              <a:rPr lang="en-US" b="1" dirty="0"/>
              <a:t>both</a:t>
            </a:r>
            <a:r>
              <a:rPr lang="en-US" dirty="0"/>
              <a:t> companies is </a:t>
            </a:r>
            <a:r>
              <a:rPr lang="en-US" b="1" dirty="0"/>
              <a:t>0.5</a:t>
            </a:r>
            <a:r>
              <a:rPr lang="en-US" dirty="0"/>
              <a:t>, what is the probability that he will get at least one offer from these two companies?</a:t>
            </a:r>
          </a:p>
        </p:txBody>
      </p:sp>
    </p:spTree>
    <p:extLst>
      <p:ext uri="{BB962C8B-B14F-4D97-AF65-F5344CB8AC3E}">
        <p14:creationId xmlns:p14="http://schemas.microsoft.com/office/powerpoint/2010/main" val="188971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2.30</a:t>
            </a:r>
          </a:p>
          <a:p>
            <a:pPr lvl="1"/>
            <a:r>
              <a:rPr lang="en-US" dirty="0"/>
              <a:t>What is the probability of getting a total of 7 or 11 when a pair of fair dice is tossed?</a:t>
            </a:r>
          </a:p>
        </p:txBody>
      </p:sp>
    </p:spTree>
    <p:extLst>
      <p:ext uri="{BB962C8B-B14F-4D97-AF65-F5344CB8AC3E}">
        <p14:creationId xmlns:p14="http://schemas.microsoft.com/office/powerpoint/2010/main" val="106551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2.31</a:t>
            </a:r>
          </a:p>
          <a:p>
            <a:pPr lvl="1"/>
            <a:r>
              <a:rPr lang="en-US" dirty="0"/>
              <a:t>If the probabilities are, respectively, 0.09, 0.15, 0.21, and 0.23 that a person purchasing a new automobile will choose the color green, white, red, or blue, what is the probability that a given buyer will purchase a new automobile that comes in one of those colors?</a:t>
            </a:r>
          </a:p>
        </p:txBody>
      </p:sp>
    </p:spTree>
    <p:extLst>
      <p:ext uri="{BB962C8B-B14F-4D97-AF65-F5344CB8AC3E}">
        <p14:creationId xmlns:p14="http://schemas.microsoft.com/office/powerpoint/2010/main" val="362207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2.9:</a:t>
            </a:r>
          </a:p>
          <a:p>
            <a:pPr lvl="1"/>
            <a:r>
              <a:rPr lang="en-US" dirty="0"/>
              <a:t>If A and A are complementary events, then</a:t>
            </a:r>
          </a:p>
          <a:p>
            <a:pPr marL="0" indent="0" algn="ctr">
              <a:buNone/>
            </a:pPr>
            <a:r>
              <a:rPr lang="en-US" dirty="0"/>
              <a:t>P(A) + P(A’) = 1</a:t>
            </a:r>
          </a:p>
        </p:txBody>
      </p:sp>
    </p:spTree>
    <p:extLst>
      <p:ext uri="{BB962C8B-B14F-4D97-AF65-F5344CB8AC3E}">
        <p14:creationId xmlns:p14="http://schemas.microsoft.com/office/powerpoint/2010/main" val="2676690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90207-C9D0-4E8B-874D-CAE5BD4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CA88A-2AB7-4E26-83B7-4AE9736A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2.32: </a:t>
            </a:r>
          </a:p>
          <a:p>
            <a:pPr lvl="1"/>
            <a:r>
              <a:rPr lang="en-US" dirty="0"/>
              <a:t>If the probabilities that an automobile mechanic will service 3, 4, 5, 6, 7, or 8 or more cars on any given workday are, respectively, 0.12, 0.19, 0.28, 0.24, 0.10, and 0.07, what is the probability that he will service at least 5 cars on his next day at work?</a:t>
            </a:r>
          </a:p>
        </p:txBody>
      </p:sp>
    </p:spTree>
    <p:extLst>
      <p:ext uri="{BB962C8B-B14F-4D97-AF65-F5344CB8AC3E}">
        <p14:creationId xmlns:p14="http://schemas.microsoft.com/office/powerpoint/2010/main" val="1664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191B-3D17-439A-9B04-9C4A6BBD3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Example 2.19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(a) There are no restrictions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Solution:</a:t>
                </a:r>
                <a:endParaRPr lang="en-US" dirty="0"/>
              </a:p>
              <a:p>
                <a:pPr marL="857250" lvl="1" indent="-457200"/>
                <a:r>
                  <a:rPr lang="en-US" dirty="0"/>
                  <a:t>The total number of choices of officers, without any restrictions, is</a:t>
                </a:r>
              </a:p>
              <a:p>
                <a:pPr marL="0" indent="0" algn="ctr">
                  <a:buNone/>
                </a:pPr>
                <a:r>
                  <a:rPr lang="en-US" baseline="-25000" dirty="0"/>
                  <a:t>50</a:t>
                </a:r>
                <a:r>
                  <a:rPr lang="en-US" dirty="0"/>
                  <a:t>P</a:t>
                </a:r>
                <a:r>
                  <a:rPr lang="en-US" baseline="-25000" dirty="0"/>
                  <a:t>2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 =  (50)(49)  =  2450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191B-3D17-439A-9B04-9C4A6BBD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45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2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2.19</a:t>
            </a:r>
          </a:p>
          <a:p>
            <a:pPr marL="457200" lvl="1" indent="0">
              <a:buNone/>
            </a:pPr>
            <a:r>
              <a:rPr lang="en-US" b="1" dirty="0"/>
              <a:t>(b) A will serve only if he is president;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 marL="857250" lvl="1" indent="-457200"/>
            <a:r>
              <a:rPr lang="en-US" dirty="0"/>
              <a:t>Since A will serve only if he is president, we have two situations here:</a:t>
            </a:r>
          </a:p>
          <a:p>
            <a:pPr marL="1257300" lvl="2" indent="-457200">
              <a:buAutoNum type="alphaLcParenBoth"/>
            </a:pPr>
            <a:r>
              <a:rPr lang="en-US" dirty="0"/>
              <a:t>A is selected as the president.</a:t>
            </a:r>
          </a:p>
          <a:p>
            <a:pPr marL="800100" lvl="2" indent="0">
              <a:buNone/>
            </a:pPr>
            <a:r>
              <a:rPr lang="en-US" dirty="0"/>
              <a:t>= (1)(49) = 49</a:t>
            </a:r>
          </a:p>
          <a:p>
            <a:pPr marL="800100" lvl="2" indent="0">
              <a:buNone/>
            </a:pPr>
            <a:r>
              <a:rPr lang="en-US" dirty="0"/>
              <a:t>(b) Officers are selected from the remaining 49 people without A.</a:t>
            </a:r>
          </a:p>
          <a:p>
            <a:pPr marL="800100" lvl="2" indent="0">
              <a:buNone/>
            </a:pPr>
            <a:r>
              <a:rPr lang="en-US" dirty="0"/>
              <a:t>= </a:t>
            </a:r>
            <a:r>
              <a:rPr lang="en-US" baseline="-25000" dirty="0"/>
              <a:t>49</a:t>
            </a:r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= 2352</a:t>
            </a:r>
          </a:p>
          <a:p>
            <a:pPr marL="0" indent="0" algn="ctr">
              <a:buNone/>
            </a:pPr>
            <a:r>
              <a:rPr lang="en-US" dirty="0"/>
              <a:t>= 49 + 2352 = 2401</a:t>
            </a:r>
          </a:p>
        </p:txBody>
      </p:sp>
    </p:spTree>
    <p:extLst>
      <p:ext uri="{BB962C8B-B14F-4D97-AF65-F5344CB8AC3E}">
        <p14:creationId xmlns:p14="http://schemas.microsoft.com/office/powerpoint/2010/main" val="350614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2.19</a:t>
            </a:r>
          </a:p>
          <a:p>
            <a:pPr marL="457200" lvl="1" indent="0">
              <a:buNone/>
            </a:pPr>
            <a:r>
              <a:rPr lang="en-US" b="1" dirty="0"/>
              <a:t>(c) B and C will serve together or not at all;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 marL="857250" lvl="1" indent="-457200"/>
            <a:r>
              <a:rPr lang="en-US" dirty="0"/>
              <a:t>The number of selections when B and C serve together is 2.</a:t>
            </a:r>
          </a:p>
          <a:p>
            <a:pPr marL="857250" lvl="1" indent="-457200"/>
            <a:r>
              <a:rPr lang="en-US" dirty="0"/>
              <a:t>The number of selections when both B and C are not chosen is </a:t>
            </a:r>
            <a:r>
              <a:rPr lang="en-US" baseline="-25000" dirty="0"/>
              <a:t>48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2256</a:t>
            </a:r>
          </a:p>
          <a:p>
            <a:pPr marL="857250" lvl="1" indent="-457200"/>
            <a:r>
              <a:rPr lang="en-US" dirty="0"/>
              <a:t>Therefore, the total number of choices in this situation is</a:t>
            </a:r>
          </a:p>
          <a:p>
            <a:pPr marL="400050" lvl="1" indent="0" algn="ctr">
              <a:buNone/>
            </a:pPr>
            <a:r>
              <a:rPr lang="en-US" dirty="0"/>
              <a:t>2 + 2256 = </a:t>
            </a:r>
            <a:r>
              <a:rPr lang="en-US" b="1" dirty="0"/>
              <a:t>2258</a:t>
            </a:r>
          </a:p>
        </p:txBody>
      </p:sp>
    </p:spTree>
    <p:extLst>
      <p:ext uri="{BB962C8B-B14F-4D97-AF65-F5344CB8AC3E}">
        <p14:creationId xmlns:p14="http://schemas.microsoft.com/office/powerpoint/2010/main" val="41040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7191B-3D17-439A-9B04-9C4A6BB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Example 2.19</a:t>
            </a:r>
          </a:p>
          <a:p>
            <a:pPr marL="457200" lvl="1" indent="0">
              <a:buNone/>
            </a:pPr>
            <a:r>
              <a:rPr lang="en-US" b="1" dirty="0"/>
              <a:t>(d) D and E will not serve together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 marL="857250" lvl="1" indent="-457200"/>
            <a:r>
              <a:rPr lang="en-US" dirty="0"/>
              <a:t>The number of selections when D serves as an officer but not E is </a:t>
            </a:r>
            <a:r>
              <a:rPr lang="en-US" b="1" dirty="0">
                <a:solidFill>
                  <a:srgbClr val="C00000"/>
                </a:solidFill>
              </a:rPr>
              <a:t>(2)(48) = 96</a:t>
            </a:r>
          </a:p>
          <a:p>
            <a:pPr marL="857250" lvl="1" indent="-457200"/>
            <a:r>
              <a:rPr lang="en-US" dirty="0"/>
              <a:t>where 2 is the number of positions D can take and 48 is the number of selections of the other officer from the remaining people in the club except E.</a:t>
            </a:r>
          </a:p>
          <a:p>
            <a:pPr marL="857250" lvl="1" indent="-457200"/>
            <a:r>
              <a:rPr lang="en-US" dirty="0"/>
              <a:t>The number of selections when E serves as an officer but not D is also </a:t>
            </a:r>
            <a:r>
              <a:rPr lang="en-US" b="1" dirty="0">
                <a:solidFill>
                  <a:srgbClr val="C00000"/>
                </a:solidFill>
              </a:rPr>
              <a:t>(2)(48) = 96</a:t>
            </a:r>
          </a:p>
          <a:p>
            <a:pPr marL="857250" lvl="1" indent="-457200"/>
            <a:r>
              <a:rPr lang="en-US" dirty="0"/>
              <a:t>The number of selections when both D and E are not chosen is </a:t>
            </a:r>
            <a:r>
              <a:rPr lang="en-US" b="1" baseline="-25000" dirty="0">
                <a:solidFill>
                  <a:srgbClr val="0070C0"/>
                </a:solidFill>
              </a:rPr>
              <a:t>48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= 2256</a:t>
            </a:r>
          </a:p>
          <a:p>
            <a:pPr marL="857250" lvl="1" indent="-457200"/>
            <a:r>
              <a:rPr lang="en-US" dirty="0"/>
              <a:t>Therefore, the total number of choices is</a:t>
            </a:r>
          </a:p>
          <a:p>
            <a:pPr marL="400050" lvl="1" indent="0" algn="ctr">
              <a:buNone/>
            </a:pPr>
            <a:r>
              <a:rPr lang="en-US" b="1" dirty="0"/>
              <a:t>(2)(96) + 2256 = 2448.</a:t>
            </a:r>
          </a:p>
        </p:txBody>
      </p:sp>
    </p:spTree>
    <p:extLst>
      <p:ext uri="{BB962C8B-B14F-4D97-AF65-F5344CB8AC3E}">
        <p14:creationId xmlns:p14="http://schemas.microsoft.com/office/powerpoint/2010/main" val="29512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191B-3D17-439A-9B04-9C4A6BBD3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Theorem 2.3:</a:t>
                </a:r>
              </a:p>
              <a:p>
                <a:pPr lvl="1"/>
                <a:r>
                  <a:rPr lang="en-US" dirty="0"/>
                  <a:t>The number of permutations of n objects arranged in a circle is</a:t>
                </a:r>
              </a:p>
              <a:p>
                <a:pPr marL="457200" lvl="1" indent="0" algn="ctr">
                  <a:buNone/>
                </a:pPr>
                <a:r>
                  <a:rPr lang="en-US" b="1" dirty="0"/>
                  <a:t>(n − 1)!</a:t>
                </a:r>
              </a:p>
              <a:p>
                <a:r>
                  <a:rPr lang="en-US" b="1" dirty="0"/>
                  <a:t>Theorem 2.4: </a:t>
                </a:r>
              </a:p>
              <a:p>
                <a:pPr lvl="1"/>
                <a:r>
                  <a:rPr lang="en-US" dirty="0"/>
                  <a:t>The number of distinct permutations of n things of which n</a:t>
                </a:r>
                <a:r>
                  <a:rPr lang="en-US" baseline="-25000" dirty="0"/>
                  <a:t>1</a:t>
                </a:r>
                <a:r>
                  <a:rPr lang="en-US" dirty="0"/>
                  <a:t> are of one kind, n</a:t>
                </a:r>
                <a:r>
                  <a:rPr lang="en-US" baseline="-25000" dirty="0"/>
                  <a:t>2</a:t>
                </a:r>
                <a:r>
                  <a:rPr lang="en-US" dirty="0"/>
                  <a:t> of a second kind, . . . ,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k</a:t>
                </a:r>
                <a:r>
                  <a:rPr lang="en-US" dirty="0"/>
                  <a:t> of a k</a:t>
                </a:r>
                <a:r>
                  <a:rPr lang="en-US" baseline="30000" dirty="0"/>
                  <a:t>th</a:t>
                </a:r>
                <a:r>
                  <a:rPr lang="en-US" dirty="0"/>
                  <a:t> kind is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baseline="-2500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1" i="0" baseline="-2500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! …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𝐧𝐤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191B-3D17-439A-9B04-9C4A6BBD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45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22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A4CBE-ECD8-4048-8980-25BD10AF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191B-3D17-439A-9B04-9C4A6BBD3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Example 2.20:</a:t>
                </a:r>
              </a:p>
              <a:p>
                <a:pPr lvl="1"/>
                <a:r>
                  <a:rPr lang="en-US" dirty="0"/>
                  <a:t>In a college football training session, the defensive coordinator needs to have </a:t>
                </a:r>
                <a:r>
                  <a:rPr lang="en-US" b="1" dirty="0"/>
                  <a:t>10</a:t>
                </a:r>
                <a:r>
                  <a:rPr lang="en-US" dirty="0"/>
                  <a:t> players standing in a row. Among these </a:t>
                </a:r>
                <a:r>
                  <a:rPr lang="en-US" b="1" dirty="0"/>
                  <a:t>10</a:t>
                </a:r>
                <a:r>
                  <a:rPr lang="en-US" dirty="0"/>
                  <a:t> players, there are </a:t>
                </a:r>
                <a:r>
                  <a:rPr lang="en-US" b="1" dirty="0"/>
                  <a:t>1</a:t>
                </a:r>
                <a:r>
                  <a:rPr lang="en-US" dirty="0"/>
                  <a:t> freshman, </a:t>
                </a:r>
                <a:r>
                  <a:rPr lang="en-US" b="1" dirty="0"/>
                  <a:t>2</a:t>
                </a:r>
                <a:r>
                  <a:rPr lang="en-US" dirty="0"/>
                  <a:t> sophomores, </a:t>
                </a:r>
                <a:r>
                  <a:rPr lang="en-US" b="1" dirty="0"/>
                  <a:t>4</a:t>
                </a:r>
                <a:r>
                  <a:rPr lang="en-US" dirty="0"/>
                  <a:t> juniors, and </a:t>
                </a:r>
                <a:r>
                  <a:rPr lang="en-US" b="1" dirty="0"/>
                  <a:t>3</a:t>
                </a:r>
                <a:r>
                  <a:rPr lang="en-US" dirty="0"/>
                  <a:t> seniors. How many different ways can they be arranged in a row if only their </a:t>
                </a:r>
                <a:r>
                  <a:rPr lang="en-US" b="1" dirty="0"/>
                  <a:t>class level </a:t>
                </a:r>
                <a:r>
                  <a:rPr lang="en-US" dirty="0"/>
                  <a:t>will be distinguished?</a:t>
                </a:r>
              </a:p>
              <a:p>
                <a:pPr lvl="1"/>
                <a:r>
                  <a:rPr lang="en-US" b="1" dirty="0"/>
                  <a:t>Solution: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Directly using Theorem 2.4, we find that the total number of arrangements will be: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= 12600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191B-3D17-439A-9B04-9C4A6BBD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451" r="-1333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1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1792</Words>
  <Application>Microsoft Office PowerPoint</Application>
  <PresentationFormat>On-screen Show (4:3)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Probability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Combinations</vt:lpstr>
      <vt:lpstr>Combinations</vt:lpstr>
      <vt:lpstr>Permutation vs. Combination</vt:lpstr>
      <vt:lpstr>Exercises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Playing Cards Intro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  <vt:lpstr>Probability of an Event</vt:lpstr>
    </vt:vector>
  </TitlesOfParts>
  <Manager>HOD SE</Manager>
  <Company>Bahria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Session01</dc:title>
  <dc:creator>Muhammad Adnan Ur Rehman</dc:creator>
  <cp:lastModifiedBy>lenovo</cp:lastModifiedBy>
  <cp:revision>262</cp:revision>
  <dcterms:created xsi:type="dcterms:W3CDTF">2006-08-16T00:00:00Z</dcterms:created>
  <dcterms:modified xsi:type="dcterms:W3CDTF">2022-11-04T05:40:45Z</dcterms:modified>
  <cp:version>1</cp:version>
</cp:coreProperties>
</file>