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96"/>
    <a:srgbClr val="FACD2A"/>
    <a:srgbClr val="F58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6" autoAdjust="0"/>
    <p:restoredTop sz="94291" autoAdjust="0"/>
  </p:normalViewPr>
  <p:slideViewPr>
    <p:cSldViewPr>
      <p:cViewPr varScale="1">
        <p:scale>
          <a:sx n="70" d="100"/>
          <a:sy n="70" d="100"/>
        </p:scale>
        <p:origin x="1544" y="60"/>
      </p:cViewPr>
      <p:guideLst>
        <p:guide orient="horz" pos="2160"/>
        <p:guide pos="2880"/>
      </p:guideLst>
    </p:cSldViewPr>
  </p:slideViewPr>
  <p:notesTextViewPr>
    <p:cViewPr>
      <p:scale>
        <a:sx n="125" d="100"/>
        <a:sy n="125" d="100"/>
      </p:scale>
      <p:origin x="0" y="0"/>
    </p:cViewPr>
  </p:notesText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2547E3-0987-4B8D-A7FC-D8C672617938}" type="datetimeFigureOut">
              <a:rPr lang="en-US" smtClean="0"/>
              <a:t>11/14/2022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D6EE40-B923-4712-B166-4C22291060BA}" type="slidenum">
              <a:rPr lang="en-US" smtClean="0"/>
              <a:t>‹#›</a:t>
            </a:fld>
            <a:endParaRPr lang="en-US"/>
          </a:p>
        </p:txBody>
      </p:sp>
    </p:spTree>
    <p:extLst>
      <p:ext uri="{BB962C8B-B14F-4D97-AF65-F5344CB8AC3E}">
        <p14:creationId xmlns:p14="http://schemas.microsoft.com/office/powerpoint/2010/main" val="1567850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443D1-4BDD-40F8-939F-0FF065D02F6D}" type="datetimeFigureOut">
              <a:rPr lang="en-US" smtClean="0"/>
              <a:t>11/14/2022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61D5D-0720-435C-937E-287D6ABED52E}" type="slidenum">
              <a:rPr lang="en-US" smtClean="0"/>
              <a:t>‹#›</a:t>
            </a:fld>
            <a:endParaRPr lang="en-US"/>
          </a:p>
        </p:txBody>
      </p:sp>
    </p:spTree>
    <p:extLst>
      <p:ext uri="{BB962C8B-B14F-4D97-AF65-F5344CB8AC3E}">
        <p14:creationId xmlns:p14="http://schemas.microsoft.com/office/powerpoint/2010/main" val="185473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grpSp>
        <p:nvGrpSpPr>
          <p:cNvPr id="26" name="Group 25"/>
          <p:cNvGrpSpPr/>
          <p:nvPr userDrawn="1"/>
        </p:nvGrpSpPr>
        <p:grpSpPr>
          <a:xfrm>
            <a:off x="0" y="66675"/>
            <a:ext cx="9144000" cy="0"/>
            <a:chOff x="0" y="6800850"/>
            <a:chExt cx="9144000" cy="0"/>
          </a:xfrm>
        </p:grpSpPr>
        <p:cxnSp>
          <p:nvCxnSpPr>
            <p:cNvPr id="9" name="Straight Connector 8"/>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31113" y="156226"/>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23291"/>
            <a:ext cx="9144000" cy="1062572"/>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243012"/>
            <a:ext cx="9144000" cy="5462587"/>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a:off x="-4572" y="52387"/>
            <a:ext cx="3049524"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52387"/>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52387"/>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a:off x="-4572" y="1219200"/>
            <a:ext cx="9144000" cy="0"/>
            <a:chOff x="0" y="6800850"/>
            <a:chExt cx="9144000" cy="0"/>
          </a:xfrm>
        </p:grpSpPr>
        <p:cxnSp>
          <p:nvCxnSpPr>
            <p:cNvPr id="10" name="Straight Connector 9"/>
            <p:cNvCxnSpPr/>
            <p:nvPr userDrawn="1"/>
          </p:nvCxnSpPr>
          <p:spPr>
            <a:xfrm>
              <a:off x="0" y="6800850"/>
              <a:ext cx="3044952" cy="0"/>
            </a:xfrm>
            <a:prstGeom prst="line">
              <a:avLst/>
            </a:prstGeom>
            <a:ln w="381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044952" y="6800850"/>
              <a:ext cx="3044952" cy="0"/>
            </a:xfrm>
            <a:prstGeom prst="line">
              <a:avLst/>
            </a:prstGeom>
            <a:ln w="381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9904" y="6800850"/>
              <a:ext cx="3054096" cy="0"/>
            </a:xfrm>
            <a:prstGeom prst="line">
              <a:avLst/>
            </a:prstGeom>
            <a:ln w="381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grpSp>
        <p:nvGrpSpPr>
          <p:cNvPr id="7" name="Group 6"/>
          <p:cNvGrpSpPr/>
          <p:nvPr userDrawn="1"/>
        </p:nvGrpSpPr>
        <p:grpSpPr>
          <a:xfrm>
            <a:off x="0" y="6800850"/>
            <a:ext cx="9144000" cy="0"/>
            <a:chOff x="0" y="6800850"/>
            <a:chExt cx="9144000" cy="0"/>
          </a:xfrm>
        </p:grpSpPr>
        <p:cxnSp>
          <p:nvCxnSpPr>
            <p:cNvPr id="8" name="Straight Connector 7"/>
            <p:cNvCxnSpPr/>
            <p:nvPr userDrawn="1"/>
          </p:nvCxnSpPr>
          <p:spPr>
            <a:xfrm>
              <a:off x="0" y="6800850"/>
              <a:ext cx="3044952" cy="0"/>
            </a:xfrm>
            <a:prstGeom prst="line">
              <a:avLst/>
            </a:prstGeom>
            <a:ln w="1270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1270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1270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Conditional Probability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8024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pPr algn="l"/>
            <a:r>
              <a:rPr lang="en-US" b="1" dirty="0"/>
              <a:t>Example 2.37:</a:t>
            </a:r>
          </a:p>
        </p:txBody>
      </p:sp>
      <p:pic>
        <p:nvPicPr>
          <p:cNvPr id="4" name="Picture 3">
            <a:extLst>
              <a:ext uri="{FF2B5EF4-FFF2-40B4-BE49-F238E27FC236}">
                <a16:creationId xmlns:a16="http://schemas.microsoft.com/office/drawing/2014/main" xmlns="" id="{01DEBF77-3D84-418F-AF97-386087C60E61}"/>
              </a:ext>
            </a:extLst>
          </p:cNvPr>
          <p:cNvPicPr>
            <a:picLocks noChangeAspect="1"/>
          </p:cNvPicPr>
          <p:nvPr/>
        </p:nvPicPr>
        <p:blipFill>
          <a:blip r:embed="rId2"/>
          <a:stretch>
            <a:fillRect/>
          </a:stretch>
        </p:blipFill>
        <p:spPr>
          <a:xfrm>
            <a:off x="222299" y="1942146"/>
            <a:ext cx="8699401" cy="4763453"/>
          </a:xfrm>
          <a:prstGeom prst="rect">
            <a:avLst/>
          </a:prstGeom>
        </p:spPr>
      </p:pic>
    </p:spTree>
    <p:extLst>
      <p:ext uri="{BB962C8B-B14F-4D97-AF65-F5344CB8AC3E}">
        <p14:creationId xmlns:p14="http://schemas.microsoft.com/office/powerpoint/2010/main" val="22840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pPr algn="l"/>
            <a:r>
              <a:rPr lang="en-US" b="1" dirty="0"/>
              <a:t>Theorem 2.11: </a:t>
            </a:r>
            <a:r>
              <a:rPr lang="en-US" dirty="0"/>
              <a:t>Two events A and B are independent if and only if</a:t>
            </a:r>
          </a:p>
          <a:p>
            <a:pPr marL="0" indent="0" algn="ctr">
              <a:buNone/>
            </a:pPr>
            <a:r>
              <a:rPr lang="en-US" b="1" dirty="0"/>
              <a:t>P(A ∩ B) = P(A)P(B).</a:t>
            </a:r>
          </a:p>
          <a:p>
            <a:r>
              <a:rPr lang="en-US" dirty="0"/>
              <a:t>Therefore, to obtain the probability that two independent events will both occur, we simply find the product of their individual probabilities.</a:t>
            </a:r>
          </a:p>
        </p:txBody>
      </p:sp>
    </p:spTree>
    <p:extLst>
      <p:ext uri="{BB962C8B-B14F-4D97-AF65-F5344CB8AC3E}">
        <p14:creationId xmlns:p14="http://schemas.microsoft.com/office/powerpoint/2010/main" val="364769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pPr algn="l"/>
            <a:r>
              <a:rPr lang="en-US" b="1" dirty="0"/>
              <a:t>Example 2.38:</a:t>
            </a:r>
          </a:p>
          <a:p>
            <a:pPr lvl="1"/>
            <a:r>
              <a:rPr lang="en-US" dirty="0"/>
              <a:t>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both the ambulance and the fire engine will be available, assuming they operate independently.</a:t>
            </a:r>
          </a:p>
        </p:txBody>
      </p:sp>
    </p:spTree>
    <p:extLst>
      <p:ext uri="{BB962C8B-B14F-4D97-AF65-F5344CB8AC3E}">
        <p14:creationId xmlns:p14="http://schemas.microsoft.com/office/powerpoint/2010/main" val="1249274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r>
              <a:rPr lang="en-US" b="1" dirty="0"/>
              <a:t>Example 2.39:</a:t>
            </a:r>
          </a:p>
          <a:p>
            <a:pPr lvl="1"/>
            <a:r>
              <a:rPr lang="en-US" dirty="0"/>
              <a:t>An electrical system consists of four components as illustrated in Figure 2.9. The system works if components A and B work and either of the components C or D works. The reliability (probability of working) of each component is also shown in Figure 2.9. Find the probability that</a:t>
            </a:r>
          </a:p>
          <a:p>
            <a:pPr lvl="1"/>
            <a:r>
              <a:rPr lang="en-US" dirty="0"/>
              <a:t>(a) the entire system works</a:t>
            </a:r>
          </a:p>
          <a:p>
            <a:pPr lvl="1"/>
            <a:r>
              <a:rPr lang="en-US" dirty="0"/>
              <a:t>(b) the component C does not work, given that the entire system works. Assume that the four components work independently.</a:t>
            </a:r>
          </a:p>
        </p:txBody>
      </p:sp>
    </p:spTree>
    <p:extLst>
      <p:ext uri="{BB962C8B-B14F-4D97-AF65-F5344CB8AC3E}">
        <p14:creationId xmlns:p14="http://schemas.microsoft.com/office/powerpoint/2010/main" val="10548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75C5AB6-97C3-45B6-B0CE-F9472BF95DB8}"/>
              </a:ext>
            </a:extLst>
          </p:cNvPr>
          <p:cNvPicPr>
            <a:picLocks noChangeAspect="1"/>
          </p:cNvPicPr>
          <p:nvPr/>
        </p:nvPicPr>
        <p:blipFill>
          <a:blip r:embed="rId2"/>
          <a:stretch>
            <a:fillRect/>
          </a:stretch>
        </p:blipFill>
        <p:spPr>
          <a:xfrm>
            <a:off x="1404937" y="1828800"/>
            <a:ext cx="6334125" cy="2825582"/>
          </a:xfrm>
          <a:prstGeom prst="rect">
            <a:avLst/>
          </a:prstGeom>
        </p:spPr>
      </p:pic>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r>
              <a:rPr lang="en-US" b="1" dirty="0"/>
              <a:t>Figure 2.9: </a:t>
            </a:r>
            <a:r>
              <a:rPr lang="en-US" dirty="0"/>
              <a:t>An electrical system for Example 2.39</a:t>
            </a:r>
          </a:p>
        </p:txBody>
      </p:sp>
    </p:spTree>
    <p:extLst>
      <p:ext uri="{BB962C8B-B14F-4D97-AF65-F5344CB8AC3E}">
        <p14:creationId xmlns:p14="http://schemas.microsoft.com/office/powerpoint/2010/main" val="49127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r>
              <a:rPr lang="en-US" b="1" dirty="0"/>
              <a:t>Theorem 2.12:</a:t>
            </a:r>
          </a:p>
          <a:p>
            <a:r>
              <a:rPr lang="en-US" dirty="0"/>
              <a:t>If, in an experiment, the events A1,A2, . . . , Ak can occur, then:</a:t>
            </a:r>
          </a:p>
          <a:p>
            <a:pPr marL="400050" lvl="1" indent="0">
              <a:buNone/>
            </a:pPr>
            <a:r>
              <a:rPr lang="en-US" b="1" dirty="0">
                <a:solidFill>
                  <a:schemeClr val="tx2"/>
                </a:solidFill>
              </a:rPr>
              <a:t>P(A1 ∩ A2 ∩ ·· · ∩Ak) = P(A1)P(A2|A1)P(A3|A1 ∩ A2) …				     …P(Ak|A1 ∩ A2 ∩ · · · ∩ Ak−1).</a:t>
            </a:r>
          </a:p>
          <a:p>
            <a:r>
              <a:rPr lang="en-US" dirty="0"/>
              <a:t>If the events A1,A2, . . . , Ak are independent, then</a:t>
            </a:r>
          </a:p>
          <a:p>
            <a:pPr marL="457200" lvl="1" indent="0" algn="ctr">
              <a:buNone/>
            </a:pPr>
            <a:r>
              <a:rPr lang="en-US" b="1" dirty="0">
                <a:solidFill>
                  <a:schemeClr val="tx2"/>
                </a:solidFill>
              </a:rPr>
              <a:t>P(A1 ∩ A2 ∩ ·· · ∩ Ak) = P(A1)P(A2) · · · P(Ak).</a:t>
            </a:r>
          </a:p>
        </p:txBody>
      </p:sp>
    </p:spTree>
    <p:extLst>
      <p:ext uri="{BB962C8B-B14F-4D97-AF65-F5344CB8AC3E}">
        <p14:creationId xmlns:p14="http://schemas.microsoft.com/office/powerpoint/2010/main" val="348601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Total Probability</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r>
              <a:rPr lang="en-US" b="1" dirty="0"/>
              <a:t>Theorem 2.13:</a:t>
            </a:r>
          </a:p>
        </p:txBody>
      </p:sp>
      <p:pic>
        <p:nvPicPr>
          <p:cNvPr id="4" name="Picture 3">
            <a:extLst>
              <a:ext uri="{FF2B5EF4-FFF2-40B4-BE49-F238E27FC236}">
                <a16:creationId xmlns:a16="http://schemas.microsoft.com/office/drawing/2014/main" xmlns="" id="{CFAFBA26-40D7-4269-8D20-74144DA94C9F}"/>
              </a:ext>
            </a:extLst>
          </p:cNvPr>
          <p:cNvPicPr>
            <a:picLocks noChangeAspect="1"/>
          </p:cNvPicPr>
          <p:nvPr/>
        </p:nvPicPr>
        <p:blipFill>
          <a:blip r:embed="rId2"/>
          <a:stretch>
            <a:fillRect/>
          </a:stretch>
        </p:blipFill>
        <p:spPr>
          <a:xfrm>
            <a:off x="0" y="1671495"/>
            <a:ext cx="9144000" cy="1757505"/>
          </a:xfrm>
          <a:prstGeom prst="rect">
            <a:avLst/>
          </a:prstGeom>
        </p:spPr>
      </p:pic>
      <p:pic>
        <p:nvPicPr>
          <p:cNvPr id="5" name="Picture 4">
            <a:extLst>
              <a:ext uri="{FF2B5EF4-FFF2-40B4-BE49-F238E27FC236}">
                <a16:creationId xmlns:a16="http://schemas.microsoft.com/office/drawing/2014/main" xmlns="" id="{30403C11-8807-4C83-BA40-4D1C2427F139}"/>
              </a:ext>
            </a:extLst>
          </p:cNvPr>
          <p:cNvPicPr>
            <a:picLocks noChangeAspect="1"/>
          </p:cNvPicPr>
          <p:nvPr/>
        </p:nvPicPr>
        <p:blipFill>
          <a:blip r:embed="rId3"/>
          <a:stretch>
            <a:fillRect/>
          </a:stretch>
        </p:blipFill>
        <p:spPr>
          <a:xfrm>
            <a:off x="2031009" y="3485530"/>
            <a:ext cx="5081981" cy="3182305"/>
          </a:xfrm>
          <a:prstGeom prst="rect">
            <a:avLst/>
          </a:prstGeom>
        </p:spPr>
      </p:pic>
    </p:spTree>
    <p:extLst>
      <p:ext uri="{BB962C8B-B14F-4D97-AF65-F5344CB8AC3E}">
        <p14:creationId xmlns:p14="http://schemas.microsoft.com/office/powerpoint/2010/main" val="191094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Total Probability</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r>
              <a:rPr lang="en-US" b="1" dirty="0"/>
              <a:t>Example 2.41:</a:t>
            </a:r>
          </a:p>
          <a:p>
            <a:pPr lvl="1"/>
            <a:r>
              <a:rPr lang="en-US" dirty="0"/>
              <a:t>In a certain assembly plant, three machines, B</a:t>
            </a:r>
            <a:r>
              <a:rPr lang="en-US" baseline="-25000" dirty="0"/>
              <a:t>1</a:t>
            </a:r>
            <a:r>
              <a:rPr lang="en-US" dirty="0"/>
              <a:t>, B</a:t>
            </a:r>
            <a:r>
              <a:rPr lang="en-US" baseline="-25000" dirty="0"/>
              <a:t>2</a:t>
            </a:r>
            <a:r>
              <a:rPr lang="en-US" dirty="0"/>
              <a:t>, and B</a:t>
            </a:r>
            <a:r>
              <a:rPr lang="en-US" baseline="-25000" dirty="0"/>
              <a:t>3</a:t>
            </a:r>
            <a:r>
              <a:rPr lang="en-US" dirty="0"/>
              <a:t>, make 30%, 45%, and 25%, respectively, of the products. It is known from past experience that 2%, 3%, and 2% of the products made by each machine, respectively, are defective. Now, suppose that a finished product is randomly selected. What is the probability that it is defective?</a:t>
            </a:r>
          </a:p>
        </p:txBody>
      </p:sp>
    </p:spTree>
    <p:extLst>
      <p:ext uri="{BB962C8B-B14F-4D97-AF65-F5344CB8AC3E}">
        <p14:creationId xmlns:p14="http://schemas.microsoft.com/office/powerpoint/2010/main" val="2459852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Bayes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r>
              <a:rPr lang="en-US" b="1" dirty="0"/>
              <a:t>Theorem 2.14:</a:t>
            </a:r>
          </a:p>
        </p:txBody>
      </p:sp>
      <p:pic>
        <p:nvPicPr>
          <p:cNvPr id="4" name="Picture 3">
            <a:extLst>
              <a:ext uri="{FF2B5EF4-FFF2-40B4-BE49-F238E27FC236}">
                <a16:creationId xmlns:a16="http://schemas.microsoft.com/office/drawing/2014/main" xmlns="" id="{CE72F9B7-1F5E-47D2-A8F7-63A472C3F899}"/>
              </a:ext>
            </a:extLst>
          </p:cNvPr>
          <p:cNvPicPr>
            <a:picLocks noChangeAspect="1"/>
          </p:cNvPicPr>
          <p:nvPr/>
        </p:nvPicPr>
        <p:blipFill>
          <a:blip r:embed="rId2"/>
          <a:stretch>
            <a:fillRect/>
          </a:stretch>
        </p:blipFill>
        <p:spPr>
          <a:xfrm>
            <a:off x="0" y="2628140"/>
            <a:ext cx="9144000" cy="2248660"/>
          </a:xfrm>
          <a:prstGeom prst="rect">
            <a:avLst/>
          </a:prstGeom>
        </p:spPr>
      </p:pic>
    </p:spTree>
    <p:extLst>
      <p:ext uri="{BB962C8B-B14F-4D97-AF65-F5344CB8AC3E}">
        <p14:creationId xmlns:p14="http://schemas.microsoft.com/office/powerpoint/2010/main" val="1598739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Bayes Rule Proof</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r>
              <a:rPr lang="en-US" b="1" dirty="0"/>
              <a:t>Theorem 2.14:</a:t>
            </a:r>
          </a:p>
        </p:txBody>
      </p:sp>
    </p:spTree>
    <p:extLst>
      <p:ext uri="{BB962C8B-B14F-4D97-AF65-F5344CB8AC3E}">
        <p14:creationId xmlns:p14="http://schemas.microsoft.com/office/powerpoint/2010/main" val="284801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744E9-D381-41C4-A1D6-096B7427F003}"/>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xmlns="" id="{B47B88FA-DDE0-4069-B50D-F329058FB7C6}"/>
              </a:ext>
            </a:extLst>
          </p:cNvPr>
          <p:cNvSpPr>
            <a:spLocks noGrp="1"/>
          </p:cNvSpPr>
          <p:nvPr>
            <p:ph idx="1"/>
          </p:nvPr>
        </p:nvSpPr>
        <p:spPr/>
        <p:txBody>
          <a:bodyPr/>
          <a:lstStyle/>
          <a:p>
            <a:r>
              <a:rPr lang="en-US" dirty="0"/>
              <a:t>The probability of an event B occurring when it is known that some event A has occurred is called a conditional probability and is denoted by </a:t>
            </a:r>
          </a:p>
          <a:p>
            <a:pPr marL="0" indent="0" algn="ctr">
              <a:buNone/>
            </a:pPr>
            <a:r>
              <a:rPr lang="en-US" dirty="0"/>
              <a:t>P(B|A).</a:t>
            </a:r>
          </a:p>
        </p:txBody>
      </p:sp>
    </p:spTree>
    <p:extLst>
      <p:ext uri="{BB962C8B-B14F-4D97-AF65-F5344CB8AC3E}">
        <p14:creationId xmlns:p14="http://schemas.microsoft.com/office/powerpoint/2010/main" val="187341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Bayes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lnSpcReduction="10000"/>
          </a:bodyPr>
          <a:lstStyle/>
          <a:p>
            <a:r>
              <a:rPr lang="en-US" b="1" dirty="0"/>
              <a:t>Example 2.41:</a:t>
            </a:r>
          </a:p>
          <a:p>
            <a:pPr lvl="1"/>
            <a:r>
              <a:rPr lang="en-US" dirty="0"/>
              <a:t>In a certain assembly plant, three machines, B</a:t>
            </a:r>
            <a:r>
              <a:rPr lang="en-US" baseline="-25000" dirty="0"/>
              <a:t>1</a:t>
            </a:r>
            <a:r>
              <a:rPr lang="en-US" dirty="0"/>
              <a:t>, B</a:t>
            </a:r>
            <a:r>
              <a:rPr lang="en-US" baseline="-25000" dirty="0"/>
              <a:t>2</a:t>
            </a:r>
            <a:r>
              <a:rPr lang="en-US" dirty="0"/>
              <a:t>, and B</a:t>
            </a:r>
            <a:r>
              <a:rPr lang="en-US" baseline="-25000" dirty="0"/>
              <a:t>3</a:t>
            </a:r>
            <a:r>
              <a:rPr lang="en-US" dirty="0"/>
              <a:t>, make 30%, 45%, and 25%, respectively, of the products. It is known from past experience that 2%, 3%, and 2% of the products made by each machine, respectively, are defective. Now, suppose that a finished product is randomly selected. What is the probability that it is defective?</a:t>
            </a:r>
          </a:p>
          <a:p>
            <a:r>
              <a:rPr lang="en-US" b="1" dirty="0"/>
              <a:t>Example 2.42:</a:t>
            </a:r>
          </a:p>
          <a:p>
            <a:pPr lvl="1"/>
            <a:r>
              <a:rPr lang="en-US" dirty="0"/>
              <a:t>With reference to Example 2.41, if a product was chosen randomly and found to be defective, what is the probability that it was made by machine B3?</a:t>
            </a:r>
          </a:p>
        </p:txBody>
      </p:sp>
    </p:spTree>
    <p:extLst>
      <p:ext uri="{BB962C8B-B14F-4D97-AF65-F5344CB8AC3E}">
        <p14:creationId xmlns:p14="http://schemas.microsoft.com/office/powerpoint/2010/main" val="327998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Bayes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lnSpcReduction="10000"/>
          </a:bodyPr>
          <a:lstStyle/>
          <a:p>
            <a:r>
              <a:rPr lang="en-US" b="1" dirty="0"/>
              <a:t>Example 2.43:</a:t>
            </a:r>
          </a:p>
          <a:p>
            <a:pPr lvl="1"/>
            <a:r>
              <a:rPr lang="en-US" dirty="0"/>
              <a:t>A manufacturing firm employs three analytical plans for the design and development of a particular product. For cost reasons, all three are used at varying times. In fact, plans 1, 2, and 3 are used for 30%, 20%, and 50% of the products, respectively. The defect rate is different for the three procedures as follows:</a:t>
            </a:r>
          </a:p>
          <a:p>
            <a:pPr marL="400050" lvl="1" indent="0" algn="ctr">
              <a:buNone/>
            </a:pPr>
            <a:r>
              <a:rPr lang="en-US" b="1" dirty="0"/>
              <a:t>P(D|P</a:t>
            </a:r>
            <a:r>
              <a:rPr lang="en-US" b="1" baseline="-25000" dirty="0"/>
              <a:t>1</a:t>
            </a:r>
            <a:r>
              <a:rPr lang="en-US" b="1" dirty="0"/>
              <a:t>) = 0.01, P(D|P</a:t>
            </a:r>
            <a:r>
              <a:rPr lang="en-US" b="1" baseline="-25000" dirty="0"/>
              <a:t>2</a:t>
            </a:r>
            <a:r>
              <a:rPr lang="en-US" b="1" dirty="0"/>
              <a:t>) = 0.03, P(D|P</a:t>
            </a:r>
            <a:r>
              <a:rPr lang="en-US" b="1" baseline="-25000" dirty="0"/>
              <a:t>3</a:t>
            </a:r>
            <a:r>
              <a:rPr lang="en-US" b="1" dirty="0"/>
              <a:t>) = 0.02</a:t>
            </a:r>
            <a:r>
              <a:rPr lang="en-US" dirty="0"/>
              <a:t>,</a:t>
            </a:r>
          </a:p>
          <a:p>
            <a:pPr lvl="1"/>
            <a:r>
              <a:rPr lang="en-US" dirty="0"/>
              <a:t>where P(</a:t>
            </a:r>
            <a:r>
              <a:rPr lang="en-US" dirty="0" err="1"/>
              <a:t>D|P</a:t>
            </a:r>
            <a:r>
              <a:rPr lang="en-US" baseline="-25000" dirty="0" err="1"/>
              <a:t>j</a:t>
            </a:r>
            <a:r>
              <a:rPr lang="en-US" dirty="0"/>
              <a:t>) is the probability of a defective product, given plan j. If a random product was observed and found to be defective, which plan was most likely used and thus responsible?</a:t>
            </a:r>
          </a:p>
        </p:txBody>
      </p:sp>
    </p:spTree>
    <p:extLst>
      <p:ext uri="{BB962C8B-B14F-4D97-AF65-F5344CB8AC3E}">
        <p14:creationId xmlns:p14="http://schemas.microsoft.com/office/powerpoint/2010/main" val="527734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lstStyle/>
          <a:p>
            <a:r>
              <a:rPr lang="en-US" b="1" dirty="0"/>
              <a:t>Definition 2.10:</a:t>
            </a:r>
          </a:p>
          <a:p>
            <a:pPr lvl="1"/>
            <a:r>
              <a:rPr lang="en-US" dirty="0"/>
              <a:t>The conditional probability of B, given A, denoted by P(B|A), is defined by </a:t>
            </a:r>
          </a:p>
          <a:p>
            <a:pPr marL="457200" lvl="1" indent="0" algn="ctr">
              <a:buNone/>
            </a:pPr>
            <a:r>
              <a:rPr lang="en-US" dirty="0"/>
              <a:t>P(B|A) = P(A ∩ B) / P(A) </a:t>
            </a:r>
          </a:p>
          <a:p>
            <a:pPr marL="457200" lvl="1" indent="0" algn="ctr">
              <a:buNone/>
            </a:pPr>
            <a:r>
              <a:rPr lang="en-US" dirty="0"/>
              <a:t>provided P(A) &gt; 0.</a:t>
            </a:r>
          </a:p>
        </p:txBody>
      </p:sp>
    </p:spTree>
    <p:extLst>
      <p:ext uri="{BB962C8B-B14F-4D97-AF65-F5344CB8AC3E}">
        <p14:creationId xmlns:p14="http://schemas.microsoft.com/office/powerpoint/2010/main" val="184156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lstStyle/>
          <a:p>
            <a:r>
              <a:rPr lang="en-US" dirty="0"/>
              <a:t>Example 2.34:</a:t>
            </a:r>
          </a:p>
          <a:p>
            <a:pPr lvl="1"/>
            <a:r>
              <a:rPr lang="en-US" dirty="0"/>
              <a:t>The probability that a regularly scheduled flight departs on time is P(D) = 0.83; the probability that it arrives on time is P(A) = 0.82; and the probability that it departs and arrives on time is P(D ∩A) = 0.78. Find the probability that a plane</a:t>
            </a:r>
          </a:p>
          <a:p>
            <a:pPr marL="971550" lvl="1" indent="-514350">
              <a:buAutoNum type="alphaLcParenBoth"/>
            </a:pPr>
            <a:r>
              <a:rPr lang="en-US" dirty="0"/>
              <a:t>arrives on time, given that it departed on time</a:t>
            </a:r>
          </a:p>
          <a:p>
            <a:pPr marL="971550" lvl="1" indent="-514350">
              <a:buAutoNum type="alphaLcParenBoth"/>
            </a:pPr>
            <a:r>
              <a:rPr lang="en-US" dirty="0"/>
              <a:t>departed on time, given that it has arrived on time.</a:t>
            </a:r>
          </a:p>
        </p:txBody>
      </p:sp>
    </p:spTree>
    <p:extLst>
      <p:ext uri="{BB962C8B-B14F-4D97-AF65-F5344CB8AC3E}">
        <p14:creationId xmlns:p14="http://schemas.microsoft.com/office/powerpoint/2010/main" val="190079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fontScale="90000"/>
          </a:bodyPr>
          <a:lstStyle/>
          <a:p>
            <a:r>
              <a:rPr lang="en-US" dirty="0"/>
              <a:t>Independent Events under Conditional Probability</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lstStyle/>
          <a:p>
            <a:pPr algn="l"/>
            <a:r>
              <a:rPr lang="en-US" b="1" dirty="0"/>
              <a:t>Definition 2.11: </a:t>
            </a:r>
            <a:r>
              <a:rPr lang="en-US" dirty="0"/>
              <a:t>Two events A and B are independent if and only if</a:t>
            </a:r>
          </a:p>
          <a:p>
            <a:pPr marL="0" indent="0" algn="ctr">
              <a:buNone/>
            </a:pPr>
            <a:r>
              <a:rPr lang="en-US" b="1" dirty="0"/>
              <a:t>P(B|A) = P(B)</a:t>
            </a:r>
          </a:p>
          <a:p>
            <a:pPr marL="0" indent="0" algn="ctr">
              <a:buNone/>
            </a:pPr>
            <a:r>
              <a:rPr lang="en-US" dirty="0"/>
              <a:t>or</a:t>
            </a:r>
          </a:p>
          <a:p>
            <a:pPr marL="0" indent="0" algn="ctr">
              <a:buNone/>
            </a:pPr>
            <a:r>
              <a:rPr lang="en-US" b="1" dirty="0"/>
              <a:t>P(A|B) = P(A)</a:t>
            </a:r>
          </a:p>
        </p:txBody>
      </p:sp>
    </p:spTree>
    <p:extLst>
      <p:ext uri="{BB962C8B-B14F-4D97-AF65-F5344CB8AC3E}">
        <p14:creationId xmlns:p14="http://schemas.microsoft.com/office/powerpoint/2010/main" val="88868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fontScale="90000"/>
          </a:bodyPr>
          <a:lstStyle/>
          <a:p>
            <a:r>
              <a:rPr lang="en-US" dirty="0"/>
              <a:t>Independent Events under Conditional Probability</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pPr algn="l"/>
            <a:r>
              <a:rPr lang="en-US" b="1" dirty="0"/>
              <a:t>Example:</a:t>
            </a:r>
          </a:p>
          <a:p>
            <a:pPr lvl="1" algn="l"/>
            <a:r>
              <a:rPr lang="en-US" dirty="0"/>
              <a:t>Consider an experiment in which 2 cards are drawn in succession from an ordinary deck, with replacement.</a:t>
            </a:r>
          </a:p>
          <a:p>
            <a:pPr marL="400050" lvl="1" indent="0" algn="l">
              <a:buNone/>
            </a:pPr>
            <a:r>
              <a:rPr lang="en-US" b="1" dirty="0"/>
              <a:t>Let A</a:t>
            </a:r>
            <a:r>
              <a:rPr lang="en-US" dirty="0"/>
              <a:t>: the first card is an ace ;</a:t>
            </a:r>
            <a:r>
              <a:rPr lang="en-US" b="1" dirty="0"/>
              <a:t>B</a:t>
            </a:r>
            <a:r>
              <a:rPr lang="en-US" dirty="0"/>
              <a:t>: the second card is a spade.</a:t>
            </a:r>
          </a:p>
          <a:p>
            <a:pPr marL="400050" lvl="1" indent="0" algn="l">
              <a:buNone/>
            </a:pPr>
            <a:endParaRPr lang="en-US" dirty="0"/>
          </a:p>
          <a:p>
            <a:pPr marL="400050" lvl="1" indent="0" algn="l">
              <a:buNone/>
            </a:pPr>
            <a:r>
              <a:rPr lang="en-US" dirty="0"/>
              <a:t>P(B|A) = P(B∩A)/P(A) = (1/52)/(4/52) = 1/4</a:t>
            </a:r>
          </a:p>
          <a:p>
            <a:pPr marL="400050" lvl="1" indent="0" algn="l">
              <a:buNone/>
            </a:pPr>
            <a:r>
              <a:rPr lang="en-US" dirty="0"/>
              <a:t>P(B) = 13/52 = 1/4</a:t>
            </a:r>
          </a:p>
          <a:p>
            <a:pPr marL="400050" lvl="1" indent="0" algn="l">
              <a:buNone/>
            </a:pPr>
            <a:endParaRPr lang="en-US" dirty="0"/>
          </a:p>
          <a:p>
            <a:pPr marL="400050" lvl="1" indent="0" algn="l">
              <a:buNone/>
            </a:pPr>
            <a:r>
              <a:rPr lang="en-US" dirty="0"/>
              <a:t>Hence the events A and B are said to be independent.</a:t>
            </a:r>
          </a:p>
        </p:txBody>
      </p:sp>
    </p:spTree>
    <p:extLst>
      <p:ext uri="{BB962C8B-B14F-4D97-AF65-F5344CB8AC3E}">
        <p14:creationId xmlns:p14="http://schemas.microsoft.com/office/powerpoint/2010/main" val="356139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pPr algn="l"/>
            <a:r>
              <a:rPr lang="en-US" b="1" dirty="0"/>
              <a:t>Theorem 2.10:</a:t>
            </a:r>
          </a:p>
          <a:p>
            <a:pPr lvl="1" algn="l"/>
            <a:r>
              <a:rPr lang="en-US" dirty="0"/>
              <a:t>If in an experiment the events A and B can both occur, then:</a:t>
            </a:r>
          </a:p>
          <a:p>
            <a:pPr marL="0" indent="0" algn="ctr">
              <a:buNone/>
            </a:pPr>
            <a:r>
              <a:rPr lang="en-US" b="1" dirty="0"/>
              <a:t>P(A ∩ B) = P(A) P(B|A)</a:t>
            </a:r>
          </a:p>
          <a:p>
            <a:pPr marL="0" indent="0" algn="ctr">
              <a:buNone/>
            </a:pPr>
            <a:r>
              <a:rPr lang="en-US" dirty="0"/>
              <a:t>provided P(A) &gt; 0</a:t>
            </a:r>
          </a:p>
          <a:p>
            <a:pPr marL="0" indent="0" algn="ctr">
              <a:buNone/>
            </a:pPr>
            <a:endParaRPr lang="en-US" dirty="0"/>
          </a:p>
          <a:p>
            <a:pPr lvl="1" algn="l"/>
            <a:r>
              <a:rPr lang="en-US" dirty="0"/>
              <a:t>As Logically, P(A ∩ B) = P(B ∩ A)</a:t>
            </a:r>
          </a:p>
          <a:p>
            <a:pPr lvl="1" algn="l"/>
            <a:r>
              <a:rPr lang="en-US" dirty="0"/>
              <a:t>So, P(A ∩ B) = P(B ∩ A) = P(B) P(A|B).</a:t>
            </a:r>
          </a:p>
        </p:txBody>
      </p:sp>
    </p:spTree>
    <p:extLst>
      <p:ext uri="{BB962C8B-B14F-4D97-AF65-F5344CB8AC3E}">
        <p14:creationId xmlns:p14="http://schemas.microsoft.com/office/powerpoint/2010/main" val="30136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pPr algn="l"/>
            <a:r>
              <a:rPr lang="en-US" b="1" dirty="0"/>
              <a:t>Example 2.36:</a:t>
            </a:r>
          </a:p>
          <a:p>
            <a:pPr lvl="1" algn="l"/>
            <a:r>
              <a:rPr lang="en-US" dirty="0"/>
              <a:t>Suppose that we have a fuse box containing 20 fuses, of which 5 are defective. If 2 fuses are selected at random and removed from the box in succession without replacing the first, what is the probability that both fuses are defective?</a:t>
            </a:r>
          </a:p>
          <a:p>
            <a:pPr marL="457200" lvl="1" indent="0" algn="l">
              <a:buNone/>
            </a:pPr>
            <a:r>
              <a:rPr lang="en-US" b="1" dirty="0"/>
              <a:t>SOLUTION:</a:t>
            </a:r>
          </a:p>
          <a:p>
            <a:pPr marL="457200" lvl="1" indent="0" algn="l">
              <a:buNone/>
            </a:pPr>
            <a:r>
              <a:rPr lang="en-US" dirty="0"/>
              <a:t>Let </a:t>
            </a:r>
            <a:r>
              <a:rPr lang="en-US" b="1" dirty="0"/>
              <a:t>A</a:t>
            </a:r>
            <a:r>
              <a:rPr lang="en-US" dirty="0"/>
              <a:t>: First fuse is defective; </a:t>
            </a:r>
            <a:r>
              <a:rPr lang="en-US" b="1" dirty="0"/>
              <a:t>B</a:t>
            </a:r>
            <a:r>
              <a:rPr lang="en-US" dirty="0"/>
              <a:t>: Second fuse is defective</a:t>
            </a:r>
          </a:p>
          <a:p>
            <a:pPr marL="457200" lvl="1" indent="0" algn="l">
              <a:buNone/>
            </a:pPr>
            <a:r>
              <a:rPr lang="en-US" dirty="0"/>
              <a:t>P(A) = 5/20 = 1/4</a:t>
            </a:r>
          </a:p>
          <a:p>
            <a:pPr marL="457200" lvl="1" indent="0" algn="l">
              <a:buNone/>
            </a:pPr>
            <a:r>
              <a:rPr lang="en-US" dirty="0"/>
              <a:t>P(B|A) = 4/19		(as B</a:t>
            </a:r>
            <a:r>
              <a:rPr lang="en-US" dirty="0">
                <a:sym typeface="Wingdings" panose="05000000000000000000" pitchFamily="2" charset="2"/>
              </a:rPr>
              <a:t>A)</a:t>
            </a:r>
          </a:p>
          <a:p>
            <a:pPr marL="457200" lvl="1" indent="0" algn="l">
              <a:buNone/>
            </a:pPr>
            <a:r>
              <a:rPr lang="en-US" dirty="0">
                <a:sym typeface="Wingdings" panose="05000000000000000000" pitchFamily="2" charset="2"/>
              </a:rPr>
              <a:t>So, P(A∩B) = P(B|A) P(A) = (4/19) (1/4) = (1/19)</a:t>
            </a:r>
          </a:p>
          <a:p>
            <a:pPr lvl="1" algn="l"/>
            <a:endParaRPr lang="en-US" dirty="0"/>
          </a:p>
        </p:txBody>
      </p:sp>
    </p:spTree>
    <p:extLst>
      <p:ext uri="{BB962C8B-B14F-4D97-AF65-F5344CB8AC3E}">
        <p14:creationId xmlns:p14="http://schemas.microsoft.com/office/powerpoint/2010/main" val="20244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42EF-AA50-4702-84A2-70C68DEAA867}"/>
              </a:ext>
            </a:extLst>
          </p:cNvPr>
          <p:cNvSpPr>
            <a:spLocks noGrp="1"/>
          </p:cNvSpPr>
          <p:nvPr>
            <p:ph type="title"/>
          </p:nvPr>
        </p:nvSpPr>
        <p:spPr/>
        <p:txBody>
          <a:bodyPr>
            <a:normAutofit/>
          </a:bodyPr>
          <a:lstStyle/>
          <a:p>
            <a:r>
              <a:rPr lang="en-US" dirty="0"/>
              <a:t>Product / Multiplicative Rule</a:t>
            </a:r>
          </a:p>
        </p:txBody>
      </p:sp>
      <p:sp>
        <p:nvSpPr>
          <p:cNvPr id="3" name="Content Placeholder 2">
            <a:extLst>
              <a:ext uri="{FF2B5EF4-FFF2-40B4-BE49-F238E27FC236}">
                <a16:creationId xmlns:a16="http://schemas.microsoft.com/office/drawing/2014/main" xmlns="" id="{7BFFFB6C-DCBC-4B95-ADC8-875A4A5CF618}"/>
              </a:ext>
            </a:extLst>
          </p:cNvPr>
          <p:cNvSpPr>
            <a:spLocks noGrp="1"/>
          </p:cNvSpPr>
          <p:nvPr>
            <p:ph idx="1"/>
          </p:nvPr>
        </p:nvSpPr>
        <p:spPr/>
        <p:txBody>
          <a:bodyPr>
            <a:normAutofit/>
          </a:bodyPr>
          <a:lstStyle/>
          <a:p>
            <a:pPr algn="l"/>
            <a:r>
              <a:rPr lang="en-US" b="1" dirty="0"/>
              <a:t>Example 2.37:</a:t>
            </a:r>
          </a:p>
          <a:p>
            <a:pPr lvl="1" algn="l"/>
            <a:r>
              <a:rPr lang="en-US" dirty="0"/>
              <a:t>One bag contains 4 white balls and 3 black balls, and a second bag contains 3 white balls and 5 black balls. One ball is drawn from the first bag and placed unseen in the second bag. What is the probability that a ball now drawn from the second bag is black?</a:t>
            </a:r>
          </a:p>
        </p:txBody>
      </p:sp>
    </p:spTree>
    <p:extLst>
      <p:ext uri="{BB962C8B-B14F-4D97-AF65-F5344CB8AC3E}">
        <p14:creationId xmlns:p14="http://schemas.microsoft.com/office/powerpoint/2010/main" val="86786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2137</TotalTime>
  <Words>1084</Words>
  <Application>Microsoft Office PowerPoint</Application>
  <PresentationFormat>On-screen Show (4:3)</PresentationFormat>
  <Paragraphs>88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Theme</vt:lpstr>
      <vt:lpstr>Conditional Probability</vt:lpstr>
      <vt:lpstr>Conditional Probability</vt:lpstr>
      <vt:lpstr>Conditional Probability</vt:lpstr>
      <vt:lpstr>Conditional Probability</vt:lpstr>
      <vt:lpstr>Independent Events under Conditional Probability</vt:lpstr>
      <vt:lpstr>Independent Events under Conditional Probability</vt:lpstr>
      <vt:lpstr>Product / Multiplicative Rule</vt:lpstr>
      <vt:lpstr>Product / Multiplicative Rule</vt:lpstr>
      <vt:lpstr>Product / Multiplicative Rule</vt:lpstr>
      <vt:lpstr>Product / Multiplicative Rule</vt:lpstr>
      <vt:lpstr>Product / Multiplicative Rule</vt:lpstr>
      <vt:lpstr>Product / Multiplicative Rule</vt:lpstr>
      <vt:lpstr>Product / Multiplicative Rule</vt:lpstr>
      <vt:lpstr>Product / Multiplicative Rule</vt:lpstr>
      <vt:lpstr>Product / Multiplicative Rule</vt:lpstr>
      <vt:lpstr>Total Probability</vt:lpstr>
      <vt:lpstr>Total Probability</vt:lpstr>
      <vt:lpstr>Bayes Rule</vt:lpstr>
      <vt:lpstr>Bayes Rule Proof</vt:lpstr>
      <vt:lpstr>Bayes Rule</vt:lpstr>
      <vt:lpstr>Bayes Rule</vt:lpstr>
    </vt:vector>
  </TitlesOfParts>
  <Manager>HOD SE</Manager>
  <Company>Bahria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Session01</dc:title>
  <dc:creator>Muhammad Adnan Ur Rehman</dc:creator>
  <cp:lastModifiedBy>lenovo</cp:lastModifiedBy>
  <cp:revision>299</cp:revision>
  <dcterms:created xsi:type="dcterms:W3CDTF">2006-08-16T00:00:00Z</dcterms:created>
  <dcterms:modified xsi:type="dcterms:W3CDTF">2022-11-14T08:31:48Z</dcterms:modified>
  <cp:version>1</cp:version>
</cp:coreProperties>
</file>