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60" r:id="rId3"/>
    <p:sldId id="261" r:id="rId4"/>
    <p:sldId id="262" r:id="rId5"/>
    <p:sldId id="263" r:id="rId6"/>
    <p:sldId id="264" r:id="rId7"/>
    <p:sldId id="265" r:id="rId8"/>
    <p:sldId id="266" r:id="rId9"/>
    <p:sldId id="267" r:id="rId10"/>
    <p:sldId id="268" r:id="rId11"/>
    <p:sldId id="270" r:id="rId12"/>
    <p:sldId id="271" r:id="rId13"/>
    <p:sldId id="272" r:id="rId14"/>
    <p:sldId id="273" r:id="rId15"/>
    <p:sldId id="274" r:id="rId16"/>
    <p:sldId id="277"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96"/>
    <a:srgbClr val="FACD2A"/>
    <a:srgbClr val="F58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56" autoAdjust="0"/>
    <p:restoredTop sz="94291" autoAdjust="0"/>
  </p:normalViewPr>
  <p:slideViewPr>
    <p:cSldViewPr>
      <p:cViewPr varScale="1">
        <p:scale>
          <a:sx n="70" d="100"/>
          <a:sy n="70" d="100"/>
        </p:scale>
        <p:origin x="1544" y="60"/>
      </p:cViewPr>
      <p:guideLst>
        <p:guide orient="horz" pos="2160"/>
        <p:guide pos="2880"/>
      </p:guideLst>
    </p:cSldViewPr>
  </p:slideViewPr>
  <p:notesTextViewPr>
    <p:cViewPr>
      <p:scale>
        <a:sx n="125" d="100"/>
        <a:sy n="125" d="100"/>
      </p:scale>
      <p:origin x="0" y="0"/>
    </p:cViewPr>
  </p:notesTextViewPr>
  <p:notesViewPr>
    <p:cSldViewPr>
      <p:cViewPr varScale="1">
        <p:scale>
          <a:sx n="70" d="100"/>
          <a:sy n="70" d="100"/>
        </p:scale>
        <p:origin x="-281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2547E3-0987-4B8D-A7FC-D8C672617938}" type="datetimeFigureOut">
              <a:rPr lang="en-US" smtClean="0"/>
              <a:t>12/6/2022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D6EE40-B923-4712-B166-4C22291060BA}" type="slidenum">
              <a:rPr lang="en-US" smtClean="0"/>
              <a:t>‹#›</a:t>
            </a:fld>
            <a:endParaRPr lang="en-US"/>
          </a:p>
        </p:txBody>
      </p:sp>
    </p:spTree>
    <p:extLst>
      <p:ext uri="{BB962C8B-B14F-4D97-AF65-F5344CB8AC3E}">
        <p14:creationId xmlns:p14="http://schemas.microsoft.com/office/powerpoint/2010/main" val="1567850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443D1-4BDD-40F8-939F-0FF065D02F6D}" type="datetimeFigureOut">
              <a:rPr lang="en-US" smtClean="0"/>
              <a:t>12/6/2022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861D5D-0720-435C-937E-287D6ABED52E}" type="slidenum">
              <a:rPr lang="en-US" smtClean="0"/>
              <a:t>‹#›</a:t>
            </a:fld>
            <a:endParaRPr lang="en-US"/>
          </a:p>
        </p:txBody>
      </p:sp>
    </p:spTree>
    <p:extLst>
      <p:ext uri="{BB962C8B-B14F-4D97-AF65-F5344CB8AC3E}">
        <p14:creationId xmlns:p14="http://schemas.microsoft.com/office/powerpoint/2010/main" val="1854736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470025"/>
          </a:xfrm>
        </p:spPr>
        <p:txBody>
          <a:bodyPr/>
          <a:lstStyle>
            <a:lvl1pPr>
              <a:defRPr b="1"/>
            </a:lvl1pPr>
          </a:lstStyle>
          <a:p>
            <a:r>
              <a:rPr lang="en-US" dirty="0"/>
              <a:t>Click to edit Master title style</a:t>
            </a:r>
          </a:p>
        </p:txBody>
      </p:sp>
      <p:sp>
        <p:nvSpPr>
          <p:cNvPr id="3" name="Subtitle 2"/>
          <p:cNvSpPr>
            <a:spLocks noGrp="1"/>
          </p:cNvSpPr>
          <p:nvPr>
            <p:ph type="subTitle" idx="1"/>
          </p:nvPr>
        </p:nvSpPr>
        <p:spPr>
          <a:xfrm>
            <a:off x="1371600" y="4114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grpSp>
        <p:nvGrpSpPr>
          <p:cNvPr id="26" name="Group 25"/>
          <p:cNvGrpSpPr/>
          <p:nvPr userDrawn="1"/>
        </p:nvGrpSpPr>
        <p:grpSpPr>
          <a:xfrm>
            <a:off x="0" y="66675"/>
            <a:ext cx="9144000" cy="0"/>
            <a:chOff x="0" y="6800850"/>
            <a:chExt cx="9144000" cy="0"/>
          </a:xfrm>
        </p:grpSpPr>
        <p:cxnSp>
          <p:nvCxnSpPr>
            <p:cNvPr id="9" name="Straight Connector 8"/>
            <p:cNvCxnSpPr/>
            <p:nvPr userDrawn="1"/>
          </p:nvCxnSpPr>
          <p:spPr>
            <a:xfrm>
              <a:off x="0" y="6800850"/>
              <a:ext cx="3044952" cy="0"/>
            </a:xfrm>
            <a:prstGeom prst="line">
              <a:avLst/>
            </a:prstGeom>
            <a:ln w="1270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3044952" y="6800850"/>
              <a:ext cx="3044952" cy="0"/>
            </a:xfrm>
            <a:prstGeom prst="line">
              <a:avLst/>
            </a:prstGeom>
            <a:ln w="1270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089904" y="6800850"/>
              <a:ext cx="3054096" cy="0"/>
            </a:xfrm>
            <a:prstGeom prst="line">
              <a:avLst/>
            </a:prstGeom>
            <a:ln w="127000">
              <a:solidFill>
                <a:srgbClr val="FACD2A"/>
              </a:solidFill>
              <a:bevel/>
            </a:ln>
          </p:spPr>
          <p:style>
            <a:lnRef idx="1">
              <a:schemeClr val="accent1"/>
            </a:lnRef>
            <a:fillRef idx="0">
              <a:schemeClr val="accent1"/>
            </a:fillRef>
            <a:effectRef idx="0">
              <a:schemeClr val="accent1"/>
            </a:effectRef>
            <a:fontRef idx="minor">
              <a:schemeClr val="tx1"/>
            </a:fontRef>
          </p:style>
        </p:cxnSp>
      </p:gr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31113" y="156226"/>
            <a:ext cx="2512887" cy="681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23291"/>
            <a:ext cx="9144000" cy="1062572"/>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0" y="1243012"/>
            <a:ext cx="9144000" cy="5462587"/>
          </a:xfrm>
        </p:spPr>
        <p:txBody>
          <a:bodyPr/>
          <a:lstStyle>
            <a:lvl1pPr algn="just">
              <a:defRPr/>
            </a:lvl1pPr>
            <a:lvl2pPr algn="just">
              <a:defRPr/>
            </a:lvl2pPr>
            <a:lvl3pPr algn="just">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a:xfrm>
            <a:off x="-4572" y="52387"/>
            <a:ext cx="3049524" cy="0"/>
          </a:xfrm>
          <a:prstGeom prst="line">
            <a:avLst/>
          </a:prstGeom>
          <a:ln w="1270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3044952" y="52387"/>
            <a:ext cx="3044952" cy="0"/>
          </a:xfrm>
          <a:prstGeom prst="line">
            <a:avLst/>
          </a:prstGeom>
          <a:ln w="1270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9904" y="52387"/>
            <a:ext cx="3054096" cy="0"/>
          </a:xfrm>
          <a:prstGeom prst="line">
            <a:avLst/>
          </a:prstGeom>
          <a:ln w="127000">
            <a:solidFill>
              <a:srgbClr val="FACD2A"/>
            </a:solidFill>
            <a:bevel/>
          </a:ln>
        </p:spPr>
        <p:style>
          <a:lnRef idx="1">
            <a:schemeClr val="accent1"/>
          </a:lnRef>
          <a:fillRef idx="0">
            <a:schemeClr val="accent1"/>
          </a:fillRef>
          <a:effectRef idx="0">
            <a:schemeClr val="accent1"/>
          </a:effectRef>
          <a:fontRef idx="minor">
            <a:schemeClr val="tx1"/>
          </a:fontRef>
        </p:style>
      </p:cxnSp>
      <p:grpSp>
        <p:nvGrpSpPr>
          <p:cNvPr id="9" name="Group 8"/>
          <p:cNvGrpSpPr/>
          <p:nvPr userDrawn="1"/>
        </p:nvGrpSpPr>
        <p:grpSpPr>
          <a:xfrm>
            <a:off x="-4572" y="1219200"/>
            <a:ext cx="9144000" cy="0"/>
            <a:chOff x="0" y="6800850"/>
            <a:chExt cx="9144000" cy="0"/>
          </a:xfrm>
        </p:grpSpPr>
        <p:cxnSp>
          <p:nvCxnSpPr>
            <p:cNvPr id="10" name="Straight Connector 9"/>
            <p:cNvCxnSpPr/>
            <p:nvPr userDrawn="1"/>
          </p:nvCxnSpPr>
          <p:spPr>
            <a:xfrm>
              <a:off x="0" y="6800850"/>
              <a:ext cx="3044952" cy="0"/>
            </a:xfrm>
            <a:prstGeom prst="line">
              <a:avLst/>
            </a:prstGeom>
            <a:ln w="381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44952" y="6800850"/>
              <a:ext cx="3044952" cy="0"/>
            </a:xfrm>
            <a:prstGeom prst="line">
              <a:avLst/>
            </a:prstGeom>
            <a:ln w="381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9904" y="6800850"/>
              <a:ext cx="3054096" cy="0"/>
            </a:xfrm>
            <a:prstGeom prst="line">
              <a:avLst/>
            </a:prstGeom>
            <a:ln w="381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grpSp>
        <p:nvGrpSpPr>
          <p:cNvPr id="7" name="Group 6"/>
          <p:cNvGrpSpPr/>
          <p:nvPr userDrawn="1"/>
        </p:nvGrpSpPr>
        <p:grpSpPr>
          <a:xfrm>
            <a:off x="0" y="6800850"/>
            <a:ext cx="9144000" cy="0"/>
            <a:chOff x="0" y="6800850"/>
            <a:chExt cx="9144000" cy="0"/>
          </a:xfrm>
        </p:grpSpPr>
        <p:cxnSp>
          <p:nvCxnSpPr>
            <p:cNvPr id="8" name="Straight Connector 7"/>
            <p:cNvCxnSpPr/>
            <p:nvPr userDrawn="1"/>
          </p:nvCxnSpPr>
          <p:spPr>
            <a:xfrm>
              <a:off x="0" y="6800850"/>
              <a:ext cx="3044952" cy="0"/>
            </a:xfrm>
            <a:prstGeom prst="line">
              <a:avLst/>
            </a:prstGeom>
            <a:ln w="1270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044952" y="6800850"/>
              <a:ext cx="3044952" cy="0"/>
            </a:xfrm>
            <a:prstGeom prst="line">
              <a:avLst/>
            </a:prstGeom>
            <a:ln w="1270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89904" y="6800850"/>
              <a:ext cx="3054096" cy="0"/>
            </a:xfrm>
            <a:prstGeom prst="line">
              <a:avLst/>
            </a:prstGeom>
            <a:ln w="1270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Conditional Probability</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80242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1942EF-AA50-4702-84A2-70C68DEAA867}"/>
              </a:ext>
            </a:extLst>
          </p:cNvPr>
          <p:cNvSpPr>
            <a:spLocks noGrp="1"/>
          </p:cNvSpPr>
          <p:nvPr>
            <p:ph type="title"/>
          </p:nvPr>
        </p:nvSpPr>
        <p:spPr/>
        <p:txBody>
          <a:bodyPr>
            <a:normAutofit/>
          </a:bodyPr>
          <a:lstStyle/>
          <a:p>
            <a:r>
              <a:rPr lang="en-US" dirty="0"/>
              <a:t>Product / Multiplicative Rule</a:t>
            </a:r>
          </a:p>
        </p:txBody>
      </p:sp>
      <p:sp>
        <p:nvSpPr>
          <p:cNvPr id="3" name="Content Placeholder 2">
            <a:extLst>
              <a:ext uri="{FF2B5EF4-FFF2-40B4-BE49-F238E27FC236}">
                <a16:creationId xmlns="" xmlns:a16="http://schemas.microsoft.com/office/drawing/2014/main" id="{7BFFFB6C-DCBC-4B95-ADC8-875A4A5CF618}"/>
              </a:ext>
            </a:extLst>
          </p:cNvPr>
          <p:cNvSpPr>
            <a:spLocks noGrp="1"/>
          </p:cNvSpPr>
          <p:nvPr>
            <p:ph idx="1"/>
          </p:nvPr>
        </p:nvSpPr>
        <p:spPr/>
        <p:txBody>
          <a:bodyPr>
            <a:normAutofit/>
          </a:bodyPr>
          <a:lstStyle/>
          <a:p>
            <a:r>
              <a:rPr lang="en-US" b="1" dirty="0"/>
              <a:t>Example 2.39:</a:t>
            </a:r>
          </a:p>
          <a:p>
            <a:pPr lvl="1"/>
            <a:r>
              <a:rPr lang="en-US" dirty="0"/>
              <a:t>An electrical system consists of four components as illustrated in Figure 2.9. The system works if components A and B work and either of the components C or D works. The reliability (probability of working) of each component is also shown in Figure 2.9. Find the probability that</a:t>
            </a:r>
          </a:p>
          <a:p>
            <a:pPr lvl="1"/>
            <a:r>
              <a:rPr lang="en-US" dirty="0"/>
              <a:t>(a) the entire system works</a:t>
            </a:r>
          </a:p>
          <a:p>
            <a:pPr lvl="1"/>
            <a:r>
              <a:rPr lang="en-US" dirty="0"/>
              <a:t>(b) the component C does not work, given that the entire system works. Assume that the four components work independently.</a:t>
            </a:r>
          </a:p>
        </p:txBody>
      </p:sp>
    </p:spTree>
    <p:extLst>
      <p:ext uri="{BB962C8B-B14F-4D97-AF65-F5344CB8AC3E}">
        <p14:creationId xmlns:p14="http://schemas.microsoft.com/office/powerpoint/2010/main" val="105482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1942EF-AA50-4702-84A2-70C68DEAA867}"/>
              </a:ext>
            </a:extLst>
          </p:cNvPr>
          <p:cNvSpPr>
            <a:spLocks noGrp="1"/>
          </p:cNvSpPr>
          <p:nvPr>
            <p:ph type="title"/>
          </p:nvPr>
        </p:nvSpPr>
        <p:spPr/>
        <p:txBody>
          <a:bodyPr>
            <a:normAutofit/>
          </a:bodyPr>
          <a:lstStyle/>
          <a:p>
            <a:r>
              <a:rPr lang="en-US" dirty="0"/>
              <a:t>Product / Multiplicative Rule</a:t>
            </a:r>
          </a:p>
        </p:txBody>
      </p:sp>
      <p:sp>
        <p:nvSpPr>
          <p:cNvPr id="3" name="Content Placeholder 2">
            <a:extLst>
              <a:ext uri="{FF2B5EF4-FFF2-40B4-BE49-F238E27FC236}">
                <a16:creationId xmlns="" xmlns:a16="http://schemas.microsoft.com/office/drawing/2014/main" id="{7BFFFB6C-DCBC-4B95-ADC8-875A4A5CF618}"/>
              </a:ext>
            </a:extLst>
          </p:cNvPr>
          <p:cNvSpPr>
            <a:spLocks noGrp="1"/>
          </p:cNvSpPr>
          <p:nvPr>
            <p:ph idx="1"/>
          </p:nvPr>
        </p:nvSpPr>
        <p:spPr/>
        <p:txBody>
          <a:bodyPr>
            <a:normAutofit/>
          </a:bodyPr>
          <a:lstStyle/>
          <a:p>
            <a:r>
              <a:rPr lang="en-US" b="1" dirty="0"/>
              <a:t>Theorem 2.12:</a:t>
            </a:r>
          </a:p>
          <a:p>
            <a:r>
              <a:rPr lang="en-US" dirty="0"/>
              <a:t>If, in an experiment, the events A1,A2, . . . , Ak can occur, then:</a:t>
            </a:r>
          </a:p>
          <a:p>
            <a:pPr marL="400050" lvl="1" indent="0">
              <a:buNone/>
            </a:pPr>
            <a:r>
              <a:rPr lang="en-US" b="1" dirty="0">
                <a:solidFill>
                  <a:schemeClr val="tx2"/>
                </a:solidFill>
              </a:rPr>
              <a:t>P(A1 ∩ A2 ∩ ·· · ∩Ak) = P(A1)P(A2|A1)P(A3|A1 ∩ A2) …				     …P(Ak|A1 ∩ A2 ∩ · · · ∩ Ak−1).</a:t>
            </a:r>
          </a:p>
          <a:p>
            <a:r>
              <a:rPr lang="en-US" dirty="0"/>
              <a:t>If the events A1,A2, . . . , Ak are independent, then</a:t>
            </a:r>
          </a:p>
          <a:p>
            <a:pPr marL="457200" lvl="1" indent="0" algn="ctr">
              <a:buNone/>
            </a:pPr>
            <a:r>
              <a:rPr lang="en-US" b="1" dirty="0">
                <a:solidFill>
                  <a:schemeClr val="tx2"/>
                </a:solidFill>
              </a:rPr>
              <a:t>P(A1 ∩ A2 ∩ ·· · ∩ Ak) = P(A1)P(A2) · · · P(Ak).</a:t>
            </a:r>
          </a:p>
        </p:txBody>
      </p:sp>
    </p:spTree>
    <p:extLst>
      <p:ext uri="{BB962C8B-B14F-4D97-AF65-F5344CB8AC3E}">
        <p14:creationId xmlns:p14="http://schemas.microsoft.com/office/powerpoint/2010/main" val="3486014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1942EF-AA50-4702-84A2-70C68DEAA867}"/>
              </a:ext>
            </a:extLst>
          </p:cNvPr>
          <p:cNvSpPr>
            <a:spLocks noGrp="1"/>
          </p:cNvSpPr>
          <p:nvPr>
            <p:ph type="title"/>
          </p:nvPr>
        </p:nvSpPr>
        <p:spPr/>
        <p:txBody>
          <a:bodyPr>
            <a:normAutofit/>
          </a:bodyPr>
          <a:lstStyle/>
          <a:p>
            <a:r>
              <a:rPr lang="en-US" dirty="0"/>
              <a:t>Total Probability</a:t>
            </a:r>
          </a:p>
        </p:txBody>
      </p:sp>
      <p:sp>
        <p:nvSpPr>
          <p:cNvPr id="3" name="Content Placeholder 2">
            <a:extLst>
              <a:ext uri="{FF2B5EF4-FFF2-40B4-BE49-F238E27FC236}">
                <a16:creationId xmlns="" xmlns:a16="http://schemas.microsoft.com/office/drawing/2014/main" id="{7BFFFB6C-DCBC-4B95-ADC8-875A4A5CF618}"/>
              </a:ext>
            </a:extLst>
          </p:cNvPr>
          <p:cNvSpPr>
            <a:spLocks noGrp="1"/>
          </p:cNvSpPr>
          <p:nvPr>
            <p:ph idx="1"/>
          </p:nvPr>
        </p:nvSpPr>
        <p:spPr/>
        <p:txBody>
          <a:bodyPr>
            <a:normAutofit/>
          </a:bodyPr>
          <a:lstStyle/>
          <a:p>
            <a:r>
              <a:rPr lang="en-US" b="1" dirty="0"/>
              <a:t>Theorem 2.13:</a:t>
            </a:r>
          </a:p>
        </p:txBody>
      </p:sp>
      <p:pic>
        <p:nvPicPr>
          <p:cNvPr id="4" name="Picture 3">
            <a:extLst>
              <a:ext uri="{FF2B5EF4-FFF2-40B4-BE49-F238E27FC236}">
                <a16:creationId xmlns="" xmlns:a16="http://schemas.microsoft.com/office/drawing/2014/main" id="{CFAFBA26-40D7-4269-8D20-74144DA94C9F}"/>
              </a:ext>
            </a:extLst>
          </p:cNvPr>
          <p:cNvPicPr>
            <a:picLocks noChangeAspect="1"/>
          </p:cNvPicPr>
          <p:nvPr/>
        </p:nvPicPr>
        <p:blipFill>
          <a:blip r:embed="rId2"/>
          <a:stretch>
            <a:fillRect/>
          </a:stretch>
        </p:blipFill>
        <p:spPr>
          <a:xfrm>
            <a:off x="0" y="1671495"/>
            <a:ext cx="9144000" cy="1757505"/>
          </a:xfrm>
          <a:prstGeom prst="rect">
            <a:avLst/>
          </a:prstGeom>
        </p:spPr>
      </p:pic>
      <p:pic>
        <p:nvPicPr>
          <p:cNvPr id="5" name="Picture 4">
            <a:extLst>
              <a:ext uri="{FF2B5EF4-FFF2-40B4-BE49-F238E27FC236}">
                <a16:creationId xmlns="" xmlns:a16="http://schemas.microsoft.com/office/drawing/2014/main" id="{30403C11-8807-4C83-BA40-4D1C2427F139}"/>
              </a:ext>
            </a:extLst>
          </p:cNvPr>
          <p:cNvPicPr>
            <a:picLocks noChangeAspect="1"/>
          </p:cNvPicPr>
          <p:nvPr/>
        </p:nvPicPr>
        <p:blipFill>
          <a:blip r:embed="rId3"/>
          <a:stretch>
            <a:fillRect/>
          </a:stretch>
        </p:blipFill>
        <p:spPr>
          <a:xfrm>
            <a:off x="2031009" y="3485530"/>
            <a:ext cx="5081981" cy="3182305"/>
          </a:xfrm>
          <a:prstGeom prst="rect">
            <a:avLst/>
          </a:prstGeom>
        </p:spPr>
      </p:pic>
    </p:spTree>
    <p:extLst>
      <p:ext uri="{BB962C8B-B14F-4D97-AF65-F5344CB8AC3E}">
        <p14:creationId xmlns:p14="http://schemas.microsoft.com/office/powerpoint/2010/main" val="1910945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1942EF-AA50-4702-84A2-70C68DEAA867}"/>
              </a:ext>
            </a:extLst>
          </p:cNvPr>
          <p:cNvSpPr>
            <a:spLocks noGrp="1"/>
          </p:cNvSpPr>
          <p:nvPr>
            <p:ph type="title"/>
          </p:nvPr>
        </p:nvSpPr>
        <p:spPr/>
        <p:txBody>
          <a:bodyPr>
            <a:normAutofit/>
          </a:bodyPr>
          <a:lstStyle/>
          <a:p>
            <a:r>
              <a:rPr lang="en-US" dirty="0"/>
              <a:t>Total Probability</a:t>
            </a:r>
          </a:p>
        </p:txBody>
      </p:sp>
      <p:sp>
        <p:nvSpPr>
          <p:cNvPr id="3" name="Content Placeholder 2">
            <a:extLst>
              <a:ext uri="{FF2B5EF4-FFF2-40B4-BE49-F238E27FC236}">
                <a16:creationId xmlns="" xmlns:a16="http://schemas.microsoft.com/office/drawing/2014/main" id="{7BFFFB6C-DCBC-4B95-ADC8-875A4A5CF618}"/>
              </a:ext>
            </a:extLst>
          </p:cNvPr>
          <p:cNvSpPr>
            <a:spLocks noGrp="1"/>
          </p:cNvSpPr>
          <p:nvPr>
            <p:ph idx="1"/>
          </p:nvPr>
        </p:nvSpPr>
        <p:spPr/>
        <p:txBody>
          <a:bodyPr>
            <a:normAutofit/>
          </a:bodyPr>
          <a:lstStyle/>
          <a:p>
            <a:r>
              <a:rPr lang="en-US" b="1" dirty="0"/>
              <a:t>Example 2.41:</a:t>
            </a:r>
          </a:p>
          <a:p>
            <a:pPr lvl="1"/>
            <a:r>
              <a:rPr lang="en-US" dirty="0"/>
              <a:t>In a certain assembly plant, three machines, B</a:t>
            </a:r>
            <a:r>
              <a:rPr lang="en-US" baseline="-25000" dirty="0"/>
              <a:t>1</a:t>
            </a:r>
            <a:r>
              <a:rPr lang="en-US" dirty="0"/>
              <a:t>, B</a:t>
            </a:r>
            <a:r>
              <a:rPr lang="en-US" baseline="-25000" dirty="0"/>
              <a:t>2</a:t>
            </a:r>
            <a:r>
              <a:rPr lang="en-US" dirty="0"/>
              <a:t>, and B</a:t>
            </a:r>
            <a:r>
              <a:rPr lang="en-US" baseline="-25000" dirty="0"/>
              <a:t>3</a:t>
            </a:r>
            <a:r>
              <a:rPr lang="en-US" dirty="0"/>
              <a:t>, make 30%, 45%, and 25%, respectively, of the products. It is known from past experience that 2%, 3%, and 2% of the products made by each machine, respectively, are defective. Now, suppose that a finished product is randomly selected. What is the probability that it is defective?</a:t>
            </a:r>
          </a:p>
        </p:txBody>
      </p:sp>
      <p:pic>
        <p:nvPicPr>
          <p:cNvPr id="4" name="Content Placeholder 3"/>
          <p:cNvPicPr>
            <a:picLocks noChangeAspect="1"/>
          </p:cNvPicPr>
          <p:nvPr/>
        </p:nvPicPr>
        <p:blipFill>
          <a:blip r:embed="rId2"/>
          <a:stretch>
            <a:fillRect/>
          </a:stretch>
        </p:blipFill>
        <p:spPr>
          <a:xfrm>
            <a:off x="304800" y="1219200"/>
            <a:ext cx="8575394" cy="5462587"/>
          </a:xfrm>
          <a:prstGeom prst="rect">
            <a:avLst/>
          </a:prstGeom>
        </p:spPr>
      </p:pic>
    </p:spTree>
    <p:extLst>
      <p:ext uri="{BB962C8B-B14F-4D97-AF65-F5344CB8AC3E}">
        <p14:creationId xmlns:p14="http://schemas.microsoft.com/office/powerpoint/2010/main" val="2459852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1942EF-AA50-4702-84A2-70C68DEAA867}"/>
              </a:ext>
            </a:extLst>
          </p:cNvPr>
          <p:cNvSpPr>
            <a:spLocks noGrp="1"/>
          </p:cNvSpPr>
          <p:nvPr>
            <p:ph type="title"/>
          </p:nvPr>
        </p:nvSpPr>
        <p:spPr/>
        <p:txBody>
          <a:bodyPr>
            <a:normAutofit/>
          </a:bodyPr>
          <a:lstStyle/>
          <a:p>
            <a:r>
              <a:rPr lang="en-US" dirty="0"/>
              <a:t>Bayes Rule</a:t>
            </a:r>
          </a:p>
        </p:txBody>
      </p:sp>
      <p:sp>
        <p:nvSpPr>
          <p:cNvPr id="3" name="Content Placeholder 2">
            <a:extLst>
              <a:ext uri="{FF2B5EF4-FFF2-40B4-BE49-F238E27FC236}">
                <a16:creationId xmlns="" xmlns:a16="http://schemas.microsoft.com/office/drawing/2014/main" id="{7BFFFB6C-DCBC-4B95-ADC8-875A4A5CF618}"/>
              </a:ext>
            </a:extLst>
          </p:cNvPr>
          <p:cNvSpPr>
            <a:spLocks noGrp="1"/>
          </p:cNvSpPr>
          <p:nvPr>
            <p:ph idx="1"/>
          </p:nvPr>
        </p:nvSpPr>
        <p:spPr/>
        <p:txBody>
          <a:bodyPr>
            <a:normAutofit/>
          </a:bodyPr>
          <a:lstStyle/>
          <a:p>
            <a:r>
              <a:rPr lang="en-US" b="1" dirty="0"/>
              <a:t>Theorem 2.14:</a:t>
            </a:r>
          </a:p>
        </p:txBody>
      </p:sp>
      <p:pic>
        <p:nvPicPr>
          <p:cNvPr id="4" name="Picture 3">
            <a:extLst>
              <a:ext uri="{FF2B5EF4-FFF2-40B4-BE49-F238E27FC236}">
                <a16:creationId xmlns="" xmlns:a16="http://schemas.microsoft.com/office/drawing/2014/main" id="{CE72F9B7-1F5E-47D2-A8F7-63A472C3F899}"/>
              </a:ext>
            </a:extLst>
          </p:cNvPr>
          <p:cNvPicPr>
            <a:picLocks noChangeAspect="1"/>
          </p:cNvPicPr>
          <p:nvPr/>
        </p:nvPicPr>
        <p:blipFill>
          <a:blip r:embed="rId2"/>
          <a:stretch>
            <a:fillRect/>
          </a:stretch>
        </p:blipFill>
        <p:spPr>
          <a:xfrm>
            <a:off x="0" y="2628140"/>
            <a:ext cx="9144000" cy="2248660"/>
          </a:xfrm>
          <a:prstGeom prst="rect">
            <a:avLst/>
          </a:prstGeom>
        </p:spPr>
      </p:pic>
    </p:spTree>
    <p:extLst>
      <p:ext uri="{BB962C8B-B14F-4D97-AF65-F5344CB8AC3E}">
        <p14:creationId xmlns:p14="http://schemas.microsoft.com/office/powerpoint/2010/main" val="1598739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1942EF-AA50-4702-84A2-70C68DEAA867}"/>
              </a:ext>
            </a:extLst>
          </p:cNvPr>
          <p:cNvSpPr>
            <a:spLocks noGrp="1"/>
          </p:cNvSpPr>
          <p:nvPr>
            <p:ph type="title"/>
          </p:nvPr>
        </p:nvSpPr>
        <p:spPr/>
        <p:txBody>
          <a:bodyPr>
            <a:normAutofit/>
          </a:bodyPr>
          <a:lstStyle/>
          <a:p>
            <a:r>
              <a:rPr lang="en-US" dirty="0"/>
              <a:t>Bayes Rule</a:t>
            </a:r>
          </a:p>
        </p:txBody>
      </p:sp>
      <p:sp>
        <p:nvSpPr>
          <p:cNvPr id="3" name="Content Placeholder 2">
            <a:extLst>
              <a:ext uri="{FF2B5EF4-FFF2-40B4-BE49-F238E27FC236}">
                <a16:creationId xmlns="" xmlns:a16="http://schemas.microsoft.com/office/drawing/2014/main" id="{7BFFFB6C-DCBC-4B95-ADC8-875A4A5CF618}"/>
              </a:ext>
            </a:extLst>
          </p:cNvPr>
          <p:cNvSpPr>
            <a:spLocks noGrp="1"/>
          </p:cNvSpPr>
          <p:nvPr>
            <p:ph idx="1"/>
          </p:nvPr>
        </p:nvSpPr>
        <p:spPr/>
        <p:txBody>
          <a:bodyPr>
            <a:normAutofit lnSpcReduction="10000"/>
          </a:bodyPr>
          <a:lstStyle/>
          <a:p>
            <a:r>
              <a:rPr lang="en-US" b="1" dirty="0"/>
              <a:t>Example 2.41:</a:t>
            </a:r>
          </a:p>
          <a:p>
            <a:pPr lvl="1"/>
            <a:r>
              <a:rPr lang="en-US" dirty="0"/>
              <a:t>In a certain assembly plant, three machines, B</a:t>
            </a:r>
            <a:r>
              <a:rPr lang="en-US" baseline="-25000" dirty="0"/>
              <a:t>1</a:t>
            </a:r>
            <a:r>
              <a:rPr lang="en-US" dirty="0"/>
              <a:t>, B</a:t>
            </a:r>
            <a:r>
              <a:rPr lang="en-US" baseline="-25000" dirty="0"/>
              <a:t>2</a:t>
            </a:r>
            <a:r>
              <a:rPr lang="en-US" dirty="0"/>
              <a:t>, and B</a:t>
            </a:r>
            <a:r>
              <a:rPr lang="en-US" baseline="-25000" dirty="0"/>
              <a:t>3</a:t>
            </a:r>
            <a:r>
              <a:rPr lang="en-US" dirty="0"/>
              <a:t>, make 30%, 45%, and 25%, respectively, of the products. It is known from past experience that 2%, 3%, and 2% of the products made by each machine, respectively, are defective. Now, suppose that a finished product is randomly selected. What is the probability that it is defective?</a:t>
            </a:r>
          </a:p>
          <a:p>
            <a:r>
              <a:rPr lang="en-US" b="1" dirty="0"/>
              <a:t>Example 2.42:</a:t>
            </a:r>
          </a:p>
          <a:p>
            <a:pPr lvl="1"/>
            <a:r>
              <a:rPr lang="en-US" dirty="0"/>
              <a:t>With reference to Example 2.41, if a product was chosen randomly and found to be defective, what is the probability that it was made by machine B3?</a:t>
            </a:r>
          </a:p>
        </p:txBody>
      </p:sp>
    </p:spTree>
    <p:extLst>
      <p:ext uri="{BB962C8B-B14F-4D97-AF65-F5344CB8AC3E}">
        <p14:creationId xmlns:p14="http://schemas.microsoft.com/office/powerpoint/2010/main" val="327998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1980087"/>
            <a:ext cx="9144000" cy="3988438"/>
          </a:xfrm>
          <a:prstGeom prst="rect">
            <a:avLst/>
          </a:prstGeom>
        </p:spPr>
      </p:pic>
    </p:spTree>
    <p:extLst>
      <p:ext uri="{BB962C8B-B14F-4D97-AF65-F5344CB8AC3E}">
        <p14:creationId xmlns:p14="http://schemas.microsoft.com/office/powerpoint/2010/main" val="3420633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1942EF-AA50-4702-84A2-70C68DEAA867}"/>
              </a:ext>
            </a:extLst>
          </p:cNvPr>
          <p:cNvSpPr>
            <a:spLocks noGrp="1"/>
          </p:cNvSpPr>
          <p:nvPr>
            <p:ph type="title"/>
          </p:nvPr>
        </p:nvSpPr>
        <p:spPr/>
        <p:txBody>
          <a:bodyPr>
            <a:normAutofit/>
          </a:bodyPr>
          <a:lstStyle/>
          <a:p>
            <a:r>
              <a:rPr lang="en-US" dirty="0"/>
              <a:t>Bayes Rule</a:t>
            </a:r>
          </a:p>
        </p:txBody>
      </p:sp>
      <p:sp>
        <p:nvSpPr>
          <p:cNvPr id="3" name="Content Placeholder 2">
            <a:extLst>
              <a:ext uri="{FF2B5EF4-FFF2-40B4-BE49-F238E27FC236}">
                <a16:creationId xmlns="" xmlns:a16="http://schemas.microsoft.com/office/drawing/2014/main" id="{7BFFFB6C-DCBC-4B95-ADC8-875A4A5CF618}"/>
              </a:ext>
            </a:extLst>
          </p:cNvPr>
          <p:cNvSpPr>
            <a:spLocks noGrp="1"/>
          </p:cNvSpPr>
          <p:nvPr>
            <p:ph idx="1"/>
          </p:nvPr>
        </p:nvSpPr>
        <p:spPr/>
        <p:txBody>
          <a:bodyPr>
            <a:normAutofit lnSpcReduction="10000"/>
          </a:bodyPr>
          <a:lstStyle/>
          <a:p>
            <a:r>
              <a:rPr lang="en-US" b="1" dirty="0"/>
              <a:t>Example 2.43:</a:t>
            </a:r>
          </a:p>
          <a:p>
            <a:pPr lvl="1"/>
            <a:r>
              <a:rPr lang="en-US" dirty="0"/>
              <a:t>A manufacturing firm employs three analytical plans for the design and development of a particular product. For cost reasons, all three are used at varying times. In fact, plans 1, 2, and 3 are used for 30%, 20%, and 50% of the products, respectively. The defect rate is different for the three procedures as follows:</a:t>
            </a:r>
          </a:p>
          <a:p>
            <a:pPr marL="400050" lvl="1" indent="0" algn="ctr">
              <a:buNone/>
            </a:pPr>
            <a:r>
              <a:rPr lang="en-US" b="1" dirty="0"/>
              <a:t>P(D|P</a:t>
            </a:r>
            <a:r>
              <a:rPr lang="en-US" b="1" baseline="-25000" dirty="0"/>
              <a:t>1</a:t>
            </a:r>
            <a:r>
              <a:rPr lang="en-US" b="1" dirty="0"/>
              <a:t>) = 0.01, P(D|P</a:t>
            </a:r>
            <a:r>
              <a:rPr lang="en-US" b="1" baseline="-25000" dirty="0"/>
              <a:t>2</a:t>
            </a:r>
            <a:r>
              <a:rPr lang="en-US" b="1" dirty="0"/>
              <a:t>) = 0.03, P(D|P</a:t>
            </a:r>
            <a:r>
              <a:rPr lang="en-US" b="1" baseline="-25000" dirty="0"/>
              <a:t>3</a:t>
            </a:r>
            <a:r>
              <a:rPr lang="en-US" b="1" dirty="0"/>
              <a:t>) = 0.02</a:t>
            </a:r>
            <a:r>
              <a:rPr lang="en-US" dirty="0"/>
              <a:t>,</a:t>
            </a:r>
          </a:p>
          <a:p>
            <a:pPr lvl="1"/>
            <a:r>
              <a:rPr lang="en-US" dirty="0"/>
              <a:t>where P(</a:t>
            </a:r>
            <a:r>
              <a:rPr lang="en-US" dirty="0" err="1"/>
              <a:t>D|P</a:t>
            </a:r>
            <a:r>
              <a:rPr lang="en-US" baseline="-25000" dirty="0" err="1"/>
              <a:t>j</a:t>
            </a:r>
            <a:r>
              <a:rPr lang="en-US" dirty="0"/>
              <a:t>) is the probability of a defective product, given plan j. If a random product was observed and found to be defective, which plan was most likely used and thus responsible?</a:t>
            </a:r>
          </a:p>
        </p:txBody>
      </p:sp>
    </p:spTree>
    <p:extLst>
      <p:ext uri="{BB962C8B-B14F-4D97-AF65-F5344CB8AC3E}">
        <p14:creationId xmlns:p14="http://schemas.microsoft.com/office/powerpoint/2010/main" val="527734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1942EF-AA50-4702-84A2-70C68DEAA867}"/>
              </a:ext>
            </a:extLst>
          </p:cNvPr>
          <p:cNvSpPr>
            <a:spLocks noGrp="1"/>
          </p:cNvSpPr>
          <p:nvPr>
            <p:ph type="title"/>
          </p:nvPr>
        </p:nvSpPr>
        <p:spPr/>
        <p:txBody>
          <a:bodyPr>
            <a:normAutofit fontScale="90000"/>
          </a:bodyPr>
          <a:lstStyle/>
          <a:p>
            <a:r>
              <a:rPr lang="en-US" dirty="0"/>
              <a:t>Independent Events under Conditional Probability</a:t>
            </a:r>
          </a:p>
        </p:txBody>
      </p:sp>
      <p:sp>
        <p:nvSpPr>
          <p:cNvPr id="3" name="Content Placeholder 2">
            <a:extLst>
              <a:ext uri="{FF2B5EF4-FFF2-40B4-BE49-F238E27FC236}">
                <a16:creationId xmlns="" xmlns:a16="http://schemas.microsoft.com/office/drawing/2014/main" id="{7BFFFB6C-DCBC-4B95-ADC8-875A4A5CF618}"/>
              </a:ext>
            </a:extLst>
          </p:cNvPr>
          <p:cNvSpPr>
            <a:spLocks noGrp="1"/>
          </p:cNvSpPr>
          <p:nvPr>
            <p:ph idx="1"/>
          </p:nvPr>
        </p:nvSpPr>
        <p:spPr/>
        <p:txBody>
          <a:bodyPr/>
          <a:lstStyle/>
          <a:p>
            <a:pPr algn="l"/>
            <a:r>
              <a:rPr lang="en-US" b="1" dirty="0"/>
              <a:t>Definition 2.11: </a:t>
            </a:r>
            <a:r>
              <a:rPr lang="en-US" dirty="0"/>
              <a:t>Two events A and B are independent if and only if</a:t>
            </a:r>
          </a:p>
          <a:p>
            <a:pPr marL="0" indent="0" algn="ctr">
              <a:buNone/>
            </a:pPr>
            <a:r>
              <a:rPr lang="en-US" b="1" dirty="0"/>
              <a:t>P(B|A) = P(B)</a:t>
            </a:r>
          </a:p>
          <a:p>
            <a:pPr marL="0" indent="0" algn="ctr">
              <a:buNone/>
            </a:pPr>
            <a:r>
              <a:rPr lang="en-US" dirty="0"/>
              <a:t>or</a:t>
            </a:r>
          </a:p>
          <a:p>
            <a:pPr marL="0" indent="0" algn="ctr">
              <a:buNone/>
            </a:pPr>
            <a:r>
              <a:rPr lang="en-US" b="1" dirty="0"/>
              <a:t>P(A|B) = P(A)</a:t>
            </a:r>
          </a:p>
        </p:txBody>
      </p:sp>
    </p:spTree>
    <p:extLst>
      <p:ext uri="{BB962C8B-B14F-4D97-AF65-F5344CB8AC3E}">
        <p14:creationId xmlns:p14="http://schemas.microsoft.com/office/powerpoint/2010/main" val="88868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1942EF-AA50-4702-84A2-70C68DEAA867}"/>
              </a:ext>
            </a:extLst>
          </p:cNvPr>
          <p:cNvSpPr>
            <a:spLocks noGrp="1"/>
          </p:cNvSpPr>
          <p:nvPr>
            <p:ph type="title"/>
          </p:nvPr>
        </p:nvSpPr>
        <p:spPr/>
        <p:txBody>
          <a:bodyPr>
            <a:normAutofit fontScale="90000"/>
          </a:bodyPr>
          <a:lstStyle/>
          <a:p>
            <a:r>
              <a:rPr lang="en-US" dirty="0"/>
              <a:t>Independent Events under Conditional Probability</a:t>
            </a:r>
          </a:p>
        </p:txBody>
      </p:sp>
      <p:sp>
        <p:nvSpPr>
          <p:cNvPr id="3" name="Content Placeholder 2">
            <a:extLst>
              <a:ext uri="{FF2B5EF4-FFF2-40B4-BE49-F238E27FC236}">
                <a16:creationId xmlns="" xmlns:a16="http://schemas.microsoft.com/office/drawing/2014/main" id="{7BFFFB6C-DCBC-4B95-ADC8-875A4A5CF618}"/>
              </a:ext>
            </a:extLst>
          </p:cNvPr>
          <p:cNvSpPr>
            <a:spLocks noGrp="1"/>
          </p:cNvSpPr>
          <p:nvPr>
            <p:ph idx="1"/>
          </p:nvPr>
        </p:nvSpPr>
        <p:spPr/>
        <p:txBody>
          <a:bodyPr>
            <a:normAutofit/>
          </a:bodyPr>
          <a:lstStyle/>
          <a:p>
            <a:pPr algn="l"/>
            <a:r>
              <a:rPr lang="en-US" b="1" dirty="0"/>
              <a:t>Example:</a:t>
            </a:r>
          </a:p>
          <a:p>
            <a:pPr lvl="1" algn="l"/>
            <a:r>
              <a:rPr lang="en-US" dirty="0"/>
              <a:t>Consider an experiment in which 2 cards are drawn in succession from an ordinary deck, with replacement.</a:t>
            </a:r>
          </a:p>
          <a:p>
            <a:pPr marL="400050" lvl="1" indent="0" algn="l">
              <a:buNone/>
            </a:pPr>
            <a:r>
              <a:rPr lang="en-US" b="1" dirty="0"/>
              <a:t>Let A</a:t>
            </a:r>
            <a:r>
              <a:rPr lang="en-US" dirty="0"/>
              <a:t>: the first card is an ace ;</a:t>
            </a:r>
            <a:r>
              <a:rPr lang="en-US" b="1" dirty="0"/>
              <a:t>B</a:t>
            </a:r>
            <a:r>
              <a:rPr lang="en-US" dirty="0"/>
              <a:t>: the second card is a spade.</a:t>
            </a:r>
          </a:p>
          <a:p>
            <a:pPr marL="400050" lvl="1" indent="0" algn="l">
              <a:buNone/>
            </a:pPr>
            <a:endParaRPr lang="en-US" dirty="0"/>
          </a:p>
          <a:p>
            <a:pPr marL="400050" lvl="1" indent="0" algn="l">
              <a:buNone/>
            </a:pPr>
            <a:r>
              <a:rPr lang="en-US" dirty="0"/>
              <a:t>P(B|A) = P(B∩A)/P(A) = (1/52)/(4/52) = 1/4</a:t>
            </a:r>
          </a:p>
          <a:p>
            <a:pPr marL="400050" lvl="1" indent="0" algn="l">
              <a:buNone/>
            </a:pPr>
            <a:r>
              <a:rPr lang="en-US" dirty="0"/>
              <a:t>P(B) = 13/52 = 1/4</a:t>
            </a:r>
          </a:p>
          <a:p>
            <a:pPr marL="400050" lvl="1" indent="0" algn="l">
              <a:buNone/>
            </a:pPr>
            <a:endParaRPr lang="en-US" dirty="0"/>
          </a:p>
          <a:p>
            <a:pPr marL="400050" lvl="1" indent="0" algn="l">
              <a:buNone/>
            </a:pPr>
            <a:r>
              <a:rPr lang="en-US" dirty="0"/>
              <a:t>Hence the events A and B are said to be independent.</a:t>
            </a:r>
          </a:p>
        </p:txBody>
      </p:sp>
    </p:spTree>
    <p:extLst>
      <p:ext uri="{BB962C8B-B14F-4D97-AF65-F5344CB8AC3E}">
        <p14:creationId xmlns:p14="http://schemas.microsoft.com/office/powerpoint/2010/main" val="3561396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1942EF-AA50-4702-84A2-70C68DEAA867}"/>
              </a:ext>
            </a:extLst>
          </p:cNvPr>
          <p:cNvSpPr>
            <a:spLocks noGrp="1"/>
          </p:cNvSpPr>
          <p:nvPr>
            <p:ph type="title"/>
          </p:nvPr>
        </p:nvSpPr>
        <p:spPr/>
        <p:txBody>
          <a:bodyPr>
            <a:normAutofit/>
          </a:bodyPr>
          <a:lstStyle/>
          <a:p>
            <a:r>
              <a:rPr lang="en-US" dirty="0"/>
              <a:t>Product / Multiplicative Rule</a:t>
            </a:r>
          </a:p>
        </p:txBody>
      </p:sp>
      <p:sp>
        <p:nvSpPr>
          <p:cNvPr id="3" name="Content Placeholder 2">
            <a:extLst>
              <a:ext uri="{FF2B5EF4-FFF2-40B4-BE49-F238E27FC236}">
                <a16:creationId xmlns="" xmlns:a16="http://schemas.microsoft.com/office/drawing/2014/main" id="{7BFFFB6C-DCBC-4B95-ADC8-875A4A5CF618}"/>
              </a:ext>
            </a:extLst>
          </p:cNvPr>
          <p:cNvSpPr>
            <a:spLocks noGrp="1"/>
          </p:cNvSpPr>
          <p:nvPr>
            <p:ph idx="1"/>
          </p:nvPr>
        </p:nvSpPr>
        <p:spPr/>
        <p:txBody>
          <a:bodyPr>
            <a:normAutofit/>
          </a:bodyPr>
          <a:lstStyle/>
          <a:p>
            <a:pPr algn="l"/>
            <a:r>
              <a:rPr lang="en-US" b="1" dirty="0"/>
              <a:t>Theorem 2.10:</a:t>
            </a:r>
          </a:p>
          <a:p>
            <a:pPr lvl="1" algn="l"/>
            <a:r>
              <a:rPr lang="en-US" dirty="0"/>
              <a:t>If in an experiment the events A and B can both occur, then:</a:t>
            </a:r>
          </a:p>
          <a:p>
            <a:pPr marL="0" indent="0" algn="ctr">
              <a:buNone/>
            </a:pPr>
            <a:r>
              <a:rPr lang="en-US" b="1" dirty="0"/>
              <a:t>P(A ∩ B) = P(A) P(B|A)</a:t>
            </a:r>
          </a:p>
          <a:p>
            <a:pPr marL="0" indent="0" algn="ctr">
              <a:buNone/>
            </a:pPr>
            <a:r>
              <a:rPr lang="en-US" dirty="0"/>
              <a:t>provided P(A) &gt; 0</a:t>
            </a:r>
          </a:p>
          <a:p>
            <a:pPr marL="0" indent="0" algn="ctr">
              <a:buNone/>
            </a:pPr>
            <a:endParaRPr lang="en-US" dirty="0"/>
          </a:p>
          <a:p>
            <a:pPr lvl="1" algn="l"/>
            <a:r>
              <a:rPr lang="en-US" dirty="0"/>
              <a:t>As Logically, P(A ∩ B) = P(B ∩ A)</a:t>
            </a:r>
          </a:p>
          <a:p>
            <a:pPr lvl="1" algn="l"/>
            <a:r>
              <a:rPr lang="en-US" dirty="0"/>
              <a:t>So, P(A ∩ B) = P(B ∩ A) = P(B) P(A|B).</a:t>
            </a:r>
          </a:p>
        </p:txBody>
      </p:sp>
    </p:spTree>
    <p:extLst>
      <p:ext uri="{BB962C8B-B14F-4D97-AF65-F5344CB8AC3E}">
        <p14:creationId xmlns:p14="http://schemas.microsoft.com/office/powerpoint/2010/main" val="301366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1942EF-AA50-4702-84A2-70C68DEAA867}"/>
              </a:ext>
            </a:extLst>
          </p:cNvPr>
          <p:cNvSpPr>
            <a:spLocks noGrp="1"/>
          </p:cNvSpPr>
          <p:nvPr>
            <p:ph type="title"/>
          </p:nvPr>
        </p:nvSpPr>
        <p:spPr/>
        <p:txBody>
          <a:bodyPr>
            <a:normAutofit/>
          </a:bodyPr>
          <a:lstStyle/>
          <a:p>
            <a:r>
              <a:rPr lang="en-US" dirty="0"/>
              <a:t>Product / Multiplicative Rule</a:t>
            </a:r>
          </a:p>
        </p:txBody>
      </p:sp>
      <p:sp>
        <p:nvSpPr>
          <p:cNvPr id="3" name="Content Placeholder 2">
            <a:extLst>
              <a:ext uri="{FF2B5EF4-FFF2-40B4-BE49-F238E27FC236}">
                <a16:creationId xmlns="" xmlns:a16="http://schemas.microsoft.com/office/drawing/2014/main" id="{7BFFFB6C-DCBC-4B95-ADC8-875A4A5CF618}"/>
              </a:ext>
            </a:extLst>
          </p:cNvPr>
          <p:cNvSpPr>
            <a:spLocks noGrp="1"/>
          </p:cNvSpPr>
          <p:nvPr>
            <p:ph idx="1"/>
          </p:nvPr>
        </p:nvSpPr>
        <p:spPr/>
        <p:txBody>
          <a:bodyPr>
            <a:normAutofit/>
          </a:bodyPr>
          <a:lstStyle/>
          <a:p>
            <a:pPr algn="l"/>
            <a:r>
              <a:rPr lang="en-US" b="1" dirty="0"/>
              <a:t>Example 2.36:</a:t>
            </a:r>
          </a:p>
          <a:p>
            <a:pPr lvl="1" algn="l"/>
            <a:r>
              <a:rPr lang="en-US" dirty="0"/>
              <a:t>Suppose that we have a fuse box containing 20 fuses, of which 5 are defective. If 2 fuses are selected at random and removed from the box in succession without replacing the first, what is the probability that both fuses are defective?</a:t>
            </a:r>
          </a:p>
          <a:p>
            <a:pPr marL="457200" lvl="1" indent="0" algn="l">
              <a:buNone/>
            </a:pPr>
            <a:r>
              <a:rPr lang="en-US" b="1" dirty="0"/>
              <a:t>SOLUTION:</a:t>
            </a:r>
          </a:p>
          <a:p>
            <a:pPr marL="457200" lvl="1" indent="0" algn="l">
              <a:buNone/>
            </a:pPr>
            <a:r>
              <a:rPr lang="en-US" dirty="0"/>
              <a:t>Let </a:t>
            </a:r>
            <a:r>
              <a:rPr lang="en-US" b="1" dirty="0"/>
              <a:t>A</a:t>
            </a:r>
            <a:r>
              <a:rPr lang="en-US" dirty="0"/>
              <a:t>: First fuse is defective; </a:t>
            </a:r>
            <a:r>
              <a:rPr lang="en-US" b="1" dirty="0"/>
              <a:t>B</a:t>
            </a:r>
            <a:r>
              <a:rPr lang="en-US" dirty="0"/>
              <a:t>: Second fuse is defective</a:t>
            </a:r>
          </a:p>
          <a:p>
            <a:pPr marL="457200" lvl="1" indent="0" algn="l">
              <a:buNone/>
            </a:pPr>
            <a:r>
              <a:rPr lang="en-US" dirty="0"/>
              <a:t>P(A) = 5/20 = 1/4</a:t>
            </a:r>
          </a:p>
          <a:p>
            <a:pPr marL="457200" lvl="1" indent="0" algn="l">
              <a:buNone/>
            </a:pPr>
            <a:r>
              <a:rPr lang="en-US" dirty="0"/>
              <a:t>P(B|A) = 4/19		(as B</a:t>
            </a:r>
            <a:r>
              <a:rPr lang="en-US" dirty="0">
                <a:sym typeface="Wingdings" panose="05000000000000000000" pitchFamily="2" charset="2"/>
              </a:rPr>
              <a:t>A)</a:t>
            </a:r>
          </a:p>
          <a:p>
            <a:pPr marL="457200" lvl="1" indent="0" algn="l">
              <a:buNone/>
            </a:pPr>
            <a:r>
              <a:rPr lang="en-US" dirty="0">
                <a:sym typeface="Wingdings" panose="05000000000000000000" pitchFamily="2" charset="2"/>
              </a:rPr>
              <a:t>So, P(A∩B) = P(B|A) P(A) = (4/19) (1/4) = (1/19)</a:t>
            </a:r>
          </a:p>
          <a:p>
            <a:pPr lvl="1" algn="l"/>
            <a:endParaRPr lang="en-US" dirty="0"/>
          </a:p>
        </p:txBody>
      </p:sp>
    </p:spTree>
    <p:extLst>
      <p:ext uri="{BB962C8B-B14F-4D97-AF65-F5344CB8AC3E}">
        <p14:creationId xmlns:p14="http://schemas.microsoft.com/office/powerpoint/2010/main" val="202441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1942EF-AA50-4702-84A2-70C68DEAA867}"/>
              </a:ext>
            </a:extLst>
          </p:cNvPr>
          <p:cNvSpPr>
            <a:spLocks noGrp="1"/>
          </p:cNvSpPr>
          <p:nvPr>
            <p:ph type="title"/>
          </p:nvPr>
        </p:nvSpPr>
        <p:spPr/>
        <p:txBody>
          <a:bodyPr>
            <a:normAutofit/>
          </a:bodyPr>
          <a:lstStyle/>
          <a:p>
            <a:r>
              <a:rPr lang="en-US" dirty="0"/>
              <a:t>Product / Multiplicative Rule</a:t>
            </a:r>
          </a:p>
        </p:txBody>
      </p:sp>
      <p:sp>
        <p:nvSpPr>
          <p:cNvPr id="3" name="Content Placeholder 2">
            <a:extLst>
              <a:ext uri="{FF2B5EF4-FFF2-40B4-BE49-F238E27FC236}">
                <a16:creationId xmlns="" xmlns:a16="http://schemas.microsoft.com/office/drawing/2014/main" id="{7BFFFB6C-DCBC-4B95-ADC8-875A4A5CF618}"/>
              </a:ext>
            </a:extLst>
          </p:cNvPr>
          <p:cNvSpPr>
            <a:spLocks noGrp="1"/>
          </p:cNvSpPr>
          <p:nvPr>
            <p:ph idx="1"/>
          </p:nvPr>
        </p:nvSpPr>
        <p:spPr/>
        <p:txBody>
          <a:bodyPr>
            <a:normAutofit/>
          </a:bodyPr>
          <a:lstStyle/>
          <a:p>
            <a:pPr algn="l"/>
            <a:r>
              <a:rPr lang="en-US" b="1" dirty="0"/>
              <a:t>Example 2.37:</a:t>
            </a:r>
          </a:p>
          <a:p>
            <a:pPr lvl="1" algn="l"/>
            <a:r>
              <a:rPr lang="en-US" dirty="0"/>
              <a:t>One bag contains 4 white balls and 3 black balls, and a second bag contains 3 white balls and 5 black balls. One ball is drawn from the first bag and placed unseen in the second bag. What is the probability that a ball now drawn from the second bag is black?</a:t>
            </a:r>
          </a:p>
        </p:txBody>
      </p:sp>
    </p:spTree>
    <p:extLst>
      <p:ext uri="{BB962C8B-B14F-4D97-AF65-F5344CB8AC3E}">
        <p14:creationId xmlns:p14="http://schemas.microsoft.com/office/powerpoint/2010/main" val="867866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1942EF-AA50-4702-84A2-70C68DEAA867}"/>
              </a:ext>
            </a:extLst>
          </p:cNvPr>
          <p:cNvSpPr>
            <a:spLocks noGrp="1"/>
          </p:cNvSpPr>
          <p:nvPr>
            <p:ph type="title"/>
          </p:nvPr>
        </p:nvSpPr>
        <p:spPr/>
        <p:txBody>
          <a:bodyPr>
            <a:normAutofit/>
          </a:bodyPr>
          <a:lstStyle/>
          <a:p>
            <a:r>
              <a:rPr lang="en-US" dirty="0"/>
              <a:t>Product / Multiplicative Rule</a:t>
            </a:r>
          </a:p>
        </p:txBody>
      </p:sp>
      <p:sp>
        <p:nvSpPr>
          <p:cNvPr id="3" name="Content Placeholder 2">
            <a:extLst>
              <a:ext uri="{FF2B5EF4-FFF2-40B4-BE49-F238E27FC236}">
                <a16:creationId xmlns="" xmlns:a16="http://schemas.microsoft.com/office/drawing/2014/main" id="{7BFFFB6C-DCBC-4B95-ADC8-875A4A5CF618}"/>
              </a:ext>
            </a:extLst>
          </p:cNvPr>
          <p:cNvSpPr>
            <a:spLocks noGrp="1"/>
          </p:cNvSpPr>
          <p:nvPr>
            <p:ph idx="1"/>
          </p:nvPr>
        </p:nvSpPr>
        <p:spPr/>
        <p:txBody>
          <a:bodyPr>
            <a:normAutofit/>
          </a:bodyPr>
          <a:lstStyle/>
          <a:p>
            <a:pPr algn="l"/>
            <a:r>
              <a:rPr lang="en-US" b="1" dirty="0"/>
              <a:t>Example 2.37:</a:t>
            </a:r>
          </a:p>
        </p:txBody>
      </p:sp>
      <p:pic>
        <p:nvPicPr>
          <p:cNvPr id="4" name="Picture 3">
            <a:extLst>
              <a:ext uri="{FF2B5EF4-FFF2-40B4-BE49-F238E27FC236}">
                <a16:creationId xmlns="" xmlns:a16="http://schemas.microsoft.com/office/drawing/2014/main" id="{01DEBF77-3D84-418F-AF97-386087C60E61}"/>
              </a:ext>
            </a:extLst>
          </p:cNvPr>
          <p:cNvPicPr>
            <a:picLocks noChangeAspect="1"/>
          </p:cNvPicPr>
          <p:nvPr/>
        </p:nvPicPr>
        <p:blipFill>
          <a:blip r:embed="rId2"/>
          <a:stretch>
            <a:fillRect/>
          </a:stretch>
        </p:blipFill>
        <p:spPr>
          <a:xfrm>
            <a:off x="222299" y="1942146"/>
            <a:ext cx="8699401" cy="4763453"/>
          </a:xfrm>
          <a:prstGeom prst="rect">
            <a:avLst/>
          </a:prstGeom>
        </p:spPr>
      </p:pic>
    </p:spTree>
    <p:extLst>
      <p:ext uri="{BB962C8B-B14F-4D97-AF65-F5344CB8AC3E}">
        <p14:creationId xmlns:p14="http://schemas.microsoft.com/office/powerpoint/2010/main" val="2284048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1942EF-AA50-4702-84A2-70C68DEAA867}"/>
              </a:ext>
            </a:extLst>
          </p:cNvPr>
          <p:cNvSpPr>
            <a:spLocks noGrp="1"/>
          </p:cNvSpPr>
          <p:nvPr>
            <p:ph type="title"/>
          </p:nvPr>
        </p:nvSpPr>
        <p:spPr/>
        <p:txBody>
          <a:bodyPr>
            <a:normAutofit/>
          </a:bodyPr>
          <a:lstStyle/>
          <a:p>
            <a:r>
              <a:rPr lang="en-US" dirty="0"/>
              <a:t>Product / Multiplicative Rule</a:t>
            </a:r>
          </a:p>
        </p:txBody>
      </p:sp>
      <p:sp>
        <p:nvSpPr>
          <p:cNvPr id="3" name="Content Placeholder 2">
            <a:extLst>
              <a:ext uri="{FF2B5EF4-FFF2-40B4-BE49-F238E27FC236}">
                <a16:creationId xmlns="" xmlns:a16="http://schemas.microsoft.com/office/drawing/2014/main" id="{7BFFFB6C-DCBC-4B95-ADC8-875A4A5CF618}"/>
              </a:ext>
            </a:extLst>
          </p:cNvPr>
          <p:cNvSpPr>
            <a:spLocks noGrp="1"/>
          </p:cNvSpPr>
          <p:nvPr>
            <p:ph idx="1"/>
          </p:nvPr>
        </p:nvSpPr>
        <p:spPr/>
        <p:txBody>
          <a:bodyPr>
            <a:normAutofit/>
          </a:bodyPr>
          <a:lstStyle/>
          <a:p>
            <a:pPr algn="l"/>
            <a:r>
              <a:rPr lang="en-US" b="1" dirty="0"/>
              <a:t>Theorem 2.11: </a:t>
            </a:r>
            <a:r>
              <a:rPr lang="en-US" dirty="0"/>
              <a:t>Two events A and B are independent if and only if</a:t>
            </a:r>
          </a:p>
          <a:p>
            <a:pPr marL="0" indent="0" algn="ctr">
              <a:buNone/>
            </a:pPr>
            <a:r>
              <a:rPr lang="en-US" b="1" dirty="0"/>
              <a:t>P(A ∩ B) = P(A)P(B).</a:t>
            </a:r>
          </a:p>
          <a:p>
            <a:r>
              <a:rPr lang="en-US" dirty="0"/>
              <a:t>Therefore, to obtain the probability that two independent events will both occur, we simply find the product of their individual probabilities.</a:t>
            </a:r>
          </a:p>
        </p:txBody>
      </p:sp>
    </p:spTree>
    <p:extLst>
      <p:ext uri="{BB962C8B-B14F-4D97-AF65-F5344CB8AC3E}">
        <p14:creationId xmlns:p14="http://schemas.microsoft.com/office/powerpoint/2010/main" val="3647691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1942EF-AA50-4702-84A2-70C68DEAA867}"/>
              </a:ext>
            </a:extLst>
          </p:cNvPr>
          <p:cNvSpPr>
            <a:spLocks noGrp="1"/>
          </p:cNvSpPr>
          <p:nvPr>
            <p:ph type="title"/>
          </p:nvPr>
        </p:nvSpPr>
        <p:spPr/>
        <p:txBody>
          <a:bodyPr>
            <a:normAutofit/>
          </a:bodyPr>
          <a:lstStyle/>
          <a:p>
            <a:r>
              <a:rPr lang="en-US" dirty="0"/>
              <a:t>Product / Multiplicative Rule</a:t>
            </a:r>
          </a:p>
        </p:txBody>
      </p:sp>
      <p:sp>
        <p:nvSpPr>
          <p:cNvPr id="3" name="Content Placeholder 2">
            <a:extLst>
              <a:ext uri="{FF2B5EF4-FFF2-40B4-BE49-F238E27FC236}">
                <a16:creationId xmlns="" xmlns:a16="http://schemas.microsoft.com/office/drawing/2014/main" id="{7BFFFB6C-DCBC-4B95-ADC8-875A4A5CF618}"/>
              </a:ext>
            </a:extLst>
          </p:cNvPr>
          <p:cNvSpPr>
            <a:spLocks noGrp="1"/>
          </p:cNvSpPr>
          <p:nvPr>
            <p:ph idx="1"/>
          </p:nvPr>
        </p:nvSpPr>
        <p:spPr/>
        <p:txBody>
          <a:bodyPr>
            <a:normAutofit/>
          </a:bodyPr>
          <a:lstStyle/>
          <a:p>
            <a:pPr algn="l"/>
            <a:r>
              <a:rPr lang="en-US" b="1" dirty="0"/>
              <a:t>Example 2.38:</a:t>
            </a:r>
          </a:p>
          <a:p>
            <a:pPr lvl="1"/>
            <a:r>
              <a:rPr lang="en-US" dirty="0"/>
              <a:t>A small town has one fire engine and one ambulance available for emergencies. The probability that the fire engine is available when needed is 0.98, and the probability that the ambulance is available when called is 0.92. In the event of an injury resulting from a burning building, find the probability that both the ambulance and the fire engine will be available, assuming they operate independently.</a:t>
            </a:r>
          </a:p>
        </p:txBody>
      </p:sp>
    </p:spTree>
    <p:extLst>
      <p:ext uri="{BB962C8B-B14F-4D97-AF65-F5344CB8AC3E}">
        <p14:creationId xmlns:p14="http://schemas.microsoft.com/office/powerpoint/2010/main" val="1249274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2140</TotalTime>
  <Words>918</Words>
  <Application>Microsoft Office PowerPoint</Application>
  <PresentationFormat>On-screen Show (4:3)</PresentationFormat>
  <Paragraphs>71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Theme</vt:lpstr>
      <vt:lpstr>Conditional Probability</vt:lpstr>
      <vt:lpstr>Independent Events under Conditional Probability</vt:lpstr>
      <vt:lpstr>Independent Events under Conditional Probability</vt:lpstr>
      <vt:lpstr>Product / Multiplicative Rule</vt:lpstr>
      <vt:lpstr>Product / Multiplicative Rule</vt:lpstr>
      <vt:lpstr>Product / Multiplicative Rule</vt:lpstr>
      <vt:lpstr>Product / Multiplicative Rule</vt:lpstr>
      <vt:lpstr>Product / Multiplicative Rule</vt:lpstr>
      <vt:lpstr>Product / Multiplicative Rule</vt:lpstr>
      <vt:lpstr>Product / Multiplicative Rule</vt:lpstr>
      <vt:lpstr>Product / Multiplicative Rule</vt:lpstr>
      <vt:lpstr>Total Probability</vt:lpstr>
      <vt:lpstr>Total Probability</vt:lpstr>
      <vt:lpstr>Bayes Rule</vt:lpstr>
      <vt:lpstr>Bayes Rule</vt:lpstr>
      <vt:lpstr>PowerPoint Presentation</vt:lpstr>
      <vt:lpstr>Bayes Rule</vt:lpstr>
    </vt:vector>
  </TitlesOfParts>
  <Manager>HOD SE</Manager>
  <Company>Bahria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Session01</dc:title>
  <dc:creator>Muhammad Adnan Ur Rehman</dc:creator>
  <cp:lastModifiedBy>lenovo</cp:lastModifiedBy>
  <cp:revision>300</cp:revision>
  <dcterms:created xsi:type="dcterms:W3CDTF">2006-08-16T00:00:00Z</dcterms:created>
  <dcterms:modified xsi:type="dcterms:W3CDTF">2022-12-06T08:25:27Z</dcterms:modified>
  <cp:version>1</cp:version>
</cp:coreProperties>
</file>