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2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2" r:id="rId15"/>
    <p:sldId id="271" r:id="rId16"/>
    <p:sldId id="272" r:id="rId17"/>
    <p:sldId id="273" r:id="rId18"/>
    <p:sldId id="30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1" r:id="rId32"/>
    <p:sldId id="286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EB4DA-D958-4FA0-9763-076EC3A916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FAC7A-F11A-488A-A1CD-77AA05AC60EA}">
      <dgm:prSet custT="1"/>
      <dgm:spPr/>
      <dgm:t>
        <a:bodyPr/>
        <a:lstStyle/>
        <a:p>
          <a:pPr rtl="0"/>
          <a:r>
            <a:rPr lang="en-US" sz="2000" b="1" dirty="0" smtClean="0"/>
            <a:t>To </a:t>
          </a:r>
          <a:r>
            <a:rPr lang="en-US" sz="2000" b="1" i="1" dirty="0" smtClean="0"/>
            <a:t>describe</a:t>
          </a:r>
          <a:r>
            <a:rPr lang="en-US" sz="2000" b="1" dirty="0" smtClean="0"/>
            <a:t> how people &amp; living being behave.</a:t>
          </a:r>
        </a:p>
      </dgm:t>
    </dgm:pt>
    <dgm:pt modelId="{9A70D1AE-9B42-4CCD-BDF6-EE1740731B90}" type="parTrans" cxnId="{8986D655-DF30-4DB0-901A-85DBF36AF041}">
      <dgm:prSet/>
      <dgm:spPr/>
      <dgm:t>
        <a:bodyPr/>
        <a:lstStyle/>
        <a:p>
          <a:endParaRPr lang="en-US" sz="2000" b="1"/>
        </a:p>
      </dgm:t>
    </dgm:pt>
    <dgm:pt modelId="{7B33A472-485C-4362-A638-490453B67866}" type="sibTrans" cxnId="{8986D655-DF30-4DB0-901A-85DBF36AF041}">
      <dgm:prSet/>
      <dgm:spPr/>
      <dgm:t>
        <a:bodyPr/>
        <a:lstStyle/>
        <a:p>
          <a:endParaRPr lang="en-US" sz="2000" b="1"/>
        </a:p>
      </dgm:t>
    </dgm:pt>
    <dgm:pt modelId="{90E69571-D904-4D4A-885A-17470708F623}">
      <dgm:prSet custT="1"/>
      <dgm:spPr/>
      <dgm:t>
        <a:bodyPr/>
        <a:lstStyle/>
        <a:p>
          <a:pPr rtl="0"/>
          <a:r>
            <a:rPr lang="en-US" sz="2000" b="1" dirty="0" smtClean="0"/>
            <a:t>To </a:t>
          </a:r>
          <a:r>
            <a:rPr lang="en-US" sz="2000" b="1" i="1" dirty="0" smtClean="0"/>
            <a:t>understand</a:t>
          </a:r>
          <a:r>
            <a:rPr lang="en-US" sz="2000" b="1" dirty="0" smtClean="0"/>
            <a:t> (explain) the causes of each behavior.</a:t>
          </a:r>
          <a:endParaRPr lang="en-US" sz="2000" b="1" dirty="0"/>
        </a:p>
      </dgm:t>
    </dgm:pt>
    <dgm:pt modelId="{011EDBB4-EDFF-491A-B7EC-90273D219F12}" type="parTrans" cxnId="{FC74F4E5-96FA-4064-AAB2-84A7945032CB}">
      <dgm:prSet/>
      <dgm:spPr/>
      <dgm:t>
        <a:bodyPr/>
        <a:lstStyle/>
        <a:p>
          <a:endParaRPr lang="en-US" sz="2000" b="1"/>
        </a:p>
      </dgm:t>
    </dgm:pt>
    <dgm:pt modelId="{CE32C68D-A576-4A12-8BE7-4DD00D4E4D40}" type="sibTrans" cxnId="{FC74F4E5-96FA-4064-AAB2-84A7945032CB}">
      <dgm:prSet/>
      <dgm:spPr/>
      <dgm:t>
        <a:bodyPr/>
        <a:lstStyle/>
        <a:p>
          <a:endParaRPr lang="en-US" sz="2000" b="1"/>
        </a:p>
      </dgm:t>
    </dgm:pt>
    <dgm:pt modelId="{D70E923B-3B8B-487D-894C-A652656059CA}">
      <dgm:prSet custT="1"/>
      <dgm:spPr/>
      <dgm:t>
        <a:bodyPr/>
        <a:lstStyle/>
        <a:p>
          <a:pPr rtl="0"/>
          <a:r>
            <a:rPr lang="en-US" sz="2000" b="1" dirty="0" smtClean="0"/>
            <a:t>To </a:t>
          </a:r>
          <a:r>
            <a:rPr lang="en-US" sz="2000" b="1" i="1" dirty="0" smtClean="0"/>
            <a:t>predict</a:t>
          </a:r>
          <a:r>
            <a:rPr lang="en-US" sz="2000" b="1" dirty="0" smtClean="0"/>
            <a:t> how people will behave under certain conditions.</a:t>
          </a:r>
          <a:endParaRPr lang="en-US" sz="2000" b="1" dirty="0"/>
        </a:p>
      </dgm:t>
    </dgm:pt>
    <dgm:pt modelId="{936D6155-67EF-49DA-93B6-AF42C7C05F9E}" type="parTrans" cxnId="{4492AB11-FD88-4380-A343-95AEA20D1053}">
      <dgm:prSet/>
      <dgm:spPr/>
      <dgm:t>
        <a:bodyPr/>
        <a:lstStyle/>
        <a:p>
          <a:endParaRPr lang="en-US" sz="2000" b="1"/>
        </a:p>
      </dgm:t>
    </dgm:pt>
    <dgm:pt modelId="{3F1BAA91-9C0D-4926-829B-A0570AEFD7EC}" type="sibTrans" cxnId="{4492AB11-FD88-4380-A343-95AEA20D1053}">
      <dgm:prSet/>
      <dgm:spPr/>
      <dgm:t>
        <a:bodyPr/>
        <a:lstStyle/>
        <a:p>
          <a:endParaRPr lang="en-US" sz="2000" b="1"/>
        </a:p>
      </dgm:t>
    </dgm:pt>
    <dgm:pt modelId="{7168CC91-2EF5-48BC-A105-3CC23ED138C5}">
      <dgm:prSet custT="1"/>
      <dgm:spPr/>
      <dgm:t>
        <a:bodyPr/>
        <a:lstStyle/>
        <a:p>
          <a:pPr rtl="0"/>
          <a:r>
            <a:rPr lang="en-US" sz="2000" b="1" dirty="0" smtClean="0"/>
            <a:t>To </a:t>
          </a:r>
          <a:r>
            <a:rPr lang="en-US" sz="2000" b="1" i="1" dirty="0" smtClean="0"/>
            <a:t>control</a:t>
          </a:r>
          <a:r>
            <a:rPr lang="en-US" sz="2000" b="1" dirty="0" smtClean="0"/>
            <a:t> or influence behavior through knowledge &amp; control of its causes.</a:t>
          </a:r>
          <a:endParaRPr lang="en-US" sz="2000" b="1" dirty="0"/>
        </a:p>
      </dgm:t>
    </dgm:pt>
    <dgm:pt modelId="{9CB65BE0-7E9D-46DF-BCAA-006FA7584D38}" type="parTrans" cxnId="{D2A79211-BD1C-45EB-B215-C019957C6756}">
      <dgm:prSet/>
      <dgm:spPr/>
      <dgm:t>
        <a:bodyPr/>
        <a:lstStyle/>
        <a:p>
          <a:endParaRPr lang="en-US" sz="2000" b="1"/>
        </a:p>
      </dgm:t>
    </dgm:pt>
    <dgm:pt modelId="{F9687C07-275B-4767-AD73-0EA067C549DE}" type="sibTrans" cxnId="{D2A79211-BD1C-45EB-B215-C019957C6756}">
      <dgm:prSet/>
      <dgm:spPr/>
      <dgm:t>
        <a:bodyPr/>
        <a:lstStyle/>
        <a:p>
          <a:endParaRPr lang="en-US" sz="2000" b="1"/>
        </a:p>
      </dgm:t>
    </dgm:pt>
    <dgm:pt modelId="{F31B00F1-559B-4F6E-B491-C079EA1D5BD6}">
      <dgm:prSet/>
      <dgm:spPr/>
      <dgm:t>
        <a:bodyPr/>
        <a:lstStyle/>
        <a:p>
          <a:pPr rtl="0"/>
          <a:endParaRPr lang="en-US" sz="2000" b="1" dirty="0"/>
        </a:p>
      </dgm:t>
    </dgm:pt>
    <dgm:pt modelId="{F39C879A-C2BF-43E0-9740-2EE9D0E0F1E3}" type="parTrans" cxnId="{F12BDE31-2D75-4FCD-BD6C-FDE566A3C0DE}">
      <dgm:prSet/>
      <dgm:spPr/>
      <dgm:t>
        <a:bodyPr/>
        <a:lstStyle/>
        <a:p>
          <a:endParaRPr lang="en-US" sz="2000" b="1"/>
        </a:p>
      </dgm:t>
    </dgm:pt>
    <dgm:pt modelId="{083994C4-EA07-434D-BB71-D486429D1FDF}" type="sibTrans" cxnId="{F12BDE31-2D75-4FCD-BD6C-FDE566A3C0DE}">
      <dgm:prSet/>
      <dgm:spPr/>
      <dgm:t>
        <a:bodyPr/>
        <a:lstStyle/>
        <a:p>
          <a:endParaRPr lang="en-US" sz="2000" b="1"/>
        </a:p>
      </dgm:t>
    </dgm:pt>
    <dgm:pt modelId="{6C9D02E1-194C-4B76-ADF5-BCFAB646BFEA}" type="pres">
      <dgm:prSet presAssocID="{CC8EB4DA-D958-4FA0-9763-076EC3A9169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87C704-681C-4C49-A17D-5C96A8C02FD1}" type="pres">
      <dgm:prSet presAssocID="{CC8EB4DA-D958-4FA0-9763-076EC3A9169D}" presName="diamond" presStyleLbl="bgShp" presStyleIdx="0" presStyleCnt="1" custLinFactNeighborX="-162"/>
      <dgm:spPr/>
    </dgm:pt>
    <dgm:pt modelId="{80FC6BEE-B5CD-4890-8263-3C3BB6427A08}" type="pres">
      <dgm:prSet presAssocID="{CC8EB4DA-D958-4FA0-9763-076EC3A9169D}" presName="quad1" presStyleLbl="node1" presStyleIdx="0" presStyleCnt="4" custLinFactNeighborX="-1348" custLinFactNeighborY="-13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55857-B796-41D0-AD37-EDC425B1BD2D}" type="pres">
      <dgm:prSet presAssocID="{CC8EB4DA-D958-4FA0-9763-076EC3A916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FCC68-7CFE-4A99-A1BA-616D0FFB340D}" type="pres">
      <dgm:prSet presAssocID="{CC8EB4DA-D958-4FA0-9763-076EC3A916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6B773-D639-4D42-B929-04C5A3A691B2}" type="pres">
      <dgm:prSet presAssocID="{CC8EB4DA-D958-4FA0-9763-076EC3A916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74F4E5-96FA-4064-AAB2-84A7945032CB}" srcId="{CC8EB4DA-D958-4FA0-9763-076EC3A9169D}" destId="{90E69571-D904-4D4A-885A-17470708F623}" srcOrd="1" destOrd="0" parTransId="{011EDBB4-EDFF-491A-B7EC-90273D219F12}" sibTransId="{CE32C68D-A576-4A12-8BE7-4DD00D4E4D40}"/>
    <dgm:cxn modelId="{4492AB11-FD88-4380-A343-95AEA20D1053}" srcId="{CC8EB4DA-D958-4FA0-9763-076EC3A9169D}" destId="{D70E923B-3B8B-487D-894C-A652656059CA}" srcOrd="2" destOrd="0" parTransId="{936D6155-67EF-49DA-93B6-AF42C7C05F9E}" sibTransId="{3F1BAA91-9C0D-4926-829B-A0570AEFD7EC}"/>
    <dgm:cxn modelId="{4F5ACC96-396A-4F2E-8CB0-372E9F529145}" type="presOf" srcId="{2B0FAC7A-F11A-488A-A1CD-77AA05AC60EA}" destId="{80FC6BEE-B5CD-4890-8263-3C3BB6427A08}" srcOrd="0" destOrd="0" presId="urn:microsoft.com/office/officeart/2005/8/layout/matrix3"/>
    <dgm:cxn modelId="{E60642F3-8B4C-4BA8-9392-9FAB8D99C875}" type="presOf" srcId="{D70E923B-3B8B-487D-894C-A652656059CA}" destId="{F3BFCC68-7CFE-4A99-A1BA-616D0FFB340D}" srcOrd="0" destOrd="0" presId="urn:microsoft.com/office/officeart/2005/8/layout/matrix3"/>
    <dgm:cxn modelId="{9F93A9C1-B3C5-4159-9BA4-C51112995EFE}" type="presOf" srcId="{7168CC91-2EF5-48BC-A105-3CC23ED138C5}" destId="{BAD6B773-D639-4D42-B929-04C5A3A691B2}" srcOrd="0" destOrd="0" presId="urn:microsoft.com/office/officeart/2005/8/layout/matrix3"/>
    <dgm:cxn modelId="{D2A79211-BD1C-45EB-B215-C019957C6756}" srcId="{CC8EB4DA-D958-4FA0-9763-076EC3A9169D}" destId="{7168CC91-2EF5-48BC-A105-3CC23ED138C5}" srcOrd="3" destOrd="0" parTransId="{9CB65BE0-7E9D-46DF-BCAA-006FA7584D38}" sibTransId="{F9687C07-275B-4767-AD73-0EA067C549DE}"/>
    <dgm:cxn modelId="{F12BDE31-2D75-4FCD-BD6C-FDE566A3C0DE}" srcId="{CC8EB4DA-D958-4FA0-9763-076EC3A9169D}" destId="{F31B00F1-559B-4F6E-B491-C079EA1D5BD6}" srcOrd="4" destOrd="0" parTransId="{F39C879A-C2BF-43E0-9740-2EE9D0E0F1E3}" sibTransId="{083994C4-EA07-434D-BB71-D486429D1FDF}"/>
    <dgm:cxn modelId="{8986D655-DF30-4DB0-901A-85DBF36AF041}" srcId="{CC8EB4DA-D958-4FA0-9763-076EC3A9169D}" destId="{2B0FAC7A-F11A-488A-A1CD-77AA05AC60EA}" srcOrd="0" destOrd="0" parTransId="{9A70D1AE-9B42-4CCD-BDF6-EE1740731B90}" sibTransId="{7B33A472-485C-4362-A638-490453B67866}"/>
    <dgm:cxn modelId="{9AD86383-BFA8-4E15-9F3A-EC5C2B78BC00}" type="presOf" srcId="{90E69571-D904-4D4A-885A-17470708F623}" destId="{FDA55857-B796-41D0-AD37-EDC425B1BD2D}" srcOrd="0" destOrd="0" presId="urn:microsoft.com/office/officeart/2005/8/layout/matrix3"/>
    <dgm:cxn modelId="{B6EAF0F0-DF46-4CB4-ABB6-0902BC2B370C}" type="presOf" srcId="{CC8EB4DA-D958-4FA0-9763-076EC3A9169D}" destId="{6C9D02E1-194C-4B76-ADF5-BCFAB646BFEA}" srcOrd="0" destOrd="0" presId="urn:microsoft.com/office/officeart/2005/8/layout/matrix3"/>
    <dgm:cxn modelId="{7D2666CE-950B-413E-A1E9-AE630D00A0CB}" type="presParOf" srcId="{6C9D02E1-194C-4B76-ADF5-BCFAB646BFEA}" destId="{8487C704-681C-4C49-A17D-5C96A8C02FD1}" srcOrd="0" destOrd="0" presId="urn:microsoft.com/office/officeart/2005/8/layout/matrix3"/>
    <dgm:cxn modelId="{C230AA18-F958-4292-B34C-6F932E8B5B7E}" type="presParOf" srcId="{6C9D02E1-194C-4B76-ADF5-BCFAB646BFEA}" destId="{80FC6BEE-B5CD-4890-8263-3C3BB6427A08}" srcOrd="1" destOrd="0" presId="urn:microsoft.com/office/officeart/2005/8/layout/matrix3"/>
    <dgm:cxn modelId="{D89E1175-7744-4D7B-AB70-00AB13B247AF}" type="presParOf" srcId="{6C9D02E1-194C-4B76-ADF5-BCFAB646BFEA}" destId="{FDA55857-B796-41D0-AD37-EDC425B1BD2D}" srcOrd="2" destOrd="0" presId="urn:microsoft.com/office/officeart/2005/8/layout/matrix3"/>
    <dgm:cxn modelId="{2108CAA5-8110-441B-BCB4-C7BFCC3DE9DD}" type="presParOf" srcId="{6C9D02E1-194C-4B76-ADF5-BCFAB646BFEA}" destId="{F3BFCC68-7CFE-4A99-A1BA-616D0FFB340D}" srcOrd="3" destOrd="0" presId="urn:microsoft.com/office/officeart/2005/8/layout/matrix3"/>
    <dgm:cxn modelId="{16ED817A-62AF-400B-82A7-722AA86F7D5E}" type="presParOf" srcId="{6C9D02E1-194C-4B76-ADF5-BCFAB646BFEA}" destId="{BAD6B773-D639-4D42-B929-04C5A3A691B2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C08A6-2764-442A-8555-FFEADBEA355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FC36D8D-56A4-4D4A-9586-E6B97C560105}">
      <dgm:prSet phldrT="[Text]"/>
      <dgm:spPr/>
      <dgm:t>
        <a:bodyPr/>
        <a:lstStyle/>
        <a:p>
          <a:r>
            <a:rPr lang="en-US" dirty="0" smtClean="0"/>
            <a:t>Biological </a:t>
          </a:r>
          <a:endParaRPr lang="en-US" dirty="0"/>
        </a:p>
      </dgm:t>
    </dgm:pt>
    <dgm:pt modelId="{02132991-A8A1-4AD6-BDA8-8DB581CEB1DD}" type="parTrans" cxnId="{8FAC190F-3017-4119-B24B-C969B2551A9A}">
      <dgm:prSet/>
      <dgm:spPr/>
      <dgm:t>
        <a:bodyPr/>
        <a:lstStyle/>
        <a:p>
          <a:endParaRPr lang="en-US"/>
        </a:p>
      </dgm:t>
    </dgm:pt>
    <dgm:pt modelId="{899070C5-726D-417F-B2A3-BBB5F061303D}" type="sibTrans" cxnId="{8FAC190F-3017-4119-B24B-C969B2551A9A}">
      <dgm:prSet/>
      <dgm:spPr/>
      <dgm:t>
        <a:bodyPr/>
        <a:lstStyle/>
        <a:p>
          <a:endParaRPr lang="en-US"/>
        </a:p>
      </dgm:t>
    </dgm:pt>
    <dgm:pt modelId="{9F963B1B-48F0-4823-8105-A3D31C5A2BC1}">
      <dgm:prSet phldrT="[Text]"/>
      <dgm:spPr/>
      <dgm:t>
        <a:bodyPr/>
        <a:lstStyle/>
        <a:p>
          <a:r>
            <a:rPr lang="en-US" dirty="0" smtClean="0"/>
            <a:t>Psychological</a:t>
          </a:r>
          <a:endParaRPr lang="en-US" dirty="0"/>
        </a:p>
      </dgm:t>
    </dgm:pt>
    <dgm:pt modelId="{129065C3-8D85-4796-BA4C-B71DEBC7D27C}" type="parTrans" cxnId="{217FEE87-602D-4423-93CD-B92F9DCAA988}">
      <dgm:prSet/>
      <dgm:spPr/>
      <dgm:t>
        <a:bodyPr/>
        <a:lstStyle/>
        <a:p>
          <a:endParaRPr lang="en-US"/>
        </a:p>
      </dgm:t>
    </dgm:pt>
    <dgm:pt modelId="{B0D95806-9D02-4A0F-962D-5D679062F427}" type="sibTrans" cxnId="{217FEE87-602D-4423-93CD-B92F9DCAA988}">
      <dgm:prSet/>
      <dgm:spPr/>
      <dgm:t>
        <a:bodyPr/>
        <a:lstStyle/>
        <a:p>
          <a:endParaRPr lang="en-US"/>
        </a:p>
      </dgm:t>
    </dgm:pt>
    <dgm:pt modelId="{DF2A58AC-3B08-446F-9C62-02445696926D}">
      <dgm:prSet phldrT="[Text]"/>
      <dgm:spPr/>
      <dgm:t>
        <a:bodyPr/>
        <a:lstStyle/>
        <a:p>
          <a:r>
            <a:rPr lang="en-US" dirty="0" smtClean="0"/>
            <a:t>Environmental</a:t>
          </a:r>
          <a:endParaRPr lang="en-US" dirty="0"/>
        </a:p>
      </dgm:t>
    </dgm:pt>
    <dgm:pt modelId="{F5FAC49D-49A4-4444-B512-F40F2BE3D73E}" type="parTrans" cxnId="{D8BE27DA-E998-4FF8-BE89-DC0396640DA9}">
      <dgm:prSet/>
      <dgm:spPr/>
      <dgm:t>
        <a:bodyPr/>
        <a:lstStyle/>
        <a:p>
          <a:endParaRPr lang="en-US"/>
        </a:p>
      </dgm:t>
    </dgm:pt>
    <dgm:pt modelId="{8424897B-5F97-4B2D-BACA-F492AA38170E}" type="sibTrans" cxnId="{D8BE27DA-E998-4FF8-BE89-DC0396640DA9}">
      <dgm:prSet/>
      <dgm:spPr/>
      <dgm:t>
        <a:bodyPr/>
        <a:lstStyle/>
        <a:p>
          <a:endParaRPr lang="en-US"/>
        </a:p>
      </dgm:t>
    </dgm:pt>
    <dgm:pt modelId="{50E07E63-2749-40F8-9BE7-96819C231DB9}" type="pres">
      <dgm:prSet presAssocID="{9EDC08A6-2764-442A-8555-FFEADBEA3551}" presName="diagram" presStyleCnt="0">
        <dgm:presLayoutVars>
          <dgm:dir/>
          <dgm:animLvl val="lvl"/>
          <dgm:resizeHandles val="exact"/>
        </dgm:presLayoutVars>
      </dgm:prSet>
      <dgm:spPr/>
    </dgm:pt>
    <dgm:pt modelId="{81A9626E-B65A-4146-9BFC-51B620F28430}" type="pres">
      <dgm:prSet presAssocID="{BFC36D8D-56A4-4D4A-9586-E6B97C560105}" presName="compNode" presStyleCnt="0"/>
      <dgm:spPr/>
    </dgm:pt>
    <dgm:pt modelId="{B1CD8021-9D27-4821-973A-CE04D6408916}" type="pres">
      <dgm:prSet presAssocID="{BFC36D8D-56A4-4D4A-9586-E6B97C560105}" presName="childRect" presStyleLbl="bgAcc1" presStyleIdx="0" presStyleCnt="3">
        <dgm:presLayoutVars>
          <dgm:bulletEnabled val="1"/>
        </dgm:presLayoutVars>
      </dgm:prSet>
      <dgm:spPr/>
    </dgm:pt>
    <dgm:pt modelId="{214F6DDC-A33E-4D78-851B-7F38B18A5DF9}" type="pres">
      <dgm:prSet presAssocID="{BFC36D8D-56A4-4D4A-9586-E6B97C56010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C761B-3D7B-4412-BB34-EBCBB7D727E0}" type="pres">
      <dgm:prSet presAssocID="{BFC36D8D-56A4-4D4A-9586-E6B97C560105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7F412CA6-4970-4E74-8987-D428452629D0}" type="pres">
      <dgm:prSet presAssocID="{BFC36D8D-56A4-4D4A-9586-E6B97C560105}" presName="adorn" presStyleLbl="fgAccFollowNode1" presStyleIdx="0" presStyleCnt="3"/>
      <dgm:spPr/>
    </dgm:pt>
    <dgm:pt modelId="{FF201BFF-1A72-4FFE-9CE6-D13AF4E7C1BF}" type="pres">
      <dgm:prSet presAssocID="{899070C5-726D-417F-B2A3-BBB5F061303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567066-D5DC-4F25-8DC9-1F57C71B4570}" type="pres">
      <dgm:prSet presAssocID="{9F963B1B-48F0-4823-8105-A3D31C5A2BC1}" presName="compNode" presStyleCnt="0"/>
      <dgm:spPr/>
    </dgm:pt>
    <dgm:pt modelId="{3783F219-3EAB-44DD-986F-7E2AB9D27147}" type="pres">
      <dgm:prSet presAssocID="{9F963B1B-48F0-4823-8105-A3D31C5A2BC1}" presName="childRect" presStyleLbl="bgAcc1" presStyleIdx="1" presStyleCnt="3">
        <dgm:presLayoutVars>
          <dgm:bulletEnabled val="1"/>
        </dgm:presLayoutVars>
      </dgm:prSet>
      <dgm:spPr/>
    </dgm:pt>
    <dgm:pt modelId="{203358E9-BD25-477A-9C25-CE8BC4C4245A}" type="pres">
      <dgm:prSet presAssocID="{9F963B1B-48F0-4823-8105-A3D31C5A2B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B0239-D2D1-4601-AFF2-C60D6242586F}" type="pres">
      <dgm:prSet presAssocID="{9F963B1B-48F0-4823-8105-A3D31C5A2BC1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43621D58-788D-4431-890A-E172DD994844}" type="pres">
      <dgm:prSet presAssocID="{9F963B1B-48F0-4823-8105-A3D31C5A2BC1}" presName="adorn" presStyleLbl="fgAccFollowNode1" presStyleIdx="1" presStyleCnt="3"/>
      <dgm:spPr/>
    </dgm:pt>
    <dgm:pt modelId="{7E8EF25B-21DB-4EBC-BA00-F78106E3AAB3}" type="pres">
      <dgm:prSet presAssocID="{B0D95806-9D02-4A0F-962D-5D679062F42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9F1E14-8762-4BE9-A804-71E3D9AE4765}" type="pres">
      <dgm:prSet presAssocID="{DF2A58AC-3B08-446F-9C62-02445696926D}" presName="compNode" presStyleCnt="0"/>
      <dgm:spPr/>
    </dgm:pt>
    <dgm:pt modelId="{48572033-9639-4AF9-AA35-0314DDD29914}" type="pres">
      <dgm:prSet presAssocID="{DF2A58AC-3B08-446F-9C62-02445696926D}" presName="childRect" presStyleLbl="bgAcc1" presStyleIdx="2" presStyleCnt="3">
        <dgm:presLayoutVars>
          <dgm:bulletEnabled val="1"/>
        </dgm:presLayoutVars>
      </dgm:prSet>
      <dgm:spPr/>
    </dgm:pt>
    <dgm:pt modelId="{69CE17F5-BB6E-4CD6-AC34-68CA245065EE}" type="pres">
      <dgm:prSet presAssocID="{DF2A58AC-3B08-446F-9C62-02445696926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0296A-600E-4BEF-8FD9-C75101D12C0E}" type="pres">
      <dgm:prSet presAssocID="{DF2A58AC-3B08-446F-9C62-02445696926D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2905E376-4986-41F2-9B73-DCAFC56C5939}" type="pres">
      <dgm:prSet presAssocID="{DF2A58AC-3B08-446F-9C62-02445696926D}" presName="adorn" presStyleLbl="fgAccFollowNode1" presStyleIdx="2" presStyleCnt="3"/>
      <dgm:spPr/>
    </dgm:pt>
  </dgm:ptLst>
  <dgm:cxnLst>
    <dgm:cxn modelId="{FE42BEBB-F167-4D74-8998-FB650519173F}" type="presOf" srcId="{B0D95806-9D02-4A0F-962D-5D679062F427}" destId="{7E8EF25B-21DB-4EBC-BA00-F78106E3AAB3}" srcOrd="0" destOrd="0" presId="urn:microsoft.com/office/officeart/2005/8/layout/bList2"/>
    <dgm:cxn modelId="{64A3DA63-6901-4322-98AD-ED1676856FB6}" type="presOf" srcId="{899070C5-726D-417F-B2A3-BBB5F061303D}" destId="{FF201BFF-1A72-4FFE-9CE6-D13AF4E7C1BF}" srcOrd="0" destOrd="0" presId="urn:microsoft.com/office/officeart/2005/8/layout/bList2"/>
    <dgm:cxn modelId="{6F4A4688-938B-4FB5-B192-34E5D8A4F934}" type="presOf" srcId="{9F963B1B-48F0-4823-8105-A3D31C5A2BC1}" destId="{59DB0239-D2D1-4601-AFF2-C60D6242586F}" srcOrd="1" destOrd="0" presId="urn:microsoft.com/office/officeart/2005/8/layout/bList2"/>
    <dgm:cxn modelId="{036BEBF1-9369-4A38-A56D-BE283E86B6B3}" type="presOf" srcId="{BFC36D8D-56A4-4D4A-9586-E6B97C560105}" destId="{214F6DDC-A33E-4D78-851B-7F38B18A5DF9}" srcOrd="0" destOrd="0" presId="urn:microsoft.com/office/officeart/2005/8/layout/bList2"/>
    <dgm:cxn modelId="{1C2AA8F8-90A5-479C-BB58-7155841C95D8}" type="presOf" srcId="{DF2A58AC-3B08-446F-9C62-02445696926D}" destId="{92B0296A-600E-4BEF-8FD9-C75101D12C0E}" srcOrd="1" destOrd="0" presId="urn:microsoft.com/office/officeart/2005/8/layout/bList2"/>
    <dgm:cxn modelId="{12D3D880-9EE8-4695-A75D-956D6050BB02}" type="presOf" srcId="{9F963B1B-48F0-4823-8105-A3D31C5A2BC1}" destId="{203358E9-BD25-477A-9C25-CE8BC4C4245A}" srcOrd="0" destOrd="0" presId="urn:microsoft.com/office/officeart/2005/8/layout/bList2"/>
    <dgm:cxn modelId="{D8BE27DA-E998-4FF8-BE89-DC0396640DA9}" srcId="{9EDC08A6-2764-442A-8555-FFEADBEA3551}" destId="{DF2A58AC-3B08-446F-9C62-02445696926D}" srcOrd="2" destOrd="0" parTransId="{F5FAC49D-49A4-4444-B512-F40F2BE3D73E}" sibTransId="{8424897B-5F97-4B2D-BACA-F492AA38170E}"/>
    <dgm:cxn modelId="{FDA6D45F-EBF5-4D89-A6EA-18F45AFCFAF1}" type="presOf" srcId="{BFC36D8D-56A4-4D4A-9586-E6B97C560105}" destId="{7F4C761B-3D7B-4412-BB34-EBCBB7D727E0}" srcOrd="1" destOrd="0" presId="urn:microsoft.com/office/officeart/2005/8/layout/bList2"/>
    <dgm:cxn modelId="{8FAC190F-3017-4119-B24B-C969B2551A9A}" srcId="{9EDC08A6-2764-442A-8555-FFEADBEA3551}" destId="{BFC36D8D-56A4-4D4A-9586-E6B97C560105}" srcOrd="0" destOrd="0" parTransId="{02132991-A8A1-4AD6-BDA8-8DB581CEB1DD}" sibTransId="{899070C5-726D-417F-B2A3-BBB5F061303D}"/>
    <dgm:cxn modelId="{98E97C04-D551-426D-8575-BACF984924D6}" type="presOf" srcId="{DF2A58AC-3B08-446F-9C62-02445696926D}" destId="{69CE17F5-BB6E-4CD6-AC34-68CA245065EE}" srcOrd="0" destOrd="0" presId="urn:microsoft.com/office/officeart/2005/8/layout/bList2"/>
    <dgm:cxn modelId="{217FEE87-602D-4423-93CD-B92F9DCAA988}" srcId="{9EDC08A6-2764-442A-8555-FFEADBEA3551}" destId="{9F963B1B-48F0-4823-8105-A3D31C5A2BC1}" srcOrd="1" destOrd="0" parTransId="{129065C3-8D85-4796-BA4C-B71DEBC7D27C}" sibTransId="{B0D95806-9D02-4A0F-962D-5D679062F427}"/>
    <dgm:cxn modelId="{C08551C9-C193-4029-977D-6D7D36FEB0FC}" type="presOf" srcId="{9EDC08A6-2764-442A-8555-FFEADBEA3551}" destId="{50E07E63-2749-40F8-9BE7-96819C231DB9}" srcOrd="0" destOrd="0" presId="urn:microsoft.com/office/officeart/2005/8/layout/bList2"/>
    <dgm:cxn modelId="{E4B256B2-8A9F-4D33-9283-E14C4EDDC22C}" type="presParOf" srcId="{50E07E63-2749-40F8-9BE7-96819C231DB9}" destId="{81A9626E-B65A-4146-9BFC-51B620F28430}" srcOrd="0" destOrd="0" presId="urn:microsoft.com/office/officeart/2005/8/layout/bList2"/>
    <dgm:cxn modelId="{35E42D74-C83D-48F2-8ED3-8135EBB6F9DA}" type="presParOf" srcId="{81A9626E-B65A-4146-9BFC-51B620F28430}" destId="{B1CD8021-9D27-4821-973A-CE04D6408916}" srcOrd="0" destOrd="0" presId="urn:microsoft.com/office/officeart/2005/8/layout/bList2"/>
    <dgm:cxn modelId="{8D251D0C-EB0E-49F1-9F43-BB711F7E1BC7}" type="presParOf" srcId="{81A9626E-B65A-4146-9BFC-51B620F28430}" destId="{214F6DDC-A33E-4D78-851B-7F38B18A5DF9}" srcOrd="1" destOrd="0" presId="urn:microsoft.com/office/officeart/2005/8/layout/bList2"/>
    <dgm:cxn modelId="{A3B50ACC-31DE-4F74-9737-D5BD6B2B97EB}" type="presParOf" srcId="{81A9626E-B65A-4146-9BFC-51B620F28430}" destId="{7F4C761B-3D7B-4412-BB34-EBCBB7D727E0}" srcOrd="2" destOrd="0" presId="urn:microsoft.com/office/officeart/2005/8/layout/bList2"/>
    <dgm:cxn modelId="{B5852DD5-1D48-409E-A1F4-0E9F82ADBADE}" type="presParOf" srcId="{81A9626E-B65A-4146-9BFC-51B620F28430}" destId="{7F412CA6-4970-4E74-8987-D428452629D0}" srcOrd="3" destOrd="0" presId="urn:microsoft.com/office/officeart/2005/8/layout/bList2"/>
    <dgm:cxn modelId="{10BBEA28-0310-4FB8-B147-E1DFAC7362ED}" type="presParOf" srcId="{50E07E63-2749-40F8-9BE7-96819C231DB9}" destId="{FF201BFF-1A72-4FFE-9CE6-D13AF4E7C1BF}" srcOrd="1" destOrd="0" presId="urn:microsoft.com/office/officeart/2005/8/layout/bList2"/>
    <dgm:cxn modelId="{DD3A84CC-0270-4C05-ACD0-00C39653888B}" type="presParOf" srcId="{50E07E63-2749-40F8-9BE7-96819C231DB9}" destId="{32567066-D5DC-4F25-8DC9-1F57C71B4570}" srcOrd="2" destOrd="0" presId="urn:microsoft.com/office/officeart/2005/8/layout/bList2"/>
    <dgm:cxn modelId="{34A6B58A-C25C-43C0-860F-2CBB03230AA7}" type="presParOf" srcId="{32567066-D5DC-4F25-8DC9-1F57C71B4570}" destId="{3783F219-3EAB-44DD-986F-7E2AB9D27147}" srcOrd="0" destOrd="0" presId="urn:microsoft.com/office/officeart/2005/8/layout/bList2"/>
    <dgm:cxn modelId="{F0910852-16CA-4E4F-9E64-935FC8FCEC44}" type="presParOf" srcId="{32567066-D5DC-4F25-8DC9-1F57C71B4570}" destId="{203358E9-BD25-477A-9C25-CE8BC4C4245A}" srcOrd="1" destOrd="0" presId="urn:microsoft.com/office/officeart/2005/8/layout/bList2"/>
    <dgm:cxn modelId="{36D0A8F9-377A-45ED-AF69-D0F70A5CFC56}" type="presParOf" srcId="{32567066-D5DC-4F25-8DC9-1F57C71B4570}" destId="{59DB0239-D2D1-4601-AFF2-C60D6242586F}" srcOrd="2" destOrd="0" presId="urn:microsoft.com/office/officeart/2005/8/layout/bList2"/>
    <dgm:cxn modelId="{4BD71FD0-6EDB-4F81-B30D-3F4B20BF4572}" type="presParOf" srcId="{32567066-D5DC-4F25-8DC9-1F57C71B4570}" destId="{43621D58-788D-4431-890A-E172DD994844}" srcOrd="3" destOrd="0" presId="urn:microsoft.com/office/officeart/2005/8/layout/bList2"/>
    <dgm:cxn modelId="{416DB864-C315-4C8D-84C8-1F04FAE6FE84}" type="presParOf" srcId="{50E07E63-2749-40F8-9BE7-96819C231DB9}" destId="{7E8EF25B-21DB-4EBC-BA00-F78106E3AAB3}" srcOrd="3" destOrd="0" presId="urn:microsoft.com/office/officeart/2005/8/layout/bList2"/>
    <dgm:cxn modelId="{522575D6-AFBD-4348-9702-C70C27F2EB20}" type="presParOf" srcId="{50E07E63-2749-40F8-9BE7-96819C231DB9}" destId="{279F1E14-8762-4BE9-A804-71E3D9AE4765}" srcOrd="4" destOrd="0" presId="urn:microsoft.com/office/officeart/2005/8/layout/bList2"/>
    <dgm:cxn modelId="{C975BE08-C8F3-4C07-A2C6-FC38D9C36D28}" type="presParOf" srcId="{279F1E14-8762-4BE9-A804-71E3D9AE4765}" destId="{48572033-9639-4AF9-AA35-0314DDD29914}" srcOrd="0" destOrd="0" presId="urn:microsoft.com/office/officeart/2005/8/layout/bList2"/>
    <dgm:cxn modelId="{570A28E2-7B57-4C3C-83B0-9BF0C83E7B56}" type="presParOf" srcId="{279F1E14-8762-4BE9-A804-71E3D9AE4765}" destId="{69CE17F5-BB6E-4CD6-AC34-68CA245065EE}" srcOrd="1" destOrd="0" presId="urn:microsoft.com/office/officeart/2005/8/layout/bList2"/>
    <dgm:cxn modelId="{A608E408-E59B-4E3D-8499-C8A13C3B051E}" type="presParOf" srcId="{279F1E14-8762-4BE9-A804-71E3D9AE4765}" destId="{92B0296A-600E-4BEF-8FD9-C75101D12C0E}" srcOrd="2" destOrd="0" presId="urn:microsoft.com/office/officeart/2005/8/layout/bList2"/>
    <dgm:cxn modelId="{E7572B35-A3B5-435B-A935-803C5BC1EA1B}" type="presParOf" srcId="{279F1E14-8762-4BE9-A804-71E3D9AE4765}" destId="{2905E376-4986-41F2-9B73-DCAFC56C5939}" srcOrd="3" destOrd="0" presId="urn:microsoft.com/office/officeart/2005/8/layout/b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E4D30-77B1-43A5-9613-EA26629769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7FD36-1B61-4FC6-A31C-777F5C679EBE}">
      <dgm:prSet/>
      <dgm:spPr/>
      <dgm:t>
        <a:bodyPr/>
        <a:lstStyle/>
        <a:p>
          <a:pPr algn="just" rtl="0"/>
          <a:r>
            <a:rPr lang="en-US" b="1" dirty="0" smtClean="0">
              <a:solidFill>
                <a:schemeClr val="bg1"/>
              </a:solidFill>
            </a:rPr>
            <a:t>BIOLOGICAL</a:t>
          </a:r>
          <a:r>
            <a:rPr lang="en-US" dirty="0" smtClean="0"/>
            <a:t>: Physiological processes underlie behavior – brain processes, hormones, genetic factors</a:t>
          </a:r>
          <a:endParaRPr lang="en-US" dirty="0"/>
        </a:p>
      </dgm:t>
    </dgm:pt>
    <dgm:pt modelId="{4850A50C-0696-42FC-9272-DA629DA0981B}" type="parTrans" cxnId="{4CEBABF9-2D8A-4E87-A72A-119251012C9B}">
      <dgm:prSet/>
      <dgm:spPr/>
      <dgm:t>
        <a:bodyPr/>
        <a:lstStyle/>
        <a:p>
          <a:pPr algn="just"/>
          <a:endParaRPr lang="en-US"/>
        </a:p>
      </dgm:t>
    </dgm:pt>
    <dgm:pt modelId="{64B49FF0-CBB0-4025-A7FB-7A65E1AF8EDE}" type="sibTrans" cxnId="{4CEBABF9-2D8A-4E87-A72A-119251012C9B}">
      <dgm:prSet/>
      <dgm:spPr/>
      <dgm:t>
        <a:bodyPr/>
        <a:lstStyle/>
        <a:p>
          <a:pPr algn="just"/>
          <a:endParaRPr lang="en-US"/>
        </a:p>
      </dgm:t>
    </dgm:pt>
    <dgm:pt modelId="{6C303B88-9BAF-4475-8D7E-3A309F9A2EB2}">
      <dgm:prSet/>
      <dgm:spPr/>
      <dgm:t>
        <a:bodyPr/>
        <a:lstStyle/>
        <a:p>
          <a:pPr algn="just" rtl="0"/>
          <a:r>
            <a:rPr lang="en-US" b="1" dirty="0" smtClean="0">
              <a:solidFill>
                <a:schemeClr val="bg1"/>
              </a:solidFill>
            </a:rPr>
            <a:t>PSYCHOLOGICAL</a:t>
          </a:r>
          <a:r>
            <a:rPr lang="en-US" dirty="0" smtClean="0"/>
            <a:t>: Analyze the role of thought, memory, planning &amp; problem solving, motivational, emotional, personality processes in the behavior of interest.</a:t>
          </a:r>
          <a:endParaRPr lang="en-US" dirty="0"/>
        </a:p>
      </dgm:t>
    </dgm:pt>
    <dgm:pt modelId="{348C1ED2-93BC-4B95-9B49-B073A4425143}" type="parTrans" cxnId="{DB58A9D7-3A71-4E9C-A928-975BA96CEA33}">
      <dgm:prSet/>
      <dgm:spPr/>
      <dgm:t>
        <a:bodyPr/>
        <a:lstStyle/>
        <a:p>
          <a:pPr algn="just"/>
          <a:endParaRPr lang="en-US"/>
        </a:p>
      </dgm:t>
    </dgm:pt>
    <dgm:pt modelId="{B6BD5248-811A-4FD0-90EE-C27C48256929}" type="sibTrans" cxnId="{DB58A9D7-3A71-4E9C-A928-975BA96CEA33}">
      <dgm:prSet/>
      <dgm:spPr/>
      <dgm:t>
        <a:bodyPr/>
        <a:lstStyle/>
        <a:p>
          <a:pPr algn="just"/>
          <a:endParaRPr lang="en-US"/>
        </a:p>
      </dgm:t>
    </dgm:pt>
    <dgm:pt modelId="{C5652BFF-4482-4CB7-B331-B5959C91926A}">
      <dgm:prSet/>
      <dgm:spPr/>
      <dgm:t>
        <a:bodyPr/>
        <a:lstStyle/>
        <a:p>
          <a:pPr algn="just" rtl="0"/>
          <a:r>
            <a:rPr lang="en-US" b="1" dirty="0" smtClean="0">
              <a:solidFill>
                <a:schemeClr val="bg1"/>
              </a:solidFill>
            </a:rPr>
            <a:t>ENVIRONMENTAL</a:t>
          </a:r>
          <a:r>
            <a:rPr lang="en-US" dirty="0" smtClean="0"/>
            <a:t>: Take account of the environment, past &amp; present, personal &amp; cultural that helps shape &amp; stimulates our behavior.</a:t>
          </a:r>
          <a:br>
            <a:rPr lang="en-US" dirty="0" smtClean="0"/>
          </a:br>
          <a:endParaRPr lang="en-US" dirty="0"/>
        </a:p>
      </dgm:t>
    </dgm:pt>
    <dgm:pt modelId="{21CCE3EE-02FA-46C9-99AA-2C4071F4E476}" type="parTrans" cxnId="{FC737CD6-6522-4413-ACE0-67DECEB9246C}">
      <dgm:prSet/>
      <dgm:spPr/>
      <dgm:t>
        <a:bodyPr/>
        <a:lstStyle/>
        <a:p>
          <a:pPr algn="just"/>
          <a:endParaRPr lang="en-US"/>
        </a:p>
      </dgm:t>
    </dgm:pt>
    <dgm:pt modelId="{BB04F827-9AB2-4318-BB31-F1774699C5FD}" type="sibTrans" cxnId="{FC737CD6-6522-4413-ACE0-67DECEB9246C}">
      <dgm:prSet/>
      <dgm:spPr/>
      <dgm:t>
        <a:bodyPr/>
        <a:lstStyle/>
        <a:p>
          <a:pPr algn="just"/>
          <a:endParaRPr lang="en-US"/>
        </a:p>
      </dgm:t>
    </dgm:pt>
    <dgm:pt modelId="{7DBBB8E1-4FE0-4741-8D2E-3B4EF122A289}" type="pres">
      <dgm:prSet presAssocID="{5E5E4D30-77B1-43A5-9613-EA26629769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07BAD8-4D1E-4244-B7CF-F29BD76AEFE5}" type="pres">
      <dgm:prSet presAssocID="{6397FD36-1B61-4FC6-A31C-777F5C679E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3B0B7-0AB0-46F9-8FB6-2B7937DB92AE}" type="pres">
      <dgm:prSet presAssocID="{64B49FF0-CBB0-4025-A7FB-7A65E1AF8EDE}" presName="spacer" presStyleCnt="0"/>
      <dgm:spPr/>
    </dgm:pt>
    <dgm:pt modelId="{4DE87D30-A7CC-4E0B-96D3-60C22F2F93E0}" type="pres">
      <dgm:prSet presAssocID="{6C303B88-9BAF-4475-8D7E-3A309F9A2E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7F4C3-31F6-4945-BDD5-E25FBED8C1B0}" type="pres">
      <dgm:prSet presAssocID="{B6BD5248-811A-4FD0-90EE-C27C48256929}" presName="spacer" presStyleCnt="0"/>
      <dgm:spPr/>
    </dgm:pt>
    <dgm:pt modelId="{D3F68DF3-D2DB-4E7A-90EE-44EEFAEAE080}" type="pres">
      <dgm:prSet presAssocID="{C5652BFF-4482-4CB7-B331-B5959C91926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737CD6-6522-4413-ACE0-67DECEB9246C}" srcId="{5E5E4D30-77B1-43A5-9613-EA26629769FD}" destId="{C5652BFF-4482-4CB7-B331-B5959C91926A}" srcOrd="2" destOrd="0" parTransId="{21CCE3EE-02FA-46C9-99AA-2C4071F4E476}" sibTransId="{BB04F827-9AB2-4318-BB31-F1774699C5FD}"/>
    <dgm:cxn modelId="{4CEBABF9-2D8A-4E87-A72A-119251012C9B}" srcId="{5E5E4D30-77B1-43A5-9613-EA26629769FD}" destId="{6397FD36-1B61-4FC6-A31C-777F5C679EBE}" srcOrd="0" destOrd="0" parTransId="{4850A50C-0696-42FC-9272-DA629DA0981B}" sibTransId="{64B49FF0-CBB0-4025-A7FB-7A65E1AF8EDE}"/>
    <dgm:cxn modelId="{D1D1E33E-4F4E-42A9-8603-C33FF50F8C7D}" type="presOf" srcId="{C5652BFF-4482-4CB7-B331-B5959C91926A}" destId="{D3F68DF3-D2DB-4E7A-90EE-44EEFAEAE080}" srcOrd="0" destOrd="0" presId="urn:microsoft.com/office/officeart/2005/8/layout/vList2"/>
    <dgm:cxn modelId="{0F374F45-B76B-4F48-8B35-C203FCFF9235}" type="presOf" srcId="{6397FD36-1B61-4FC6-A31C-777F5C679EBE}" destId="{A307BAD8-4D1E-4244-B7CF-F29BD76AEFE5}" srcOrd="0" destOrd="0" presId="urn:microsoft.com/office/officeart/2005/8/layout/vList2"/>
    <dgm:cxn modelId="{8D830D2F-656E-4A8B-AA8B-181EEB476CEA}" type="presOf" srcId="{5E5E4D30-77B1-43A5-9613-EA26629769FD}" destId="{7DBBB8E1-4FE0-4741-8D2E-3B4EF122A289}" srcOrd="0" destOrd="0" presId="urn:microsoft.com/office/officeart/2005/8/layout/vList2"/>
    <dgm:cxn modelId="{AC4A16FD-7429-4CA8-80E0-C3E1CE5A8C5F}" type="presOf" srcId="{6C303B88-9BAF-4475-8D7E-3A309F9A2EB2}" destId="{4DE87D30-A7CC-4E0B-96D3-60C22F2F93E0}" srcOrd="0" destOrd="0" presId="urn:microsoft.com/office/officeart/2005/8/layout/vList2"/>
    <dgm:cxn modelId="{DB58A9D7-3A71-4E9C-A928-975BA96CEA33}" srcId="{5E5E4D30-77B1-43A5-9613-EA26629769FD}" destId="{6C303B88-9BAF-4475-8D7E-3A309F9A2EB2}" srcOrd="1" destOrd="0" parTransId="{348C1ED2-93BC-4B95-9B49-B073A4425143}" sibTransId="{B6BD5248-811A-4FD0-90EE-C27C48256929}"/>
    <dgm:cxn modelId="{278A3EEA-F3B9-4DF1-AC57-EF15C8F784F4}" type="presParOf" srcId="{7DBBB8E1-4FE0-4741-8D2E-3B4EF122A289}" destId="{A307BAD8-4D1E-4244-B7CF-F29BD76AEFE5}" srcOrd="0" destOrd="0" presId="urn:microsoft.com/office/officeart/2005/8/layout/vList2"/>
    <dgm:cxn modelId="{0C0CA794-E5E6-45E1-A1CD-B08B9FDBB988}" type="presParOf" srcId="{7DBBB8E1-4FE0-4741-8D2E-3B4EF122A289}" destId="{B283B0B7-0AB0-46F9-8FB6-2B7937DB92AE}" srcOrd="1" destOrd="0" presId="urn:microsoft.com/office/officeart/2005/8/layout/vList2"/>
    <dgm:cxn modelId="{DA54BD6B-620F-4C5E-BF86-A9D330902260}" type="presParOf" srcId="{7DBBB8E1-4FE0-4741-8D2E-3B4EF122A289}" destId="{4DE87D30-A7CC-4E0B-96D3-60C22F2F93E0}" srcOrd="2" destOrd="0" presId="urn:microsoft.com/office/officeart/2005/8/layout/vList2"/>
    <dgm:cxn modelId="{95AD2786-CA64-4F0E-9229-29D93EA795BE}" type="presParOf" srcId="{7DBBB8E1-4FE0-4741-8D2E-3B4EF122A289}" destId="{6DB7F4C3-31F6-4945-BDD5-E25FBED8C1B0}" srcOrd="3" destOrd="0" presId="urn:microsoft.com/office/officeart/2005/8/layout/vList2"/>
    <dgm:cxn modelId="{539C8BA0-579F-45E1-89B8-6FD611454070}" type="presParOf" srcId="{7DBBB8E1-4FE0-4741-8D2E-3B4EF122A289}" destId="{D3F68DF3-D2DB-4E7A-90EE-44EEFAEAE080}" srcOrd="4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FDC4C-5A81-4310-A820-CB356396F4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8135CD-40E4-4572-96D4-367B92FCB9D5}">
      <dgm:prSet custT="1"/>
      <dgm:spPr/>
      <dgm:t>
        <a:bodyPr/>
        <a:lstStyle/>
        <a:p>
          <a:pPr algn="just" rtl="0"/>
          <a:r>
            <a:rPr lang="en-US" sz="1800" b="1" dirty="0" smtClean="0"/>
            <a:t>Stress hormones levels measured at rest &amp; during stress. Measure heart rate &amp; respiration rate. Measurement of muscle tension &amp; sweating</a:t>
          </a:r>
          <a:endParaRPr lang="en-US" sz="1800" dirty="0"/>
        </a:p>
      </dgm:t>
    </dgm:pt>
    <dgm:pt modelId="{9E66B7B7-08D1-4413-8B93-ECB97A5D719E}" type="parTrans" cxnId="{F95D5EF2-6CDB-402D-BE4D-4E56425AA031}">
      <dgm:prSet/>
      <dgm:spPr/>
      <dgm:t>
        <a:bodyPr/>
        <a:lstStyle/>
        <a:p>
          <a:endParaRPr lang="en-US"/>
        </a:p>
      </dgm:t>
    </dgm:pt>
    <dgm:pt modelId="{D1C7D977-F0F9-4E0D-8CFD-0A3F14D24097}" type="sibTrans" cxnId="{F95D5EF2-6CDB-402D-BE4D-4E56425AA031}">
      <dgm:prSet/>
      <dgm:spPr/>
      <dgm:t>
        <a:bodyPr/>
        <a:lstStyle/>
        <a:p>
          <a:endParaRPr lang="en-US"/>
        </a:p>
      </dgm:t>
    </dgm:pt>
    <dgm:pt modelId="{04854971-5305-48E4-9817-4DE39231B75B}">
      <dgm:prSet custT="1"/>
      <dgm:spPr/>
      <dgm:t>
        <a:bodyPr/>
        <a:lstStyle/>
        <a:p>
          <a:pPr algn="just" rtl="0"/>
          <a:r>
            <a:rPr lang="en-US" sz="1800" b="1" dirty="0" smtClean="0"/>
            <a:t>Anxiety (self report personality test) Questionnaire rating of confusion, worry, tension &amp; anxiety Behavioral observations of nervousness during making decisions like nail biting, foot wiggling </a:t>
          </a:r>
          <a:endParaRPr lang="en-US" sz="1800" dirty="0"/>
        </a:p>
      </dgm:t>
    </dgm:pt>
    <dgm:pt modelId="{A11499CE-733A-4A12-8E0D-1AFF4B8260D2}" type="parTrans" cxnId="{FB015477-0CF8-4AB7-8BC8-79E8F7EC7159}">
      <dgm:prSet/>
      <dgm:spPr/>
      <dgm:t>
        <a:bodyPr/>
        <a:lstStyle/>
        <a:p>
          <a:endParaRPr lang="en-US"/>
        </a:p>
      </dgm:t>
    </dgm:pt>
    <dgm:pt modelId="{AF1BFAB5-FD87-45B2-AA44-40B694B1827D}" type="sibTrans" cxnId="{FB015477-0CF8-4AB7-8BC8-79E8F7EC7159}">
      <dgm:prSet/>
      <dgm:spPr/>
      <dgm:t>
        <a:bodyPr/>
        <a:lstStyle/>
        <a:p>
          <a:endParaRPr lang="en-US"/>
        </a:p>
      </dgm:t>
    </dgm:pt>
    <dgm:pt modelId="{B2578B16-B1F4-466A-BC98-D1645C5A3C95}">
      <dgm:prSet custT="1"/>
      <dgm:spPr/>
      <dgm:t>
        <a:bodyPr/>
        <a:lstStyle/>
        <a:p>
          <a:pPr algn="just" rtl="0"/>
          <a:r>
            <a:rPr lang="en-US" sz="1800" b="1" dirty="0" smtClean="0"/>
            <a:t>Aspects like: unlimited choices, fast changing strategies by organizations,  time pressure, noise, heat level . Easy or difficult choices and standards. Expectations of society &amp; people around. Self-expectations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/>
          </a:r>
          <a:br>
            <a:rPr lang="en-US" sz="1800" dirty="0" smtClean="0"/>
          </a:br>
          <a:endParaRPr lang="en-US" sz="1800" dirty="0"/>
        </a:p>
      </dgm:t>
    </dgm:pt>
    <dgm:pt modelId="{AE2CA011-5967-479C-8545-C296FF157F74}" type="parTrans" cxnId="{670DD8B2-A9ED-454B-995B-48118EF3118D}">
      <dgm:prSet/>
      <dgm:spPr/>
      <dgm:t>
        <a:bodyPr/>
        <a:lstStyle/>
        <a:p>
          <a:endParaRPr lang="en-US"/>
        </a:p>
      </dgm:t>
    </dgm:pt>
    <dgm:pt modelId="{577DA1B4-11CF-43AF-A17C-D7A9BB9FF916}" type="sibTrans" cxnId="{670DD8B2-A9ED-454B-995B-48118EF3118D}">
      <dgm:prSet/>
      <dgm:spPr/>
      <dgm:t>
        <a:bodyPr/>
        <a:lstStyle/>
        <a:p>
          <a:endParaRPr lang="en-US"/>
        </a:p>
      </dgm:t>
    </dgm:pt>
    <dgm:pt modelId="{D6023A0A-1B69-479E-A6B7-2BC01813A50B}" type="pres">
      <dgm:prSet presAssocID="{914FDC4C-5A81-4310-A820-CB356396F46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21CA6-A9FF-4BA0-828F-6E25476DF990}" type="pres">
      <dgm:prSet presAssocID="{4F8135CD-40E4-4572-96D4-367B92FCB9D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116B9-D049-4BCE-8866-1830E04AEEAF}" type="pres">
      <dgm:prSet presAssocID="{D1C7D977-F0F9-4E0D-8CFD-0A3F14D2409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66E9057-7660-403C-8E41-9881C6FC082B}" type="pres">
      <dgm:prSet presAssocID="{D1C7D977-F0F9-4E0D-8CFD-0A3F14D240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F0E144-0672-4C43-84C8-8CD74E2069FA}" type="pres">
      <dgm:prSet presAssocID="{04854971-5305-48E4-9817-4DE39231B7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0234D-36DA-454E-8B3B-E37A8AF17204}" type="pres">
      <dgm:prSet presAssocID="{AF1BFAB5-FD87-45B2-AA44-40B694B1827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648557C-9D17-40E9-8633-3DBCB68E151A}" type="pres">
      <dgm:prSet presAssocID="{AF1BFAB5-FD87-45B2-AA44-40B694B1827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751B56F-8EC6-4BE2-8D3B-66A806E536B8}" type="pres">
      <dgm:prSet presAssocID="{B2578B16-B1F4-466A-BC98-D1645C5A3C9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015477-0CF8-4AB7-8BC8-79E8F7EC7159}" srcId="{914FDC4C-5A81-4310-A820-CB356396F464}" destId="{04854971-5305-48E4-9817-4DE39231B75B}" srcOrd="1" destOrd="0" parTransId="{A11499CE-733A-4A12-8E0D-1AFF4B8260D2}" sibTransId="{AF1BFAB5-FD87-45B2-AA44-40B694B1827D}"/>
    <dgm:cxn modelId="{E31ECEE9-0EDC-4C8D-9263-42BCD05E268C}" type="presOf" srcId="{D1C7D977-F0F9-4E0D-8CFD-0A3F14D24097}" destId="{BB9116B9-D049-4BCE-8866-1830E04AEEAF}" srcOrd="0" destOrd="0" presId="urn:microsoft.com/office/officeart/2005/8/layout/process1"/>
    <dgm:cxn modelId="{ABB79DC4-58DC-4DB7-991A-CA2057E69C0B}" type="presOf" srcId="{04854971-5305-48E4-9817-4DE39231B75B}" destId="{48F0E144-0672-4C43-84C8-8CD74E2069FA}" srcOrd="0" destOrd="0" presId="urn:microsoft.com/office/officeart/2005/8/layout/process1"/>
    <dgm:cxn modelId="{2B0B7678-85F5-4CC2-9B7D-7678231B278F}" type="presOf" srcId="{B2578B16-B1F4-466A-BC98-D1645C5A3C95}" destId="{C751B56F-8EC6-4BE2-8D3B-66A806E536B8}" srcOrd="0" destOrd="0" presId="urn:microsoft.com/office/officeart/2005/8/layout/process1"/>
    <dgm:cxn modelId="{32EECA4B-24DB-4977-AAB5-60AB889195BD}" type="presOf" srcId="{D1C7D977-F0F9-4E0D-8CFD-0A3F14D24097}" destId="{A66E9057-7660-403C-8E41-9881C6FC082B}" srcOrd="1" destOrd="0" presId="urn:microsoft.com/office/officeart/2005/8/layout/process1"/>
    <dgm:cxn modelId="{F95D5EF2-6CDB-402D-BE4D-4E56425AA031}" srcId="{914FDC4C-5A81-4310-A820-CB356396F464}" destId="{4F8135CD-40E4-4572-96D4-367B92FCB9D5}" srcOrd="0" destOrd="0" parTransId="{9E66B7B7-08D1-4413-8B93-ECB97A5D719E}" sibTransId="{D1C7D977-F0F9-4E0D-8CFD-0A3F14D24097}"/>
    <dgm:cxn modelId="{9DBB2AAE-4412-4543-A691-F9F76E70EE7F}" type="presOf" srcId="{AF1BFAB5-FD87-45B2-AA44-40B694B1827D}" destId="{C910234D-36DA-454E-8B3B-E37A8AF17204}" srcOrd="0" destOrd="0" presId="urn:microsoft.com/office/officeart/2005/8/layout/process1"/>
    <dgm:cxn modelId="{B646E5B0-F42C-4817-A447-718E4E743F76}" type="presOf" srcId="{4F8135CD-40E4-4572-96D4-367B92FCB9D5}" destId="{77C21CA6-A9FF-4BA0-828F-6E25476DF990}" srcOrd="0" destOrd="0" presId="urn:microsoft.com/office/officeart/2005/8/layout/process1"/>
    <dgm:cxn modelId="{52D7A1D4-02C6-4E15-9455-94F60C935C27}" type="presOf" srcId="{914FDC4C-5A81-4310-A820-CB356396F464}" destId="{D6023A0A-1B69-479E-A6B7-2BC01813A50B}" srcOrd="0" destOrd="0" presId="urn:microsoft.com/office/officeart/2005/8/layout/process1"/>
    <dgm:cxn modelId="{670DD8B2-A9ED-454B-995B-48118EF3118D}" srcId="{914FDC4C-5A81-4310-A820-CB356396F464}" destId="{B2578B16-B1F4-466A-BC98-D1645C5A3C95}" srcOrd="2" destOrd="0" parTransId="{AE2CA011-5967-479C-8545-C296FF157F74}" sibTransId="{577DA1B4-11CF-43AF-A17C-D7A9BB9FF916}"/>
    <dgm:cxn modelId="{F4F39A4C-1887-4B53-939D-948894B64D32}" type="presOf" srcId="{AF1BFAB5-FD87-45B2-AA44-40B694B1827D}" destId="{4648557C-9D17-40E9-8633-3DBCB68E151A}" srcOrd="1" destOrd="0" presId="urn:microsoft.com/office/officeart/2005/8/layout/process1"/>
    <dgm:cxn modelId="{86E26F52-79DC-49BB-80A0-0FCDD2C37E16}" type="presParOf" srcId="{D6023A0A-1B69-479E-A6B7-2BC01813A50B}" destId="{77C21CA6-A9FF-4BA0-828F-6E25476DF990}" srcOrd="0" destOrd="0" presId="urn:microsoft.com/office/officeart/2005/8/layout/process1"/>
    <dgm:cxn modelId="{8E73B655-5D99-4C3D-9B27-62E5B1AB9410}" type="presParOf" srcId="{D6023A0A-1B69-479E-A6B7-2BC01813A50B}" destId="{BB9116B9-D049-4BCE-8866-1830E04AEEAF}" srcOrd="1" destOrd="0" presId="urn:microsoft.com/office/officeart/2005/8/layout/process1"/>
    <dgm:cxn modelId="{C01505F4-FE28-4614-877E-34E5DFEE233B}" type="presParOf" srcId="{BB9116B9-D049-4BCE-8866-1830E04AEEAF}" destId="{A66E9057-7660-403C-8E41-9881C6FC082B}" srcOrd="0" destOrd="0" presId="urn:microsoft.com/office/officeart/2005/8/layout/process1"/>
    <dgm:cxn modelId="{B80B2FC8-A3E2-4DCA-9023-3E5189BF5085}" type="presParOf" srcId="{D6023A0A-1B69-479E-A6B7-2BC01813A50B}" destId="{48F0E144-0672-4C43-84C8-8CD74E2069FA}" srcOrd="2" destOrd="0" presId="urn:microsoft.com/office/officeart/2005/8/layout/process1"/>
    <dgm:cxn modelId="{762C94BC-DE48-4F2E-B7EF-40BC4E12AA76}" type="presParOf" srcId="{D6023A0A-1B69-479E-A6B7-2BC01813A50B}" destId="{C910234D-36DA-454E-8B3B-E37A8AF17204}" srcOrd="3" destOrd="0" presId="urn:microsoft.com/office/officeart/2005/8/layout/process1"/>
    <dgm:cxn modelId="{73BC764A-A066-4A01-AC45-FA0D1EF82162}" type="presParOf" srcId="{C910234D-36DA-454E-8B3B-E37A8AF17204}" destId="{4648557C-9D17-40E9-8633-3DBCB68E151A}" srcOrd="0" destOrd="0" presId="urn:microsoft.com/office/officeart/2005/8/layout/process1"/>
    <dgm:cxn modelId="{CE865734-DA73-4783-82A3-A43DBD661C4C}" type="presParOf" srcId="{D6023A0A-1B69-479E-A6B7-2BC01813A50B}" destId="{C751B56F-8EC6-4BE2-8D3B-66A806E536B8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FBC390-D272-4421-B73B-226B35A9818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F225578-90EB-4919-8CC2-3D349CF59F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2954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WELCOME </a:t>
            </a:r>
            <a:endParaRPr lang="en-US" sz="8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irard-slider-1-1024x3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organisms function in an environment that is constantly presenting them with problems and challenges that must be solved.</a:t>
            </a:r>
          </a:p>
          <a:p>
            <a:endParaRPr lang="en-US" dirty="0" smtClean="0"/>
          </a:p>
          <a:p>
            <a:r>
              <a:rPr lang="en-US" dirty="0" smtClean="0"/>
              <a:t>Most people think of psychology as the study of </a:t>
            </a:r>
            <a:r>
              <a:rPr lang="en-US" u="sng" dirty="0" smtClean="0"/>
              <a:t>differences</a:t>
            </a:r>
            <a:r>
              <a:rPr lang="en-US" dirty="0" smtClean="0"/>
              <a:t> between people, but it also includes the study of </a:t>
            </a:r>
            <a:r>
              <a:rPr lang="en-US" u="sng" dirty="0" smtClean="0"/>
              <a:t>similarities</a:t>
            </a:r>
            <a:r>
              <a:rPr lang="en-US" dirty="0" smtClean="0"/>
              <a:t> between people.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Broad enough to cover </a:t>
            </a:r>
            <a:r>
              <a:rPr lang="en-US" b="1" dirty="0" smtClean="0"/>
              <a:t>every aspect of our lives</a:t>
            </a:r>
            <a:r>
              <a:rPr lang="en-US" dirty="0" smtClean="0"/>
              <a:t>: memory, social judgments, recognition, obesity, violence, stress, and many more.</a:t>
            </a:r>
          </a:p>
          <a:p>
            <a:pPr algn="just" fontAlgn="base"/>
            <a:r>
              <a:rPr lang="en-US" dirty="0" smtClean="0"/>
              <a:t>It encompasses </a:t>
            </a:r>
            <a:r>
              <a:rPr lang="en-US" b="1" dirty="0" smtClean="0"/>
              <a:t>nature &amp; cause of our every behavior</a:t>
            </a:r>
            <a:r>
              <a:rPr lang="en-US" dirty="0" smtClean="0"/>
              <a:t>, feelings, motives and thoughts.</a:t>
            </a:r>
          </a:p>
          <a:p>
            <a:pPr algn="just" fontAlgn="base"/>
            <a:r>
              <a:rPr lang="en-US" dirty="0" smtClean="0"/>
              <a:t>Its important role in </a:t>
            </a:r>
            <a:r>
              <a:rPr lang="en-US" b="1" dirty="0" smtClean="0"/>
              <a:t>solving human problems </a:t>
            </a:r>
            <a:r>
              <a:rPr lang="en-US" dirty="0" smtClean="0"/>
              <a:t>specially in this rapidly changing world.</a:t>
            </a:r>
          </a:p>
          <a:p>
            <a:pPr algn="just" fontAlgn="base"/>
            <a:r>
              <a:rPr lang="en-US" b="1" dirty="0" smtClean="0"/>
              <a:t>Behavior is so complex and so personal </a:t>
            </a:r>
            <a:r>
              <a:rPr lang="en-US" dirty="0" smtClean="0"/>
              <a:t>that its scientific study posses a lot of challenges.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&amp; Its Scope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09160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Clinical Psychology</a:t>
            </a:r>
          </a:p>
          <a:p>
            <a:pPr fontAlgn="base"/>
            <a:r>
              <a:rPr lang="en-US" sz="2000" dirty="0" smtClean="0"/>
              <a:t>Counseling </a:t>
            </a:r>
          </a:p>
          <a:p>
            <a:pPr fontAlgn="base"/>
            <a:r>
              <a:rPr lang="en-US" sz="2000" dirty="0" smtClean="0"/>
              <a:t>Educational Psychology</a:t>
            </a:r>
          </a:p>
          <a:p>
            <a:pPr algn="just" fontAlgn="base"/>
            <a:r>
              <a:rPr lang="en-US" sz="2000" dirty="0" smtClean="0"/>
              <a:t>Environmental Psychology</a:t>
            </a:r>
          </a:p>
          <a:p>
            <a:pPr fontAlgn="base"/>
            <a:r>
              <a:rPr lang="en-US" sz="2000" dirty="0" smtClean="0"/>
              <a:t>Forensic Psychology</a:t>
            </a:r>
          </a:p>
          <a:p>
            <a:pPr fontAlgn="base"/>
            <a:r>
              <a:rPr lang="en-US" sz="2000" dirty="0" smtClean="0"/>
              <a:t>Experimental Psychology</a:t>
            </a:r>
          </a:p>
          <a:p>
            <a:pPr fontAlgn="base"/>
            <a:r>
              <a:rPr lang="en-US" sz="2000" dirty="0" smtClean="0"/>
              <a:t>Industrial/Organizational Psychology</a:t>
            </a:r>
          </a:p>
          <a:p>
            <a:pPr fontAlgn="base"/>
            <a:r>
              <a:rPr lang="en-US" sz="2000" dirty="0" smtClean="0"/>
              <a:t>Social Psychology</a:t>
            </a:r>
          </a:p>
          <a:p>
            <a:pPr fontAlgn="base"/>
            <a:r>
              <a:rPr lang="en-US" sz="2000" dirty="0" smtClean="0"/>
              <a:t>Sports Psychology</a:t>
            </a:r>
          </a:p>
          <a:p>
            <a:pPr fontAlgn="base"/>
            <a:r>
              <a:rPr lang="en-US" sz="2000" dirty="0" smtClean="0"/>
              <a:t>Health Psychology</a:t>
            </a:r>
          </a:p>
          <a:p>
            <a:r>
              <a:rPr lang="en-US" sz="2000" dirty="0" smtClean="0"/>
              <a:t>Child Psychology</a:t>
            </a:r>
          </a:p>
          <a:p>
            <a:r>
              <a:rPr lang="en-US" sz="2000" dirty="0" smtClean="0"/>
              <a:t>Criminal Psychology</a:t>
            </a:r>
          </a:p>
          <a:p>
            <a:r>
              <a:rPr lang="en-US" sz="2000" dirty="0" smtClean="0"/>
              <a:t>Occupational Psychology</a:t>
            </a:r>
          </a:p>
          <a:p>
            <a:r>
              <a:rPr lang="en-US" sz="2000" dirty="0" err="1" smtClean="0"/>
              <a:t>Neuro</a:t>
            </a:r>
            <a:r>
              <a:rPr lang="en-US" sz="2000" dirty="0" smtClean="0"/>
              <a:t> Psychology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Fields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70916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Scientific thinking</a:t>
            </a:r>
            <a:r>
              <a:rPr lang="en-US" sz="2000" dirty="0" smtClean="0"/>
              <a:t> is the process of reviewing ideas using science, observations, investigational processes, and testing them to gain knowledge. The goal is to make outcomes of knowledge that may be meaningful to science. </a:t>
            </a:r>
            <a:endParaRPr lang="en-US" sz="2000" u="sng" dirty="0" smtClean="0"/>
          </a:p>
          <a:p>
            <a:pPr algn="just"/>
            <a:r>
              <a:rPr lang="en-US" sz="2000" u="sng" dirty="0" smtClean="0"/>
              <a:t>Critical thinking</a:t>
            </a:r>
            <a:r>
              <a:rPr lang="en-US" sz="2000" dirty="0" smtClean="0"/>
              <a:t> - assess claims on the basis of </a:t>
            </a:r>
            <a:r>
              <a:rPr lang="en-US" sz="2000" b="1" dirty="0" smtClean="0"/>
              <a:t>well-supported reasons and evidence</a:t>
            </a:r>
            <a:r>
              <a:rPr lang="en-US" sz="2000" dirty="0" smtClean="0"/>
              <a:t> - not on emotional or anecdotal reasoning.</a:t>
            </a:r>
          </a:p>
          <a:p>
            <a:pPr algn="just"/>
            <a:r>
              <a:rPr lang="en-US" sz="2000" u="sng" dirty="0" smtClean="0"/>
              <a:t>Involves asking questions</a:t>
            </a:r>
            <a:r>
              <a:rPr lang="en-US" sz="2000" dirty="0" smtClean="0"/>
              <a:t> - one of the most important is, “WHY?”</a:t>
            </a:r>
          </a:p>
          <a:p>
            <a:pPr algn="just"/>
            <a:r>
              <a:rPr lang="en-US" sz="2000" u="sng" dirty="0" smtClean="0"/>
              <a:t>Involves defining terms</a:t>
            </a:r>
            <a:r>
              <a:rPr lang="en-US" sz="2000" dirty="0" smtClean="0"/>
              <a:t> - must be clear and concrete</a:t>
            </a:r>
          </a:p>
          <a:p>
            <a:pPr algn="just"/>
            <a:r>
              <a:rPr lang="en-US" sz="2000" u="sng" dirty="0" smtClean="0"/>
              <a:t>Involves examining evidence</a:t>
            </a:r>
            <a:r>
              <a:rPr lang="en-US" sz="2000" dirty="0" smtClean="0"/>
              <a:t> - “Let me have my opinion!” doesn’t count</a:t>
            </a:r>
          </a:p>
          <a:p>
            <a:pPr algn="just"/>
            <a:r>
              <a:rPr lang="en-US" sz="2000" u="sng" dirty="0" smtClean="0"/>
              <a:t>Involves analyzing assumptions and biases</a:t>
            </a:r>
            <a:r>
              <a:rPr lang="en-US" sz="2000" dirty="0" smtClean="0"/>
              <a:t> - scientific thinkers do not take anything as proven fact and work hard to overcome their own biases in thinking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Scientific Thinking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u="sng" dirty="0" smtClean="0"/>
              <a:t>Involves avoiding emotional reasoning</a:t>
            </a:r>
            <a:r>
              <a:rPr lang="en-US" dirty="0" smtClean="0"/>
              <a:t> - do not let gut feelings replace clear thinking - emotional conviction does not settle arguments </a:t>
            </a:r>
          </a:p>
          <a:p>
            <a:pPr algn="just">
              <a:lnSpc>
                <a:spcPct val="120000"/>
              </a:lnSpc>
            </a:pPr>
            <a:r>
              <a:rPr lang="en-US" u="sng" dirty="0" smtClean="0"/>
              <a:t>Involves avoiding oversimplification</a:t>
            </a:r>
            <a:r>
              <a:rPr lang="en-US" dirty="0" smtClean="0"/>
              <a:t> - the obvious answer is often wrong and misleading - do not argue based on own anecdotal evidence</a:t>
            </a:r>
          </a:p>
          <a:p>
            <a:pPr algn="just">
              <a:lnSpc>
                <a:spcPct val="120000"/>
              </a:lnSpc>
            </a:pPr>
            <a:r>
              <a:rPr lang="en-US" u="sng" dirty="0" smtClean="0"/>
              <a:t>Involves consideration of other interpretations</a:t>
            </a:r>
            <a:r>
              <a:rPr lang="en-US" dirty="0" smtClean="0"/>
              <a:t> - the best interpretations are supported by the most </a:t>
            </a:r>
            <a:r>
              <a:rPr lang="en-US" u="sng" dirty="0" smtClean="0"/>
              <a:t>evidence</a:t>
            </a:r>
            <a:r>
              <a:rPr lang="en-US" dirty="0" smtClean="0"/>
              <a:t> and explain the most variables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</a:t>
            </a:r>
            <a:r>
              <a:rPr lang="en-US" u="sng" dirty="0" smtClean="0"/>
              <a:t>nvolves tolerating uncertainty</a:t>
            </a:r>
            <a:r>
              <a:rPr lang="en-US" dirty="0" smtClean="0"/>
              <a:t> - sometimes evidence is unclear or does not even exist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 </a:t>
            </a:r>
            <a:r>
              <a:rPr lang="en-US" u="sng" dirty="0" smtClean="0"/>
              <a:t>Involves asking questions that can be tested in this world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Thinking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09160"/>
          </a:xfrm>
        </p:spPr>
        <p:txBody>
          <a:bodyPr/>
          <a:lstStyle/>
          <a:p>
            <a:pPr algn="just"/>
            <a:r>
              <a:rPr lang="en-US" dirty="0" smtClean="0"/>
              <a:t>I like Apple more than Android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Apple is better than Android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0" u="sng" dirty="0" smtClean="0"/>
              <a:t>What is the difference between these two statements</a:t>
            </a:r>
            <a:r>
              <a:rPr lang="en-US" b="0" dirty="0" smtClean="0"/>
              <a:t>?</a:t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762000" y="914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of Psychology</a:t>
            </a:r>
            <a:endParaRPr lang="en-US" dirty="0"/>
          </a:p>
        </p:txBody>
      </p:sp>
      <p:sp>
        <p:nvSpPr>
          <p:cNvPr id="1026" name="AutoShape 2" descr="https://www.verywellmind.com/thmb/6akr6ZSUIBZ1wwAMKkTCX3TesO4=/614x0/filters:no_upscale():max_bytes(150000):strip_icc():format(webp)/what-are-the-four-major-goals-of-psychology-2795603_color1-5b76d1944cedfd0025b35c6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838200"/>
            <a:ext cx="28194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67400" y="3581400"/>
            <a:ext cx="3429000" cy="23469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87C704-681C-4C49-A17D-5C96A8C02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8487C704-681C-4C49-A17D-5C96A8C02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FC6BEE-B5CD-4890-8263-3C3BB6427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80FC6BEE-B5CD-4890-8263-3C3BB6427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A55857-B796-41D0-AD37-EDC425B1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FDA55857-B796-41D0-AD37-EDC425B1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FCC68-7CFE-4A99-A1BA-616D0FFB3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F3BFCC68-7CFE-4A99-A1BA-616D0FFB3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D6B773-D639-4D42-B929-04C5A3A69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BAD6B773-D639-4D42-B929-04C5A3A691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Examples</a:t>
            </a:r>
          </a:p>
          <a:p>
            <a:pPr lvl="1" algn="just" fontAlgn="base"/>
            <a:r>
              <a:rPr lang="en-US" sz="2800" dirty="0" smtClean="0"/>
              <a:t>A child throwing tantrums in mall.</a:t>
            </a:r>
          </a:p>
          <a:p>
            <a:pPr lvl="1" algn="just" fontAlgn="base"/>
            <a:r>
              <a:rPr lang="en-US" sz="2800" dirty="0" smtClean="0"/>
              <a:t>A consumer preferring one brand over another</a:t>
            </a:r>
          </a:p>
          <a:p>
            <a:pPr lvl="1" algn="just" fontAlgn="base"/>
            <a:r>
              <a:rPr lang="en-US" sz="2800" dirty="0" smtClean="0"/>
              <a:t>An employee being disobedient</a:t>
            </a:r>
          </a:p>
          <a:p>
            <a:pPr lvl="1" algn="just" fontAlgn="base"/>
            <a:r>
              <a:rPr lang="en-US" sz="2800" dirty="0" smtClean="0"/>
              <a:t>Individual being bossy when given leadership roles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Psychology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Truths and a Lie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ACTIVITY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709160"/>
          </a:xfrm>
        </p:spPr>
        <p:txBody>
          <a:bodyPr/>
          <a:lstStyle/>
          <a:p>
            <a:pPr algn="just" fontAlgn="base"/>
            <a:r>
              <a:rPr lang="en-US" b="1" dirty="0" smtClean="0"/>
              <a:t>Basic Research: </a:t>
            </a:r>
            <a:r>
              <a:rPr lang="en-US" dirty="0" smtClean="0"/>
              <a:t>research conducted for the purpose of </a:t>
            </a:r>
            <a:r>
              <a:rPr lang="en-US" u="sng" dirty="0" smtClean="0"/>
              <a:t>advancing knowledge </a:t>
            </a:r>
            <a:r>
              <a:rPr lang="en-US" dirty="0" smtClean="0"/>
              <a:t>rather than for practical application (typically three goals: description, explanation, prediction)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b="1" dirty="0" smtClean="0"/>
              <a:t>Applied Research</a:t>
            </a:r>
            <a:r>
              <a:rPr lang="en-US" dirty="0" smtClean="0"/>
              <a:t>: research for the purpose of </a:t>
            </a:r>
            <a:r>
              <a:rPr lang="en-US" u="sng" dirty="0" smtClean="0"/>
              <a:t>solving</a:t>
            </a:r>
            <a:r>
              <a:rPr lang="en-US" dirty="0" smtClean="0"/>
              <a:t> </a:t>
            </a:r>
            <a:r>
              <a:rPr lang="en-US" u="sng" dirty="0" smtClean="0"/>
              <a:t>practical problems </a:t>
            </a:r>
            <a:r>
              <a:rPr lang="en-US" dirty="0" smtClean="0"/>
              <a:t>(typically the fourth goal: to control behavior)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Research in Psychology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_GtDPNyBrLeqAW8dB0fyOuQ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09160"/>
          </a:xfrm>
        </p:spPr>
        <p:txBody>
          <a:bodyPr/>
          <a:lstStyle/>
          <a:p>
            <a:r>
              <a:rPr lang="en-US" dirty="0" smtClean="0"/>
              <a:t>Basic research in psychology typically refers to theory-driven, hypothesis-testing science driven by a quest for fundamental understanding. </a:t>
            </a:r>
          </a:p>
          <a:p>
            <a:endParaRPr lang="en-US" dirty="0" smtClean="0"/>
          </a:p>
          <a:p>
            <a:r>
              <a:rPr lang="en-US" dirty="0" smtClean="0"/>
              <a:t>Applied psychology is motivated more by a desire to solve practical problems and to move the fruits of our scientific labor into the real world.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ownload (4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0"/>
            <a:ext cx="28194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534400" cy="3505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Psychiatrists are medical doctors, psychologists are not.</a:t>
            </a:r>
          </a:p>
          <a:p>
            <a:pPr algn="just"/>
            <a:r>
              <a:rPr lang="en-US" dirty="0" smtClean="0"/>
              <a:t>Psychiatrists prescribe medication, psychologists can't.</a:t>
            </a:r>
          </a:p>
          <a:p>
            <a:pPr algn="just"/>
            <a:r>
              <a:rPr lang="en-US" dirty="0" smtClean="0"/>
              <a:t>Psychiatrists diagnose illness, manage treatment and provide a range of therapies for complex and serious mental illness. </a:t>
            </a:r>
          </a:p>
          <a:p>
            <a:pPr algn="just"/>
            <a:r>
              <a:rPr lang="en-US" dirty="0" smtClean="0"/>
              <a:t>Psychologists focus on providing psychotherapy (talk therapy) to help patients.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Psychologist &amp; Psychiatrist </a:t>
            </a:r>
            <a:endParaRPr lang="en-US" dirty="0"/>
          </a:p>
        </p:txBody>
      </p:sp>
      <p:pic>
        <p:nvPicPr>
          <p:cNvPr id="4" name="Picture 3" descr="Psychologist-Vs-Psychiatri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2-2236im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History of Psychology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010400" cy="61722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Early roots can be traced back to </a:t>
            </a:r>
            <a:r>
              <a:rPr lang="en-US" b="1" dirty="0" smtClean="0"/>
              <a:t>ancient Greek &amp;  Romans</a:t>
            </a:r>
            <a:endParaRPr lang="en-US" dirty="0" smtClean="0"/>
          </a:p>
          <a:p>
            <a:pPr algn="just" fontAlgn="base"/>
            <a:r>
              <a:rPr lang="en-US" dirty="0" smtClean="0"/>
              <a:t>Half a million years ago – psychological problems were viewed as caused by </a:t>
            </a:r>
            <a:r>
              <a:rPr lang="en-US" b="1" dirty="0" smtClean="0"/>
              <a:t>‘evil spirits’ </a:t>
            </a:r>
            <a:r>
              <a:rPr lang="en-US" dirty="0" smtClean="0"/>
              <a:t>– operative procedure ‘</a:t>
            </a:r>
            <a:r>
              <a:rPr lang="en-US" b="1" u="sng" dirty="0" err="1" smtClean="0"/>
              <a:t>Trephining</a:t>
            </a:r>
            <a:r>
              <a:rPr lang="en-US" b="1" dirty="0" smtClean="0"/>
              <a:t>’</a:t>
            </a:r>
            <a:endParaRPr lang="en-US" dirty="0" smtClean="0"/>
          </a:p>
          <a:p>
            <a:pPr algn="just" fontAlgn="base"/>
            <a:r>
              <a:rPr lang="en-US" b="1" dirty="0" err="1" smtClean="0"/>
              <a:t>Descrates</a:t>
            </a:r>
            <a:r>
              <a:rPr lang="en-US" b="1" dirty="0" smtClean="0"/>
              <a:t> </a:t>
            </a:r>
            <a:r>
              <a:rPr lang="en-US" dirty="0" smtClean="0"/>
              <a:t>– 17</a:t>
            </a:r>
            <a:r>
              <a:rPr lang="en-US" baseline="30000" dirty="0" smtClean="0"/>
              <a:t>th</a:t>
            </a:r>
            <a:r>
              <a:rPr lang="en-US" dirty="0" smtClean="0"/>
              <a:t> century philosopher explained nerves were hollow tubes through which animal spirits conducted impulses in the same way as water through pipes.</a:t>
            </a:r>
            <a:endParaRPr lang="en-US" b="1" dirty="0" smtClean="0"/>
          </a:p>
          <a:p>
            <a:pPr algn="just" fontAlgn="base"/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century physician – Franz Gall proposes </a:t>
            </a:r>
            <a:r>
              <a:rPr lang="en-US" b="1" dirty="0" smtClean="0"/>
              <a:t>‘</a:t>
            </a:r>
            <a:r>
              <a:rPr lang="en-US" b="1" u="sng" dirty="0" smtClean="0"/>
              <a:t>phrenology</a:t>
            </a:r>
            <a:r>
              <a:rPr lang="en-US" b="1" dirty="0" smtClean="0"/>
              <a:t>’ </a:t>
            </a:r>
            <a:r>
              <a:rPr lang="en-US" dirty="0" smtClean="0"/>
              <a:t>– the shape &amp; bumps on the skull tells about the personality of the person.</a:t>
            </a:r>
          </a:p>
          <a:p>
            <a:pPr algn="just"/>
            <a:endParaRPr lang="en-US" dirty="0"/>
          </a:p>
        </p:txBody>
      </p:sp>
      <p:pic>
        <p:nvPicPr>
          <p:cNvPr id="4" name="Picture 3" descr="hole-in-head-lede-700x4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0"/>
            <a:ext cx="2209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038600"/>
            <a:ext cx="19812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57912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Structuralism-Wilhelm Wundt </a:t>
            </a:r>
          </a:p>
          <a:p>
            <a:pPr algn="just"/>
            <a:r>
              <a:rPr lang="en-US" sz="2200" b="1" dirty="0" smtClean="0"/>
              <a:t>Definition:</a:t>
            </a:r>
            <a:r>
              <a:rPr lang="en-US" sz="2200" dirty="0" smtClean="0"/>
              <a:t> School of Psychology that stresses the basic units of experience</a:t>
            </a:r>
            <a:br>
              <a:rPr lang="en-US" sz="2200" dirty="0" smtClean="0"/>
            </a:br>
            <a:r>
              <a:rPr lang="en-US" sz="2200" dirty="0" smtClean="0"/>
              <a:t>and combinations in which they occur. </a:t>
            </a:r>
          </a:p>
          <a:p>
            <a:pPr algn="just"/>
            <a:r>
              <a:rPr lang="en-US" sz="2200" b="1" dirty="0" smtClean="0"/>
              <a:t>Wilhelm Wundt: Physiologist and Philosopher </a:t>
            </a:r>
            <a:r>
              <a:rPr lang="en-US" sz="2200" dirty="0" smtClean="0"/>
              <a:t>Founded the first</a:t>
            </a:r>
            <a:br>
              <a:rPr lang="en-US" sz="2200" dirty="0" smtClean="0"/>
            </a:br>
            <a:r>
              <a:rPr lang="en-US" sz="2200" dirty="0" smtClean="0"/>
              <a:t>experimental psychology laboratory in 1879- Leipzig Lab. </a:t>
            </a:r>
          </a:p>
          <a:p>
            <a:pPr algn="just"/>
            <a:r>
              <a:rPr lang="en-US" sz="2200" dirty="0" smtClean="0"/>
              <a:t>Argued that the mind must be studied objectively and</a:t>
            </a:r>
            <a:br>
              <a:rPr lang="en-US" sz="2200" dirty="0" smtClean="0"/>
            </a:br>
            <a:r>
              <a:rPr lang="en-US" sz="2200" dirty="0" smtClean="0"/>
              <a:t>scientifically.</a:t>
            </a:r>
          </a:p>
          <a:p>
            <a:pPr algn="just"/>
            <a:r>
              <a:rPr lang="en-US" sz="2200" dirty="0" smtClean="0"/>
              <a:t> Main concern was with techniques used for uncovering natural laws of the human mind- HE WAS IN SEARCH FOR THE BASIC UNIT OF THOUGHT.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6096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School of thoughts</a:t>
            </a:r>
            <a:endParaRPr lang="en-US" b="1" dirty="0"/>
          </a:p>
        </p:txBody>
      </p:sp>
      <p:pic>
        <p:nvPicPr>
          <p:cNvPr id="29698" name="Picture 2" descr="01p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0"/>
            <a:ext cx="2895600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Titchener</a:t>
            </a:r>
            <a:r>
              <a:rPr lang="en-US" dirty="0" smtClean="0"/>
              <a:t> Student of the Leipzig lab Viewed that human conscious experience could be</a:t>
            </a:r>
            <a:br>
              <a:rPr lang="en-US" dirty="0" smtClean="0"/>
            </a:br>
            <a:r>
              <a:rPr lang="en-US" dirty="0" smtClean="0"/>
              <a:t>understood by breaking it down into components: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Physical sensations (lights &amp; sounds)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Affections of feelings Images (memory and dreams)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Psychology's role is to identify these elements and show how they are combined within the conscious mind. 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INTROSPECTION: </a:t>
            </a:r>
            <a:r>
              <a:rPr lang="en-US" dirty="0" smtClean="0"/>
              <a:t>To study mind people were presented with stimulus and were asked to describe using their own words in as much details as possible what they were experiencing. 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219200"/>
            <a:ext cx="7086600" cy="5486400"/>
          </a:xfrm>
        </p:spPr>
        <p:txBody>
          <a:bodyPr>
            <a:normAutofit/>
          </a:bodyPr>
          <a:lstStyle/>
          <a:p>
            <a:pPr lvl="1" algn="just" fontAlgn="base">
              <a:buFont typeface="Wingdings" pitchFamily="2" charset="2"/>
              <a:buChar char="q"/>
            </a:pPr>
            <a:r>
              <a:rPr lang="en-US" b="1" u="sng" dirty="0" smtClean="0"/>
              <a:t>FUNCTIONALISM</a:t>
            </a:r>
            <a:endParaRPr lang="en-US" b="1" dirty="0" smtClean="0"/>
          </a:p>
          <a:p>
            <a:pPr lvl="2" algn="just" fontAlgn="base"/>
            <a:r>
              <a:rPr lang="en-US" dirty="0" smtClean="0"/>
              <a:t>Instead of focusing on mind’s components, it focuses on what the mind </a:t>
            </a:r>
            <a:r>
              <a:rPr lang="en-US" b="1" u="sng" dirty="0" smtClean="0"/>
              <a:t>does</a:t>
            </a:r>
            <a:r>
              <a:rPr lang="en-US" dirty="0" smtClean="0"/>
              <a:t> &amp; how behavior </a:t>
            </a:r>
            <a:r>
              <a:rPr lang="en-US" b="1" i="1" dirty="0" smtClean="0"/>
              <a:t>functions</a:t>
            </a:r>
            <a:endParaRPr lang="en-US" sz="1700" dirty="0" smtClean="0"/>
          </a:p>
          <a:p>
            <a:pPr lvl="2" algn="just" fontAlgn="base"/>
            <a:r>
              <a:rPr lang="en-US" dirty="0" smtClean="0"/>
              <a:t>In early 1900s – led by </a:t>
            </a:r>
            <a:r>
              <a:rPr lang="en-US" b="1" dirty="0" smtClean="0"/>
              <a:t>American psychologist William James</a:t>
            </a:r>
            <a:endParaRPr lang="en-US" sz="1700" dirty="0" smtClean="0"/>
          </a:p>
          <a:p>
            <a:pPr lvl="2" algn="just" fontAlgn="base"/>
            <a:r>
              <a:rPr lang="en-US" dirty="0" smtClean="0"/>
              <a:t>What roles behavior plays in allowing people to better adapt to their environment, how behavior allows people to satisfy their needs.</a:t>
            </a:r>
            <a:endParaRPr lang="en-US" sz="1700" dirty="0" smtClean="0"/>
          </a:p>
          <a:p>
            <a:pPr lvl="2" algn="just" fontAlgn="base"/>
            <a:r>
              <a:rPr lang="en-US" dirty="0" smtClean="0"/>
              <a:t>Suggested that when we repeat something several times, our nervous systems are changed so that each time we open a door, it is easier to open than it was last time.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Early Perspective</a:t>
            </a:r>
            <a:endParaRPr lang="en-US" sz="6000" b="1" dirty="0"/>
          </a:p>
        </p:txBody>
      </p:sp>
      <p:pic>
        <p:nvPicPr>
          <p:cNvPr id="36866" name="Picture 2" descr="01p2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0"/>
            <a:ext cx="2667000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70916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b="1" u="sng" dirty="0" smtClean="0"/>
              <a:t>GESTALT</a:t>
            </a:r>
            <a:endParaRPr lang="en-US" sz="2400" b="1" dirty="0" smtClean="0"/>
          </a:p>
          <a:p>
            <a:pPr lvl="1" algn="just" fontAlgn="base"/>
            <a:r>
              <a:rPr lang="en-US" dirty="0" smtClean="0"/>
              <a:t>Early 1900s</a:t>
            </a:r>
          </a:p>
          <a:p>
            <a:pPr lvl="1" algn="just" fontAlgn="base"/>
            <a:r>
              <a:rPr lang="en-US" b="1" dirty="0" smtClean="0"/>
              <a:t>It focuses on how perception is organized</a:t>
            </a:r>
          </a:p>
          <a:p>
            <a:pPr lvl="1" algn="just" fontAlgn="base"/>
            <a:r>
              <a:rPr lang="en-US" dirty="0" smtClean="0"/>
              <a:t>Instead of considering individual parts that make up thinking, gestalt took on concentrating on how people consider individual elements together as units or wholes.</a:t>
            </a:r>
          </a:p>
          <a:p>
            <a:pPr lvl="1" algn="just" fontAlgn="base"/>
            <a:r>
              <a:rPr lang="en-US" b="1" dirty="0" smtClean="0"/>
              <a:t>“the Whole is different from the sum of its parts” </a:t>
            </a:r>
            <a:r>
              <a:rPr lang="en-US" dirty="0" smtClean="0"/>
              <a:t>means that when considered together, the basic elements that compose our perception of objects produce something greater and more meaningful that those individual elements alone. </a:t>
            </a:r>
            <a:endParaRPr lang="en-US" b="1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181600" cy="1143000"/>
          </a:xfrm>
        </p:spPr>
        <p:txBody>
          <a:bodyPr/>
          <a:lstStyle/>
          <a:p>
            <a:r>
              <a:rPr lang="en-US" dirty="0" smtClean="0"/>
              <a:t>Early Perspective</a:t>
            </a:r>
            <a:endParaRPr lang="en-US" dirty="0"/>
          </a:p>
        </p:txBody>
      </p:sp>
      <p:pic>
        <p:nvPicPr>
          <p:cNvPr id="4" name="Picture 3" descr="907256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36576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48200" cy="3505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rn-psychology-small-sca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Modern Perspective in Psychology</a:t>
            </a:r>
            <a:br>
              <a:rPr lang="en-US" sz="4000" b="1" dirty="0" smtClean="0"/>
            </a:br>
            <a:endParaRPr lang="en-US" sz="40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Psychology help you read others mind?</a:t>
            </a:r>
          </a:p>
          <a:p>
            <a:r>
              <a:rPr lang="en-US" dirty="0" smtClean="0"/>
              <a:t>Is Psychology just a common sense?</a:t>
            </a:r>
          </a:p>
          <a:p>
            <a:r>
              <a:rPr lang="en-US" dirty="0" smtClean="0"/>
              <a:t>Studying more about psychology will make you mad.</a:t>
            </a:r>
          </a:p>
          <a:p>
            <a:r>
              <a:rPr lang="en-US" dirty="0" smtClean="0"/>
              <a:t>People who have psychological disorders are more prone to violence.</a:t>
            </a:r>
          </a:p>
          <a:p>
            <a:r>
              <a:rPr lang="en-US" dirty="0" smtClean="0"/>
              <a:t>People use only 10% of their brain. </a:t>
            </a:r>
          </a:p>
          <a:p>
            <a:r>
              <a:rPr lang="en-US" dirty="0" smtClean="0"/>
              <a:t>It will help you in hypnotizing.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6600" b="1" dirty="0" smtClean="0">
                <a:solidFill>
                  <a:srgbClr val="C00000"/>
                </a:solidFill>
              </a:rPr>
              <a:t>False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err="1" smtClean="0"/>
              <a:t>Behaviour</a:t>
            </a:r>
            <a:r>
              <a:rPr lang="en-US" dirty="0" smtClean="0"/>
              <a:t> can be viewed from different viewpoints</a:t>
            </a:r>
          </a:p>
          <a:p>
            <a:pPr algn="just" fontAlgn="base"/>
            <a:r>
              <a:rPr lang="en-US" dirty="0" smtClean="0"/>
              <a:t>There are </a:t>
            </a:r>
            <a:r>
              <a:rPr lang="en-US" b="1" dirty="0" smtClean="0"/>
              <a:t>6 dominant perspectives or ‘schools of thought</a:t>
            </a:r>
            <a:r>
              <a:rPr lang="en-US" dirty="0" smtClean="0"/>
              <a:t>’</a:t>
            </a:r>
          </a:p>
          <a:p>
            <a:pPr algn="just" fontAlgn="base"/>
            <a:r>
              <a:rPr lang="en-US" dirty="0" smtClean="0"/>
              <a:t>Each will have a different explanation for </a:t>
            </a:r>
            <a:r>
              <a:rPr lang="en-US" dirty="0" err="1" smtClean="0"/>
              <a:t>behaviour</a:t>
            </a:r>
            <a:r>
              <a:rPr lang="en-US" dirty="0" smtClean="0"/>
              <a:t> </a:t>
            </a:r>
          </a:p>
          <a:p>
            <a:pPr lvl="1" algn="just" fontAlgn="base"/>
            <a:r>
              <a:rPr lang="en-US" dirty="0" smtClean="0"/>
              <a:t>HELPING BEHAVIOUR: if a person helps a stranger pick up a spilled bag of groceries; why do some people help when others don’t?</a:t>
            </a:r>
            <a:endParaRPr lang="en-US" sz="2000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biological perspective is </a:t>
            </a:r>
            <a:r>
              <a:rPr lang="en-US" b="1" dirty="0" smtClean="0"/>
              <a:t>a way of looking at psychological issues by studying the physical basis for animal and human behavior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is one of the major perspectives in psychology and involves such things as studying the brain, immune system, nervous system, and genetics.</a:t>
            </a:r>
          </a:p>
          <a:p>
            <a:pPr algn="just"/>
            <a:r>
              <a:rPr lang="en-US" dirty="0" smtClean="0"/>
              <a:t>Explain helping </a:t>
            </a:r>
            <a:r>
              <a:rPr lang="en-US" dirty="0" err="1" smtClean="0"/>
              <a:t>behaviour</a:t>
            </a:r>
            <a:r>
              <a:rPr lang="en-US" dirty="0" smtClean="0"/>
              <a:t> by a natural </a:t>
            </a:r>
            <a:r>
              <a:rPr lang="en-US" b="1" dirty="0" smtClean="0"/>
              <a:t>‘feel-good’ chemical</a:t>
            </a:r>
            <a:r>
              <a:rPr lang="en-US" dirty="0" smtClean="0"/>
              <a:t> in the brain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Perspective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Believe we learn certain responses through rewards, punishments and observation</a:t>
            </a:r>
          </a:p>
          <a:p>
            <a:pPr algn="just" fontAlgn="base"/>
            <a:r>
              <a:rPr lang="en-US" dirty="0" smtClean="0"/>
              <a:t>Helping </a:t>
            </a:r>
            <a:r>
              <a:rPr lang="en-US" dirty="0" err="1" smtClean="0"/>
              <a:t>behaviour</a:t>
            </a:r>
            <a:r>
              <a:rPr lang="en-US" dirty="0" smtClean="0"/>
              <a:t> might occur because the person has observed someone being rewarded for helpful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Perspective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916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Focuses on how people think</a:t>
            </a:r>
          </a:p>
          <a:p>
            <a:pPr algn="just" fontAlgn="base"/>
            <a:r>
              <a:rPr lang="en-US" dirty="0" smtClean="0"/>
              <a:t>How we process information</a:t>
            </a:r>
          </a:p>
          <a:p>
            <a:pPr algn="just" fontAlgn="base"/>
            <a:r>
              <a:rPr lang="en-US" dirty="0" smtClean="0"/>
              <a:t>Remembering something you have learned is a </a:t>
            </a:r>
            <a:r>
              <a:rPr lang="en-US" b="1" dirty="0" smtClean="0"/>
              <a:t>cognitive </a:t>
            </a:r>
            <a:r>
              <a:rPr lang="en-US" dirty="0" smtClean="0"/>
              <a:t>activity</a:t>
            </a:r>
          </a:p>
          <a:p>
            <a:pPr algn="just" fontAlgn="base"/>
            <a:r>
              <a:rPr lang="en-US" dirty="0" smtClean="0"/>
              <a:t>With this perspective – helping a stranger may be due to how we think about or interpret a situation</a:t>
            </a:r>
          </a:p>
          <a:p>
            <a:pPr algn="just" fontAlgn="base"/>
            <a:r>
              <a:rPr lang="en-US" dirty="0" smtClean="0"/>
              <a:t>We may help the shopper because we </a:t>
            </a:r>
            <a:r>
              <a:rPr lang="en-US" i="1" dirty="0" smtClean="0"/>
              <a:t>think</a:t>
            </a:r>
            <a:r>
              <a:rPr lang="en-US" dirty="0" smtClean="0"/>
              <a:t> it will make us look good to others</a:t>
            </a:r>
          </a:p>
          <a:p>
            <a:pPr algn="just" fontAlgn="base"/>
            <a:r>
              <a:rPr lang="en-US" dirty="0" smtClean="0"/>
              <a:t>Don’t help – may be because we think it will make us look silly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Perspective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Basis from psychoanalytic (Freud)</a:t>
            </a:r>
          </a:p>
          <a:p>
            <a:pPr algn="just" fontAlgn="base"/>
            <a:r>
              <a:rPr lang="en-US" dirty="0" smtClean="0"/>
              <a:t>Consider how our helping </a:t>
            </a:r>
            <a:r>
              <a:rPr lang="en-US" dirty="0" err="1" smtClean="0"/>
              <a:t>behaviour</a:t>
            </a:r>
            <a:r>
              <a:rPr lang="en-US" dirty="0" smtClean="0"/>
              <a:t> comes from unconscious drives and conflicts</a:t>
            </a:r>
          </a:p>
          <a:p>
            <a:pPr algn="just" fontAlgn="base"/>
            <a:r>
              <a:rPr lang="en-US" dirty="0" smtClean="0"/>
              <a:t>Helping </a:t>
            </a:r>
            <a:r>
              <a:rPr lang="en-US" dirty="0" err="1" smtClean="0"/>
              <a:t>behaviour</a:t>
            </a:r>
            <a:r>
              <a:rPr lang="en-US" dirty="0" smtClean="0"/>
              <a:t> comes from an unfulfilled childhood wish to have your mom accept your offer to help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Psychodynamic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Consider how healthy people strive to reach their full potential</a:t>
            </a:r>
          </a:p>
          <a:p>
            <a:pPr algn="just" fontAlgn="base"/>
            <a:r>
              <a:rPr lang="en-US" dirty="0" smtClean="0"/>
              <a:t>People may help others if they have met their safety and physiological needs (hunger, thirst, shelter)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Humanistic Perspective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200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Biological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667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Cognitive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Psychodynamic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Humanistic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124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Behavioral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412CA6-4970-4E74-8987-D42845262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F412CA6-4970-4E74-8987-D428452629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4C761B-3D7B-4412-BB34-EBCBB7D72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F4C761B-3D7B-4412-BB34-EBCBB7D72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621D58-788D-4431-890A-E172DD994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43621D58-788D-4431-890A-E172DD994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DB0239-D2D1-4601-AFF2-C60D62425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59DB0239-D2D1-4601-AFF2-C60D62425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05E376-4986-41F2-9B73-DCAFC56C5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905E376-4986-41F2-9B73-DCAFC56C59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B0296A-600E-4BEF-8FD9-C75101D12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2B0296A-600E-4BEF-8FD9-C75101D12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D8021-9D27-4821-973A-CE04D6408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1CD8021-9D27-4821-973A-CE04D6408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83F219-3EAB-44DD-986F-7E2AB9D27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3783F219-3EAB-44DD-986F-7E2AB9D27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72033-9639-4AF9-AA35-0314DDD29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48572033-9639-4AF9-AA35-0314DDD29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547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07BAD8-4D1E-4244-B7CF-F29BD76AE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A307BAD8-4D1E-4244-B7CF-F29BD76AE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E87D30-A7CC-4E0B-96D3-60C22F2F93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4DE87D30-A7CC-4E0B-96D3-60C22F2F93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F68DF3-D2DB-4E7A-90EE-44EEFAEAE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D3F68DF3-D2DB-4E7A-90EE-44EEFAEAE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Consumer Stress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BIOLOGICAL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219200"/>
            <a:ext cx="358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PSYCHOLOGICAL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ENVIRONMENTAL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C21CA6-A9FF-4BA0-828F-6E25476DF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77C21CA6-A9FF-4BA0-828F-6E25476DF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9116B9-D049-4BCE-8866-1830E04AE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BB9116B9-D049-4BCE-8866-1830E04AEE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F0E144-0672-4C43-84C8-8CD74E206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48F0E144-0672-4C43-84C8-8CD74E206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0234D-36DA-454E-8B3B-E37A8AF1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C910234D-36DA-454E-8B3B-E37A8AF17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51B56F-8EC6-4BE2-8D3B-66A806E53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C751B56F-8EC6-4BE2-8D3B-66A806E53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It considers biological factors in the study of behavior</a:t>
            </a:r>
          </a:p>
          <a:p>
            <a:pPr lvl="1" algn="just" fontAlgn="base"/>
            <a:r>
              <a:rPr lang="en-US" dirty="0" smtClean="0"/>
              <a:t>How nerve cells joined together to function biologically</a:t>
            </a:r>
            <a:endParaRPr lang="en-US" sz="2000" dirty="0" smtClean="0"/>
          </a:p>
          <a:p>
            <a:pPr lvl="1" algn="just" fontAlgn="base"/>
            <a:r>
              <a:rPr lang="en-US" dirty="0" smtClean="0"/>
              <a:t>How the inherited characteristics influence behavior</a:t>
            </a:r>
            <a:endParaRPr lang="en-US" sz="2000" dirty="0" smtClean="0"/>
          </a:p>
          <a:p>
            <a:pPr lvl="1" algn="just" fontAlgn="base"/>
            <a:r>
              <a:rPr lang="en-US" dirty="0" smtClean="0"/>
              <a:t>How the functioning of body affects hopes, fears</a:t>
            </a:r>
            <a:endParaRPr lang="en-US" sz="2000" dirty="0" smtClean="0"/>
          </a:p>
          <a:p>
            <a:pPr lvl="1" algn="just" fontAlgn="base"/>
            <a:r>
              <a:rPr lang="en-US" dirty="0" smtClean="0"/>
              <a:t>Which behavior are instinctual </a:t>
            </a:r>
            <a:endParaRPr lang="en-US" sz="2000" dirty="0" smtClean="0"/>
          </a:p>
          <a:p>
            <a:pPr algn="just" fontAlgn="base"/>
            <a:r>
              <a:rPr lang="en-US" dirty="0" smtClean="0"/>
              <a:t>Its contribution is broad in curing mental disorders like amnesia, phobias etc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Perspective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How do we remember, think &amp; reason?</a:t>
            </a:r>
          </a:p>
          <a:p>
            <a:pPr fontAlgn="base"/>
            <a:r>
              <a:rPr lang="en-US" dirty="0" smtClean="0"/>
              <a:t>How do drugs alter brain functioning?</a:t>
            </a:r>
          </a:p>
          <a:p>
            <a:pPr fontAlgn="base"/>
            <a:r>
              <a:rPr lang="en-US" dirty="0" smtClean="0"/>
              <a:t>What makes us fall in love?</a:t>
            </a:r>
          </a:p>
          <a:p>
            <a:pPr fontAlgn="base"/>
            <a:r>
              <a:rPr lang="en-US" dirty="0" smtClean="0"/>
              <a:t>How does learning influence behavior?</a:t>
            </a:r>
          </a:p>
          <a:p>
            <a:pPr fontAlgn="base"/>
            <a:r>
              <a:rPr lang="en-US" dirty="0" smtClean="0"/>
              <a:t>What are causes of aggression? How can it be controlled?</a:t>
            </a:r>
          </a:p>
          <a:p>
            <a:pPr fontAlgn="base"/>
            <a:r>
              <a:rPr lang="en-US" dirty="0" smtClean="0"/>
              <a:t>How do our genes effect our abilities, personality &amp; behavior?</a:t>
            </a:r>
          </a:p>
          <a:p>
            <a:pPr fontAlgn="base"/>
            <a:r>
              <a:rPr lang="en-US" dirty="0" smtClean="0"/>
              <a:t>Which child rearing methods psychologically healthy adults?</a:t>
            </a:r>
          </a:p>
          <a:p>
            <a:pPr fontAlgn="base"/>
            <a:r>
              <a:rPr lang="en-US" dirty="0" smtClean="0"/>
              <a:t>To what extent our actions are controlled by unconscious factors?</a:t>
            </a:r>
          </a:p>
          <a:p>
            <a:pPr fontAlgn="base"/>
            <a:r>
              <a:rPr lang="en-US" dirty="0" smtClean="0"/>
              <a:t>Can stress kill? What are the effective ways of coping with stress?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answered by Psychology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smtClean="0"/>
              <a:t>John B. Watson </a:t>
            </a:r>
            <a:r>
              <a:rPr lang="en-US" dirty="0" smtClean="0"/>
              <a:t>(1920s)started behavioral approach.</a:t>
            </a:r>
            <a:endParaRPr lang="en-US" b="1" dirty="0" smtClean="0"/>
          </a:p>
          <a:p>
            <a:pPr algn="just" fontAlgn="base"/>
            <a:r>
              <a:rPr lang="en-US" dirty="0" smtClean="0"/>
              <a:t>It focuses on </a:t>
            </a:r>
            <a:r>
              <a:rPr lang="en-US" b="1" dirty="0" smtClean="0"/>
              <a:t>observable behavior </a:t>
            </a:r>
            <a:r>
              <a:rPr lang="en-US" dirty="0" smtClean="0"/>
              <a:t>that can be measured objectively.</a:t>
            </a:r>
          </a:p>
          <a:p>
            <a:pPr algn="just" fontAlgn="base"/>
            <a:r>
              <a:rPr lang="en-US" dirty="0" smtClean="0"/>
              <a:t>Watson stressed that complete understanding of behavior  can be done by </a:t>
            </a:r>
            <a:r>
              <a:rPr lang="en-US" b="1" dirty="0" smtClean="0"/>
              <a:t>studying &amp; modifying environment </a:t>
            </a:r>
            <a:r>
              <a:rPr lang="en-US" dirty="0" smtClean="0"/>
              <a:t>in which people operate. </a:t>
            </a:r>
          </a:p>
          <a:p>
            <a:pPr algn="just" fontAlgn="base"/>
            <a:r>
              <a:rPr lang="en-US" dirty="0" smtClean="0"/>
              <a:t>Its areas of influence are learning processes, treating disorders, curbing aggression etc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Behavioral Perspective</a:t>
            </a:r>
            <a:endParaRPr lang="en-US" sz="4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It believes that behavior is motivated by </a:t>
            </a:r>
            <a:r>
              <a:rPr lang="en-US" u="sng" dirty="0" smtClean="0"/>
              <a:t>inner forces</a:t>
            </a:r>
            <a:r>
              <a:rPr lang="en-US" dirty="0" smtClean="0"/>
              <a:t> and conflicts over which we have little or </a:t>
            </a:r>
            <a:r>
              <a:rPr lang="en-US" u="sng" dirty="0" smtClean="0"/>
              <a:t>no awareness or control</a:t>
            </a:r>
            <a:r>
              <a:rPr lang="en-US" dirty="0" smtClean="0"/>
              <a:t> e.g. dreams &amp; slips of tongue result of unconscious psychic activity</a:t>
            </a:r>
          </a:p>
          <a:p>
            <a:pPr algn="just" fontAlgn="base"/>
            <a:r>
              <a:rPr lang="en-US" b="1" u="sng" dirty="0" smtClean="0"/>
              <a:t>Sigmund Freud</a:t>
            </a:r>
            <a:r>
              <a:rPr lang="en-US" b="1" dirty="0" smtClean="0"/>
              <a:t> </a:t>
            </a:r>
            <a:r>
              <a:rPr lang="en-US" dirty="0" smtClean="0"/>
              <a:t>was a Viennese physician who laid its foundation in early 1900s.</a:t>
            </a:r>
            <a:endParaRPr lang="en-US" b="1" dirty="0" smtClean="0"/>
          </a:p>
          <a:p>
            <a:pPr algn="just" fontAlgn="base"/>
            <a:r>
              <a:rPr lang="en-US" dirty="0" smtClean="0"/>
              <a:t>Focus was on </a:t>
            </a:r>
            <a:r>
              <a:rPr lang="en-US" b="1" dirty="0" smtClean="0"/>
              <a:t>‘unconscious determinants of behavior”</a:t>
            </a:r>
            <a:endParaRPr lang="en-US" dirty="0" smtClean="0"/>
          </a:p>
          <a:p>
            <a:pPr algn="just" fontAlgn="base"/>
            <a:r>
              <a:rPr lang="en-US" dirty="0" smtClean="0"/>
              <a:t>It application is widely criticized but applied in treatment of some psychological disorders, and some everyday phenomena of prejudice and aggression.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Psychodynamic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 fontScale="92500"/>
          </a:bodyPr>
          <a:lstStyle/>
          <a:p>
            <a:pPr algn="just" fontAlgn="base">
              <a:lnSpc>
                <a:spcPct val="110000"/>
              </a:lnSpc>
            </a:pPr>
            <a:r>
              <a:rPr lang="en-US" dirty="0" smtClean="0"/>
              <a:t>It suggests that all individuals naturally </a:t>
            </a:r>
            <a:r>
              <a:rPr lang="en-US" b="1" u="sng" dirty="0" smtClean="0"/>
              <a:t>strive to grow, develop and be in control</a:t>
            </a:r>
            <a:r>
              <a:rPr lang="en-US" dirty="0" smtClean="0"/>
              <a:t> of their lives &amp; behavior. Each of us has capacity to seek &amp; reach fulfillment.</a:t>
            </a:r>
          </a:p>
          <a:p>
            <a:pPr algn="just" fontAlgn="base">
              <a:lnSpc>
                <a:spcPct val="110000"/>
              </a:lnSpc>
            </a:pPr>
            <a:r>
              <a:rPr lang="en-US" b="1" dirty="0" smtClean="0"/>
              <a:t>Carl Rogers &amp; Maslow </a:t>
            </a:r>
            <a:r>
              <a:rPr lang="en-US" dirty="0" smtClean="0"/>
              <a:t>leading humanistic psychologists – people will strive to reach their full potential, if given the opportunity.</a:t>
            </a:r>
            <a:endParaRPr lang="en-US" b="1" dirty="0" smtClean="0"/>
          </a:p>
          <a:p>
            <a:pPr algn="just" fontAlgn="base">
              <a:lnSpc>
                <a:spcPct val="110000"/>
              </a:lnSpc>
            </a:pPr>
            <a:r>
              <a:rPr lang="en-US" dirty="0" smtClean="0"/>
              <a:t>The emphasis is on </a:t>
            </a:r>
            <a:r>
              <a:rPr lang="en-US" b="1" dirty="0" smtClean="0"/>
              <a:t>‘free will’ </a:t>
            </a:r>
            <a:r>
              <a:rPr lang="en-US" dirty="0" smtClean="0"/>
              <a:t>– the ability to make free decisions about one’s own behavior &amp; life.</a:t>
            </a:r>
          </a:p>
          <a:p>
            <a:pPr algn="just" fontAlgn="base">
              <a:lnSpc>
                <a:spcPct val="110000"/>
              </a:lnSpc>
            </a:pPr>
            <a:r>
              <a:rPr lang="en-US" dirty="0" smtClean="0"/>
              <a:t>Free will is opposed to determinism which sees behavior as caused or determined by things beyond a person’s control.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Humanistic Perspective</a:t>
            </a:r>
            <a:endParaRPr lang="en-US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916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an area that focuses on the science of how people think. </a:t>
            </a:r>
          </a:p>
          <a:p>
            <a:pPr algn="just"/>
            <a:r>
              <a:rPr lang="en-US" dirty="0" smtClean="0"/>
              <a:t>Explores a wide variety of mental processes, including how people think, use language, attend to information, and perceive their environments.</a:t>
            </a:r>
            <a:endParaRPr lang="en-US" b="1" dirty="0" smtClean="0"/>
          </a:p>
          <a:p>
            <a:pPr algn="just"/>
            <a:r>
              <a:rPr lang="en-US" b="1" dirty="0" smtClean="0"/>
              <a:t>The concept of learning itself</a:t>
            </a:r>
            <a:r>
              <a:rPr lang="en-US" dirty="0" smtClean="0"/>
              <a:t> is also an example of cognition. This is about the way in which the brain makes connections while remembering what is learned.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Cognitive Psychology</a:t>
            </a:r>
            <a:endParaRPr lang="en-US" sz="4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  <a:p>
            <a:r>
              <a:rPr lang="en-US" dirty="0" smtClean="0"/>
              <a:t>Class Norms</a:t>
            </a:r>
          </a:p>
          <a:p>
            <a:r>
              <a:rPr lang="en-US" dirty="0" smtClean="0"/>
              <a:t>Assessment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Essential Readings</a:t>
            </a:r>
          </a:p>
          <a:p>
            <a:pPr algn="just">
              <a:buNone/>
            </a:pPr>
            <a:r>
              <a:rPr lang="en-US" dirty="0" smtClean="0"/>
              <a:t>1. </a:t>
            </a:r>
            <a:r>
              <a:rPr lang="en-US" dirty="0" err="1" smtClean="0"/>
              <a:t>Hilgard</a:t>
            </a:r>
            <a:r>
              <a:rPr lang="en-US" dirty="0" smtClean="0"/>
              <a:t> (2003) Introduction to Psychology 14 </a:t>
            </a:r>
            <a:r>
              <a:rPr lang="en-US" dirty="0" err="1" smtClean="0"/>
              <a:t>th</a:t>
            </a:r>
            <a:r>
              <a:rPr lang="en-US" dirty="0" smtClean="0"/>
              <a:t> Edition Australia, Thomson Publishers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2. Myers, D. (2004) Psychology (8 </a:t>
            </a:r>
            <a:r>
              <a:rPr lang="en-US" dirty="0" err="1" smtClean="0"/>
              <a:t>th</a:t>
            </a:r>
            <a:r>
              <a:rPr lang="en-US" dirty="0" smtClean="0"/>
              <a:t> Ed). New York: Worth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Recommended Readings</a:t>
            </a:r>
          </a:p>
          <a:p>
            <a:pPr algn="just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Lahey</a:t>
            </a:r>
            <a:r>
              <a:rPr lang="en-US" dirty="0" smtClean="0"/>
              <a:t>, B. (2004). Psychology: A n Introduction. (8th Ed).Boston: McGraw-Hill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Weiten</a:t>
            </a:r>
            <a:r>
              <a:rPr lang="en-US" dirty="0" smtClean="0"/>
              <a:t>, W. (2005) Psychology: Themes &amp;amp; Variation (6 </a:t>
            </a:r>
            <a:r>
              <a:rPr lang="en-US" dirty="0" err="1" smtClean="0"/>
              <a:t>th</a:t>
            </a:r>
            <a:r>
              <a:rPr lang="en-US" dirty="0" smtClean="0"/>
              <a:t> Ed), Belmont, CA: Wadsworth/Thomson Learning.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91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DEFINITION: 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Psychology</a:t>
            </a:r>
            <a:r>
              <a:rPr lang="en-US" dirty="0" smtClean="0"/>
              <a:t> is the </a:t>
            </a:r>
            <a:r>
              <a:rPr lang="en-US" i="1" dirty="0" smtClean="0"/>
              <a:t>scientific study of mind and </a:t>
            </a:r>
            <a:r>
              <a:rPr lang="en-US" i="1" dirty="0" err="1" smtClean="0"/>
              <a:t>behaviour</a:t>
            </a:r>
            <a:r>
              <a:rPr lang="en-US" dirty="0" smtClean="0"/>
              <a:t>. The word “psychology” comes from the Greek words “psyche,” meaning </a:t>
            </a:r>
            <a:r>
              <a:rPr lang="en-US" i="1" dirty="0" smtClean="0"/>
              <a:t>life</a:t>
            </a:r>
            <a:r>
              <a:rPr lang="en-US" dirty="0" smtClean="0"/>
              <a:t>, and “logos,” meaning </a:t>
            </a:r>
            <a:r>
              <a:rPr lang="en-US" i="1" dirty="0" smtClean="0"/>
              <a:t>explanation</a:t>
            </a:r>
            <a:r>
              <a:rPr lang="en-US" dirty="0" smtClean="0"/>
              <a:t>. </a:t>
            </a:r>
          </a:p>
          <a:p>
            <a:pPr algn="just"/>
            <a:r>
              <a:rPr lang="en-US" dirty="0" smtClean="0"/>
              <a:t>Answers WHO (we are), WHAT  and WHY we behave in a certain ways and what is human capable of doing</a:t>
            </a:r>
          </a:p>
          <a:p>
            <a:pPr algn="just"/>
            <a:r>
              <a:rPr lang="en-US" dirty="0" smtClean="0"/>
              <a:t> It is the scientific study of behavior and mental processes and how they are affected by an organism’s physical state, mental state, and external environment.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Scientific study requires several things:</a:t>
            </a:r>
            <a:endParaRPr lang="en-US" dirty="0" smtClean="0"/>
          </a:p>
          <a:p>
            <a:pPr algn="just" fontAlgn="base"/>
            <a:r>
              <a:rPr lang="en-US" dirty="0" smtClean="0"/>
              <a:t>Theoretical framework</a:t>
            </a:r>
          </a:p>
          <a:p>
            <a:pPr algn="just" fontAlgn="base"/>
            <a:r>
              <a:rPr lang="en-US" dirty="0" smtClean="0"/>
              <a:t>Testable Hypotheses</a:t>
            </a:r>
          </a:p>
          <a:p>
            <a:pPr algn="just" fontAlgn="base"/>
            <a:r>
              <a:rPr lang="en-US" dirty="0" smtClean="0"/>
              <a:t>Empirical evidence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Behavior and mental processes include </a:t>
            </a:r>
            <a:r>
              <a:rPr lang="en-US" b="1" dirty="0" smtClean="0"/>
              <a:t>overt, observable instances </a:t>
            </a:r>
            <a:r>
              <a:rPr lang="en-US" dirty="0" smtClean="0"/>
              <a:t>but also include subtle kinds of instances, like brain activity.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Study in Psychology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Humans and many other creatures included in the scientific study of behavior and mental processes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Physical state </a:t>
            </a:r>
            <a:r>
              <a:rPr lang="en-US" dirty="0" smtClean="0"/>
              <a:t>relates primarily to the organism’s biology - most especially the state of the brain and central nervous system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Mental state </a:t>
            </a:r>
            <a:r>
              <a:rPr lang="en-US" dirty="0" smtClean="0"/>
              <a:t>does not have to be conscious - can study mental states in many creatures without their conscious awareness - and can be studied in terms of brain activity.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8835</TotalTime>
  <Words>1538</Words>
  <Application>Microsoft Office PowerPoint</Application>
  <PresentationFormat>On-screen Show (4:3)</PresentationFormat>
  <Paragraphs>221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Paper</vt:lpstr>
      <vt:lpstr>Slide 1</vt:lpstr>
      <vt:lpstr>Slide 2</vt:lpstr>
      <vt:lpstr>True or False</vt:lpstr>
      <vt:lpstr>Questions answered by Psychology</vt:lpstr>
      <vt:lpstr>Slide 5</vt:lpstr>
      <vt:lpstr>Books</vt:lpstr>
      <vt:lpstr>PSYCHOLOGY</vt:lpstr>
      <vt:lpstr>Scientific Study in Psychology</vt:lpstr>
      <vt:lpstr>Slide 9</vt:lpstr>
      <vt:lpstr>Slide 10</vt:lpstr>
      <vt:lpstr>Psychology &amp; Its Scope</vt:lpstr>
      <vt:lpstr>Sub Fields</vt:lpstr>
      <vt:lpstr>Scientific Thinking</vt:lpstr>
      <vt:lpstr>Scientific Thinking</vt:lpstr>
      <vt:lpstr>What is the difference between these two statements?  </vt:lpstr>
      <vt:lpstr>Goals of Psychology</vt:lpstr>
      <vt:lpstr>Goals of Psychology</vt:lpstr>
      <vt:lpstr>ACTIVITY</vt:lpstr>
      <vt:lpstr>Research in Psychology</vt:lpstr>
      <vt:lpstr>Slide 20</vt:lpstr>
      <vt:lpstr>Psychologist &amp; Psychiatrist </vt:lpstr>
      <vt:lpstr>History of Psychology </vt:lpstr>
      <vt:lpstr>Slide 23</vt:lpstr>
      <vt:lpstr>School of thoughts</vt:lpstr>
      <vt:lpstr>Slide 25</vt:lpstr>
      <vt:lpstr>Early Perspective</vt:lpstr>
      <vt:lpstr>Early Perspective</vt:lpstr>
      <vt:lpstr>Slide 28</vt:lpstr>
      <vt:lpstr>Modern Perspective in Psychology </vt:lpstr>
      <vt:lpstr>Slide 30</vt:lpstr>
      <vt:lpstr>Biological Perspective</vt:lpstr>
      <vt:lpstr>Behavioral Perspective</vt:lpstr>
      <vt:lpstr>Cognitive Perspective</vt:lpstr>
      <vt:lpstr>Psychodynamic</vt:lpstr>
      <vt:lpstr>Humanistic Perspective</vt:lpstr>
      <vt:lpstr>Three Levels</vt:lpstr>
      <vt:lpstr>Slide 37</vt:lpstr>
      <vt:lpstr>Consumer Stress</vt:lpstr>
      <vt:lpstr>Biological Perspective</vt:lpstr>
      <vt:lpstr>Behavioral Perspective</vt:lpstr>
      <vt:lpstr>Psychodynamic</vt:lpstr>
      <vt:lpstr>Humanistic Perspective</vt:lpstr>
      <vt:lpstr>Cognitive Psychology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Marvi Makhdoom</dc:creator>
  <cp:lastModifiedBy>Faraz Bhai</cp:lastModifiedBy>
  <cp:revision>11</cp:revision>
  <dcterms:created xsi:type="dcterms:W3CDTF">2022-09-05T17:44:47Z</dcterms:created>
  <dcterms:modified xsi:type="dcterms:W3CDTF">2022-10-11T14:40:01Z</dcterms:modified>
</cp:coreProperties>
</file>