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71" r:id="rId5"/>
    <p:sldId id="259" r:id="rId6"/>
    <p:sldId id="278" r:id="rId7"/>
    <p:sldId id="272" r:id="rId8"/>
    <p:sldId id="283" r:id="rId9"/>
    <p:sldId id="280" r:id="rId10"/>
    <p:sldId id="273" r:id="rId11"/>
    <p:sldId id="274" r:id="rId12"/>
    <p:sldId id="261" r:id="rId13"/>
    <p:sldId id="276" r:id="rId14"/>
    <p:sldId id="284" r:id="rId15"/>
    <p:sldId id="260" r:id="rId16"/>
    <p:sldId id="262" r:id="rId17"/>
    <p:sldId id="263" r:id="rId18"/>
    <p:sldId id="264" r:id="rId19"/>
    <p:sldId id="281" r:id="rId20"/>
    <p:sldId id="282" r:id="rId21"/>
    <p:sldId id="266" r:id="rId22"/>
    <p:sldId id="267" r:id="rId23"/>
    <p:sldId id="269" r:id="rId24"/>
    <p:sldId id="265" r:id="rId25"/>
    <p:sldId id="268" r:id="rId26"/>
    <p:sldId id="275" r:id="rId27"/>
    <p:sldId id="277"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1224"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DE2C799-4772-4906-888A-773002F94E77}" type="datetimeFigureOut">
              <a:rPr lang="en-US" smtClean="0"/>
              <a:t>12/4/2022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DDF053AD-2912-44A9-A32E-E0CBAF3CD1C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E2C799-4772-4906-888A-773002F94E77}"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053AD-2912-44A9-A32E-E0CBAF3CD1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E2C799-4772-4906-888A-773002F94E77}"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053AD-2912-44A9-A32E-E0CBAF3CD1C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E2C799-4772-4906-888A-773002F94E77}"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053AD-2912-44A9-A32E-E0CBAF3CD1C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DE2C799-4772-4906-888A-773002F94E77}"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053AD-2912-44A9-A32E-E0CBAF3CD1C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DE2C799-4772-4906-888A-773002F94E77}"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053AD-2912-44A9-A32E-E0CBAF3CD1C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DE2C799-4772-4906-888A-773002F94E77}" type="datetimeFigureOut">
              <a:rPr lang="en-US" smtClean="0"/>
              <a:t>12/4/2022</a:t>
            </a:fld>
            <a:endParaRPr lang="en-US"/>
          </a:p>
        </p:txBody>
      </p:sp>
      <p:sp>
        <p:nvSpPr>
          <p:cNvPr id="27" name="Slide Number Placeholder 26"/>
          <p:cNvSpPr>
            <a:spLocks noGrp="1"/>
          </p:cNvSpPr>
          <p:nvPr>
            <p:ph type="sldNum" sz="quarter" idx="11"/>
          </p:nvPr>
        </p:nvSpPr>
        <p:spPr/>
        <p:txBody>
          <a:bodyPr rtlCol="0"/>
          <a:lstStyle/>
          <a:p>
            <a:fld id="{DDF053AD-2912-44A9-A32E-E0CBAF3CD1C6}"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DE2C799-4772-4906-888A-773002F94E77}" type="datetimeFigureOut">
              <a:rPr lang="en-US" smtClean="0"/>
              <a:t>12/4/2022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DDF053AD-2912-44A9-A32E-E0CBAF3CD1C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E2C799-4772-4906-888A-773002F94E77}"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053AD-2912-44A9-A32E-E0CBAF3CD1C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DE2C799-4772-4906-888A-773002F94E77}"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053AD-2912-44A9-A32E-E0CBAF3CD1C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DE2C799-4772-4906-888A-773002F94E77}"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053AD-2912-44A9-A32E-E0CBAF3CD1C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DE2C799-4772-4906-888A-773002F94E77}" type="datetimeFigureOut">
              <a:rPr lang="en-US" smtClean="0"/>
              <a:t>12/4/2022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DDF053AD-2912-44A9-A32E-E0CBAF3CD1C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bustle.com/articles/136328-4-ways-to-tell-the-difference-between-stress-anxiety" TargetMode="External"/><Relationship Id="rId2" Type="http://schemas.openxmlformats.org/officeDocument/2006/relationships/hyperlink" Target="https://www.psychologytoday.com/us/blog/hide-and-seek/201702/how-reduce-stres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STRESS, HEALTH &amp; COPING</a:t>
            </a:r>
            <a:endParaRPr lang="en-US" dirty="0"/>
          </a:p>
        </p:txBody>
      </p:sp>
      <p:sp>
        <p:nvSpPr>
          <p:cNvPr id="3" name="Subtitle 2"/>
          <p:cNvSpPr>
            <a:spLocks noGrp="1"/>
          </p:cNvSpPr>
          <p:nvPr>
            <p:ph type="subTitle" idx="1"/>
          </p:nvPr>
        </p:nvSpPr>
        <p:spPr/>
        <p:txBody>
          <a:bodyPr/>
          <a:lstStyle/>
          <a:p>
            <a:r>
              <a:rPr lang="en-US" dirty="0" smtClean="0"/>
              <a:t>SESSION 12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838200"/>
            <a:ext cx="8229600" cy="5736336"/>
          </a:xfrm>
        </p:spPr>
        <p:txBody>
          <a:bodyPr>
            <a:normAutofit fontScale="92500" lnSpcReduction="20000"/>
          </a:bodyPr>
          <a:lstStyle/>
          <a:p>
            <a:pPr algn="just"/>
            <a:r>
              <a:rPr lang="en-US" dirty="0"/>
              <a:t>Psychologist Martin Seligman (1990) has adapted techniques from cognitive therapy, which is an effective treatment for depression, and demonstrated how individuals can use them to change their style of thinking to cope better with stress. </a:t>
            </a:r>
            <a:endParaRPr lang="en-US" dirty="0" smtClean="0"/>
          </a:p>
          <a:p>
            <a:pPr algn="just"/>
            <a:r>
              <a:rPr lang="en-US" dirty="0" smtClean="0"/>
              <a:t>He </a:t>
            </a:r>
            <a:r>
              <a:rPr lang="en-US" dirty="0"/>
              <a:t>notes that many people have a tendency to blame themselves when they experience a negative event, and they believe that it will be permanent and affect many aspects of their lives. </a:t>
            </a:r>
            <a:endParaRPr lang="en-US" dirty="0" smtClean="0"/>
          </a:p>
          <a:p>
            <a:pPr algn="just"/>
            <a:endParaRPr lang="en-US" dirty="0" smtClean="0"/>
          </a:p>
          <a:p>
            <a:pPr algn="just"/>
            <a:r>
              <a:rPr lang="en-US" dirty="0" smtClean="0"/>
              <a:t>For </a:t>
            </a:r>
            <a:r>
              <a:rPr lang="en-US" dirty="0"/>
              <a:t>example, if you fail an important exam, you might think that it is all your fault, that you will never be able to pass this or any class, and that you will never be able to have a fulfilling career or social life because of your failure</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5126736"/>
          </a:xfrm>
        </p:spPr>
        <p:txBody>
          <a:bodyPr>
            <a:normAutofit lnSpcReduction="10000"/>
          </a:bodyPr>
          <a:lstStyle/>
          <a:p>
            <a:pPr algn="just"/>
            <a:r>
              <a:rPr lang="en-US" dirty="0"/>
              <a:t>Importantly, researchers have discovered that </a:t>
            </a:r>
            <a:r>
              <a:rPr lang="en-US" b="1" dirty="0"/>
              <a:t>stress reappraisal</a:t>
            </a:r>
            <a:r>
              <a:rPr lang="en-US" dirty="0"/>
              <a:t>, reframing part of the stress response to change its meaning, it can have remarkable effects. </a:t>
            </a:r>
            <a:endParaRPr lang="en-US" dirty="0" smtClean="0"/>
          </a:p>
          <a:p>
            <a:pPr algn="just"/>
            <a:r>
              <a:rPr lang="en-US" dirty="0" smtClean="0"/>
              <a:t>For </a:t>
            </a:r>
            <a:r>
              <a:rPr lang="en-US" dirty="0"/>
              <a:t>example, Jamieson et al. (2016) taught students who were enrolled in developmental math courses that the stress arousal that they experienced with exams actually helps their performance. Compared to controls who were told to ignore stress feelings, the students who reappraised, reported less test anxiety and they actually did perform better on exams.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371600"/>
            <a:ext cx="8229600" cy="5202936"/>
          </a:xfrm>
        </p:spPr>
        <p:txBody>
          <a:bodyPr>
            <a:normAutofit fontScale="85000" lnSpcReduction="20000"/>
          </a:bodyPr>
          <a:lstStyle/>
          <a:p>
            <a:pPr algn="just"/>
            <a:r>
              <a:rPr lang="en-US" dirty="0"/>
              <a:t>Stressors have a major influence upon mood, our sense of well-being, behavior, and health. Acute stress responses in young, healthy individuals may be adaptive and typically do not impose a health burden. </a:t>
            </a:r>
            <a:endParaRPr lang="en-US" dirty="0" smtClean="0"/>
          </a:p>
          <a:p>
            <a:pPr algn="just"/>
            <a:r>
              <a:rPr lang="en-US" dirty="0" smtClean="0"/>
              <a:t>However</a:t>
            </a:r>
            <a:r>
              <a:rPr lang="en-US" dirty="0"/>
              <a:t>, if the threat is unremitting, particularly in older or unhealthy individuals, the long-term effects of stressors can damage health. </a:t>
            </a:r>
            <a:endParaRPr lang="en-US" dirty="0" smtClean="0"/>
          </a:p>
          <a:p>
            <a:pPr algn="just"/>
            <a:r>
              <a:rPr lang="en-US" dirty="0" smtClean="0"/>
              <a:t>The </a:t>
            </a:r>
            <a:r>
              <a:rPr lang="en-US" dirty="0"/>
              <a:t>relationship between psychosocial stressors and disease is affected by the nature, number, and persistence of the stressors as well as by the individual’s biological vulnerability (i.e., genetics, constitutional factors), psychosocial resources, and learned patterns of coping. </a:t>
            </a:r>
            <a:endParaRPr lang="en-US" dirty="0" smtClean="0"/>
          </a:p>
          <a:p>
            <a:pPr algn="just"/>
            <a:r>
              <a:rPr lang="en-US" b="1" dirty="0" smtClean="0"/>
              <a:t>Psychosocial </a:t>
            </a:r>
            <a:r>
              <a:rPr lang="en-US" b="1" dirty="0"/>
              <a:t>interventions </a:t>
            </a:r>
            <a:r>
              <a:rPr lang="en-US" dirty="0"/>
              <a:t>have proven useful for treating stress-related disorders and may influence the course of chronic diseases.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5050536"/>
          </a:xfrm>
        </p:spPr>
        <p:txBody>
          <a:bodyPr>
            <a:normAutofit lnSpcReduction="10000"/>
          </a:bodyPr>
          <a:lstStyle/>
          <a:p>
            <a:pPr algn="just"/>
            <a:r>
              <a:rPr lang="en-US" b="1" dirty="0"/>
              <a:t>Acute stressors </a:t>
            </a:r>
            <a:r>
              <a:rPr lang="en-US" dirty="0"/>
              <a:t>are observable stressful events that are time-limited such as an upcoming test or a family gathering. An acute stressor brings activation to our </a:t>
            </a:r>
            <a:r>
              <a:rPr lang="en-US" dirty="0" err="1" smtClean="0"/>
              <a:t>neuro</a:t>
            </a:r>
            <a:r>
              <a:rPr lang="en-US" dirty="0" smtClean="0"/>
              <a:t>-endocrine </a:t>
            </a:r>
            <a:r>
              <a:rPr lang="en-US" dirty="0"/>
              <a:t>system and makes us ready to act (i.e., “fight or flight”). </a:t>
            </a:r>
            <a:endParaRPr lang="en-US" dirty="0" smtClean="0"/>
          </a:p>
          <a:p>
            <a:pPr algn="just"/>
            <a:r>
              <a:rPr lang="en-US" dirty="0" smtClean="0"/>
              <a:t>Remember </a:t>
            </a:r>
            <a:r>
              <a:rPr lang="en-US" dirty="0"/>
              <a:t>that pumped up feeling you got the last time you were getting ready to give a speech in front of the class? </a:t>
            </a:r>
            <a:endParaRPr lang="en-US" dirty="0" smtClean="0"/>
          </a:p>
          <a:p>
            <a:pPr algn="just"/>
            <a:r>
              <a:rPr lang="en-US" b="1" dirty="0" smtClean="0"/>
              <a:t>Chronic </a:t>
            </a:r>
            <a:r>
              <a:rPr lang="en-US" b="1" dirty="0"/>
              <a:t>stressors</a:t>
            </a:r>
            <a:r>
              <a:rPr lang="en-US" dirty="0"/>
              <a:t>, in contrast, are persistent demands on you; they are typically open-ended, using up your resources in coping but not having any resolution.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Overview-of-Stress-Process-and-Coping-resize.jpg"/>
          <p:cNvPicPr>
            <a:picLocks noGrp="1" noChangeAspect="1"/>
          </p:cNvPicPr>
          <p:nvPr>
            <p:ph idx="1"/>
          </p:nvPr>
        </p:nvPicPr>
        <p:blipFill>
          <a:blip r:embed="rId2"/>
          <a:stretch>
            <a:fillRect/>
          </a:stretch>
        </p:blipFill>
        <p:spPr>
          <a:xfrm>
            <a:off x="76200" y="609600"/>
            <a:ext cx="9067800" cy="6248399"/>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STRESS &amp; HEALTH</a:t>
            </a:r>
            <a:endParaRPr lang="en-US" dirty="0"/>
          </a:p>
        </p:txBody>
      </p:sp>
      <p:sp>
        <p:nvSpPr>
          <p:cNvPr id="3" name="Content Placeholder 2"/>
          <p:cNvSpPr>
            <a:spLocks noGrp="1"/>
          </p:cNvSpPr>
          <p:nvPr>
            <p:ph idx="1"/>
          </p:nvPr>
        </p:nvSpPr>
        <p:spPr/>
        <p:txBody>
          <a:bodyPr/>
          <a:lstStyle/>
          <a:p>
            <a:pPr algn="just"/>
            <a:r>
              <a:rPr lang="en-US" dirty="0" smtClean="0"/>
              <a:t>S</a:t>
            </a:r>
            <a:r>
              <a:rPr lang="en-US" dirty="0" smtClean="0"/>
              <a:t>tress </a:t>
            </a:r>
            <a:r>
              <a:rPr lang="en-US" dirty="0"/>
              <a:t>affects all systems of the body including the musculoskeletal, respiratory, cardiovascular, endocrine, gastrointestinal, nervous, and reproductive systems.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smtClean="0"/>
              <a:t>LIFESTYLE</a:t>
            </a:r>
            <a:endParaRPr lang="en-US" dirty="0"/>
          </a:p>
        </p:txBody>
      </p:sp>
      <p:sp>
        <p:nvSpPr>
          <p:cNvPr id="3" name="Content Placeholder 2"/>
          <p:cNvSpPr>
            <a:spLocks noGrp="1"/>
          </p:cNvSpPr>
          <p:nvPr>
            <p:ph idx="1"/>
          </p:nvPr>
        </p:nvSpPr>
        <p:spPr>
          <a:xfrm>
            <a:off x="457200" y="1981200"/>
            <a:ext cx="8229600" cy="4593336"/>
          </a:xfrm>
        </p:spPr>
        <p:txBody>
          <a:bodyPr/>
          <a:lstStyle/>
          <a:p>
            <a:pPr algn="just"/>
            <a:r>
              <a:rPr lang="en-US" dirty="0"/>
              <a:t>Lifestyle is a way used by people, groups and nations and is formed in specific geographical, economic, political, cultural and religious text. </a:t>
            </a:r>
            <a:endParaRPr lang="en-US" dirty="0" smtClean="0"/>
          </a:p>
          <a:p>
            <a:pPr algn="just"/>
            <a:endParaRPr lang="en-US" dirty="0" smtClean="0"/>
          </a:p>
          <a:p>
            <a:pPr algn="just"/>
            <a:r>
              <a:rPr lang="en-US" dirty="0" smtClean="0"/>
              <a:t>Lifestyle </a:t>
            </a:r>
            <a:r>
              <a:rPr lang="en-US" dirty="0"/>
              <a:t>is referred to the characteristics of inhabitants of a region in special time and place. It includes day to day behaviors and functions of individuals in job, activities, fun and diet.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According to WHO, 60% of related factors to individual health and quality of life are correlated to lifestyle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normAutofit fontScale="90000"/>
          </a:bodyPr>
          <a:lstStyle/>
          <a:p>
            <a:r>
              <a:rPr lang="en-US" dirty="0" smtClean="0"/>
              <a:t>LIFESTYLE THAT INFLUENCE HEALTH</a:t>
            </a:r>
            <a:endParaRPr lang="en-US" dirty="0"/>
          </a:p>
        </p:txBody>
      </p:sp>
      <p:sp>
        <p:nvSpPr>
          <p:cNvPr id="3" name="Content Placeholder 2"/>
          <p:cNvSpPr>
            <a:spLocks noGrp="1"/>
          </p:cNvSpPr>
          <p:nvPr>
            <p:ph idx="1"/>
          </p:nvPr>
        </p:nvSpPr>
        <p:spPr>
          <a:xfrm>
            <a:off x="457200" y="1371600"/>
            <a:ext cx="8229600" cy="4325112"/>
          </a:xfrm>
        </p:spPr>
        <p:txBody>
          <a:bodyPr>
            <a:noAutofit/>
          </a:bodyPr>
          <a:lstStyle/>
          <a:p>
            <a:pPr algn="just">
              <a:buNone/>
            </a:pPr>
            <a:endParaRPr lang="en-US" sz="1800" dirty="0"/>
          </a:p>
          <a:p>
            <a:pPr algn="just"/>
            <a:r>
              <a:rPr lang="en-US" sz="1800" b="1" dirty="0"/>
              <a:t>Diet and Body Mass Index (BMI)</a:t>
            </a:r>
            <a:r>
              <a:rPr lang="en-US" sz="1800" dirty="0"/>
              <a:t>: Diet is the greatest factor in lifestyle and has a direct and positive relation with health. Poor diet and its consequences like obesity is the common healthy problem in urban societies. Unhealthy lifestyle can be measured by BMI. Urban lifestyle leads to the nutrition problems like using fast foods and poor foods, increasing problems like </a:t>
            </a:r>
            <a:r>
              <a:rPr lang="en-US" sz="1800" dirty="0" smtClean="0"/>
              <a:t>cardiovascular.</a:t>
            </a:r>
          </a:p>
          <a:p>
            <a:pPr algn="just"/>
            <a:endParaRPr lang="en-US" sz="1800" dirty="0"/>
          </a:p>
          <a:p>
            <a:pPr algn="just"/>
            <a:r>
              <a:rPr lang="en-US" sz="1800" b="1" dirty="0"/>
              <a:t>Exercise:</a:t>
            </a:r>
            <a:r>
              <a:rPr lang="en-US" sz="1800" dirty="0"/>
              <a:t> For treating general health problems, the exercise is included in life </a:t>
            </a:r>
            <a:r>
              <a:rPr lang="en-US" sz="1800" dirty="0" smtClean="0"/>
              <a:t>style. </a:t>
            </a:r>
            <a:r>
              <a:rPr lang="en-US" sz="1800" dirty="0"/>
              <a:t>The continuous exercise along with a healthy diet increases the health. Some studies stress on the relation of active life style with </a:t>
            </a:r>
            <a:r>
              <a:rPr lang="en-US" sz="1800" dirty="0" smtClean="0"/>
              <a:t>happiness.</a:t>
            </a:r>
          </a:p>
          <a:p>
            <a:pPr algn="just"/>
            <a:endParaRPr lang="en-US" sz="1800" dirty="0"/>
          </a:p>
          <a:p>
            <a:pPr algn="just"/>
            <a:r>
              <a:rPr lang="en-US" sz="1800" b="1" dirty="0"/>
              <a:t>Sleep:</a:t>
            </a:r>
            <a:r>
              <a:rPr lang="en-US" sz="1800" dirty="0"/>
              <a:t> One of the bases of healthy life is the sleep. Sleep cannot be apart from life. Sleep disorders have several social, psychological, economical and healthy consequences. Lifestyle may effect on sleep and sleep has a clear influence on mental and physical </a:t>
            </a:r>
            <a:r>
              <a:rPr lang="en-US" sz="1800" dirty="0" smtClean="0"/>
              <a:t>health.</a:t>
            </a:r>
            <a:endParaRPr lang="en-US" sz="1800" dirty="0"/>
          </a:p>
          <a:p>
            <a:pPr algn="just"/>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066800"/>
            <a:ext cx="8534400" cy="5126736"/>
          </a:xfrm>
        </p:spPr>
        <p:txBody>
          <a:bodyPr>
            <a:noAutofit/>
          </a:bodyPr>
          <a:lstStyle/>
          <a:p>
            <a:pPr algn="just"/>
            <a:r>
              <a:rPr lang="en-US" sz="1800" b="1" dirty="0" smtClean="0"/>
              <a:t>Medication abuse:</a:t>
            </a:r>
            <a:r>
              <a:rPr lang="en-US" sz="1800" dirty="0" smtClean="0"/>
              <a:t> It is a common form of using medication in Iran and it is considered as an unhealthy life style. Unhealthy behaviors in using medication are as followed: self-treatment, sharing medication, using medications without prescription, prescribing too many drugs, prescribing the large number of each drug, unnecessary drugs, bad handwriting in prescription, disregard to the contradictory drugs, disregard to harmful effects of drugs, not explaining the effects of drugs</a:t>
            </a:r>
            <a:r>
              <a:rPr lang="en-US" sz="1800" dirty="0" smtClean="0"/>
              <a:t>.</a:t>
            </a:r>
          </a:p>
          <a:p>
            <a:pPr algn="just"/>
            <a:endParaRPr lang="en-US" sz="1800" dirty="0" smtClean="0"/>
          </a:p>
          <a:p>
            <a:pPr algn="just"/>
            <a:r>
              <a:rPr lang="en-US" sz="1800" b="1" dirty="0" smtClean="0"/>
              <a:t>Application of modern technologies:</a:t>
            </a:r>
            <a:r>
              <a:rPr lang="en-US" sz="1800" dirty="0" smtClean="0"/>
              <a:t> Advanced technology facilitates the life of human beings. Misuse of technology may result in unpleasant consequences. </a:t>
            </a:r>
            <a:endParaRPr lang="en-US" sz="1800" dirty="0" smtClean="0"/>
          </a:p>
          <a:p>
            <a:pPr algn="just"/>
            <a:r>
              <a:rPr lang="en-US" sz="1800" dirty="0" smtClean="0"/>
              <a:t>For </a:t>
            </a:r>
            <a:r>
              <a:rPr lang="en-US" sz="1800" dirty="0" smtClean="0"/>
              <a:t>example, using of computer and other devices up to midnight, may effect on the pattern of sleep and it may disturb sleep. Addiction to use mobile phone is related to depression </a:t>
            </a:r>
            <a:r>
              <a:rPr lang="en-US" sz="1800" dirty="0" smtClean="0"/>
              <a:t>symptoms.</a:t>
            </a:r>
          </a:p>
          <a:p>
            <a:pPr algn="just"/>
            <a:endParaRPr lang="en-US" sz="1800" dirty="0" smtClean="0"/>
          </a:p>
          <a:p>
            <a:pPr algn="just"/>
            <a:r>
              <a:rPr lang="en-US" sz="1800" b="1" dirty="0" smtClean="0"/>
              <a:t>Recreation:</a:t>
            </a:r>
            <a:r>
              <a:rPr lang="en-US" sz="1800" dirty="0" smtClean="0"/>
              <a:t> Leisure pass time is a sub factor of life style. Neglecting leisure can bring negative consequences. With disorganized planning and unhealthy leisure, people endanger their health</a:t>
            </a:r>
            <a:r>
              <a:rPr lang="en-US" sz="1800" dirty="0" smtClean="0"/>
              <a:t>.</a:t>
            </a:r>
          </a:p>
          <a:p>
            <a:pPr algn="just"/>
            <a:endParaRPr lang="en-US" sz="1800" dirty="0" smtClean="0"/>
          </a:p>
          <a:p>
            <a:pPr algn="just"/>
            <a:endParaRPr lang="en-US" sz="1800" dirty="0" smtClean="0"/>
          </a:p>
          <a:p>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Effects of stress on the bod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body-stress-title-image_tcm7-230134.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smtClean="0"/>
              <a:t>Study:</a:t>
            </a:r>
            <a:r>
              <a:rPr lang="en-US" dirty="0" smtClean="0"/>
              <a:t> Study is the exercise of soul. Placing study as a factor in lifestyle may lead to more physical and mental health. </a:t>
            </a:r>
            <a:endParaRPr lang="en-US" dirty="0" smtClean="0"/>
          </a:p>
          <a:p>
            <a:pPr algn="just"/>
            <a:r>
              <a:rPr lang="en-US" dirty="0" smtClean="0"/>
              <a:t>For </a:t>
            </a:r>
            <a:r>
              <a:rPr lang="en-US" dirty="0" smtClean="0"/>
              <a:t>example, prevalence of dementia, such as Alzheimer's disease is lower in educated people. Study could slow process of dementia.</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rmAutofit/>
          </a:bodyPr>
          <a:lstStyle/>
          <a:p>
            <a:r>
              <a:rPr lang="en-US" b="1" dirty="0" smtClean="0"/>
              <a:t>Stress And </a:t>
            </a:r>
            <a:r>
              <a:rPr lang="en-US" b="1" dirty="0" smtClean="0"/>
              <a:t>Health</a:t>
            </a:r>
            <a:endParaRPr lang="en-US" dirty="0"/>
          </a:p>
        </p:txBody>
      </p:sp>
      <p:sp>
        <p:nvSpPr>
          <p:cNvPr id="3" name="Content Placeholder 2"/>
          <p:cNvSpPr>
            <a:spLocks noGrp="1"/>
          </p:cNvSpPr>
          <p:nvPr>
            <p:ph idx="1"/>
          </p:nvPr>
        </p:nvSpPr>
        <p:spPr>
          <a:xfrm>
            <a:off x="457200" y="1828800"/>
            <a:ext cx="8229600" cy="4745736"/>
          </a:xfrm>
        </p:spPr>
        <p:txBody>
          <a:bodyPr>
            <a:noAutofit/>
          </a:bodyPr>
          <a:lstStyle/>
          <a:p>
            <a:pPr algn="just"/>
            <a:r>
              <a:rPr lang="en-US" sz="1600" dirty="0" smtClean="0"/>
              <a:t>You </a:t>
            </a:r>
            <a:r>
              <a:rPr lang="en-US" sz="1600" dirty="0"/>
              <a:t>probably know exactly what it’s like to feel stress, but what you may not know is that it can objectively influence your health. Answers to questions like, “How stressed do you feel?” or “How overwhelmed do you feel?” can predict your likelihood of developing both minor illnesses as well as serious problems like future heart attack (Cohen, </a:t>
            </a:r>
            <a:r>
              <a:rPr lang="en-US" sz="1600" dirty="0" err="1"/>
              <a:t>Janicki-Deverts</a:t>
            </a:r>
            <a:r>
              <a:rPr lang="en-US" sz="1600" dirty="0"/>
              <a:t>, &amp; Miller, 2007). (Want to measure your own stress level? Check out the links at the end of the module.) </a:t>
            </a:r>
            <a:endParaRPr lang="en-US" sz="1600" dirty="0" smtClean="0"/>
          </a:p>
          <a:p>
            <a:pPr algn="just"/>
            <a:endParaRPr lang="en-US" sz="1600" dirty="0" smtClean="0"/>
          </a:p>
          <a:p>
            <a:pPr algn="just"/>
            <a:r>
              <a:rPr lang="en-US" sz="1600" dirty="0" smtClean="0"/>
              <a:t>Imagine </a:t>
            </a:r>
            <a:r>
              <a:rPr lang="en-US" sz="1600" dirty="0"/>
              <a:t>that you are a research subject for a moment. After you check into a hotel room as part of the study, the researchers ask you to report your general levels of stress. Not too surprising; however, what happens next is that you receive droplets of </a:t>
            </a:r>
            <a:r>
              <a:rPr lang="en-US" sz="1600" i="1" dirty="0"/>
              <a:t>cold virus </a:t>
            </a:r>
            <a:r>
              <a:rPr lang="en-US" sz="1600" dirty="0"/>
              <a:t>into your nose! The researchers intentionally try to make you sick by exposing you to an infectious illness. After they expose you to the virus, the researchers will then evaluate you for several days by asking you questions about your symptoms, monitoring how much mucus you are producing by weighing your used tissues, and taking body fluid samples—all to see if you are objectively ill with a cold. Now, the interesting thing is that not everyone who has drops of cold virus put in their nose develops the illness. Studies like this one find that people who are less stressed and those who are more positive at the beginning of the study are at a decreased risk of developing a cold (Cohen, Tyrrell, &amp; Smith, 1991; Cohen, </a:t>
            </a:r>
            <a:r>
              <a:rPr lang="en-US" sz="1600" dirty="0" err="1"/>
              <a:t>Alper</a:t>
            </a:r>
            <a:r>
              <a:rPr lang="en-US" sz="1600" dirty="0"/>
              <a:t>, Doyle, </a:t>
            </a:r>
            <a:r>
              <a:rPr lang="en-US" sz="1600" dirty="0" err="1"/>
              <a:t>Treanor</a:t>
            </a:r>
            <a:r>
              <a:rPr lang="en-US" sz="1600" dirty="0"/>
              <a:t>, &amp; Turner, 2006) </a:t>
            </a:r>
          </a:p>
          <a:p>
            <a:pPr algn="just"/>
            <a:endParaRPr 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752600"/>
            <a:ext cx="8229600" cy="4821936"/>
          </a:xfrm>
        </p:spPr>
        <p:txBody>
          <a:bodyPr/>
          <a:lstStyle/>
          <a:p>
            <a:pPr algn="just"/>
            <a:r>
              <a:rPr lang="en-US" dirty="0"/>
              <a:t>Our emotions, thoughts, and behaviors play an important role in our health. </a:t>
            </a:r>
            <a:endParaRPr lang="en-US" dirty="0" smtClean="0"/>
          </a:p>
          <a:p>
            <a:pPr algn="just"/>
            <a:r>
              <a:rPr lang="en-US" dirty="0" smtClean="0"/>
              <a:t>Not </a:t>
            </a:r>
            <a:r>
              <a:rPr lang="en-US" dirty="0"/>
              <a:t>only do they influence our day-to-day health practices, but they can also influence how our body </a:t>
            </a:r>
            <a:r>
              <a:rPr lang="en-US" dirty="0" smtClean="0"/>
              <a:t>functions.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normAutofit fontScale="90000"/>
          </a:bodyPr>
          <a:lstStyle/>
          <a:p>
            <a:r>
              <a:rPr lang="en-US" b="1" dirty="0" smtClean="0"/>
              <a:t>The Importance Of Good Health Practices</a:t>
            </a:r>
            <a:br>
              <a:rPr lang="en-US" b="1" dirty="0" smtClean="0"/>
            </a:br>
            <a:endParaRPr lang="en-US" dirty="0"/>
          </a:p>
        </p:txBody>
      </p:sp>
      <p:sp>
        <p:nvSpPr>
          <p:cNvPr id="3" name="Content Placeholder 2"/>
          <p:cNvSpPr>
            <a:spLocks noGrp="1"/>
          </p:cNvSpPr>
          <p:nvPr>
            <p:ph idx="1"/>
          </p:nvPr>
        </p:nvSpPr>
        <p:spPr>
          <a:xfrm>
            <a:off x="457200" y="1600200"/>
            <a:ext cx="8229600" cy="4974336"/>
          </a:xfrm>
        </p:spPr>
        <p:txBody>
          <a:bodyPr>
            <a:normAutofit lnSpcReduction="10000"/>
          </a:bodyPr>
          <a:lstStyle/>
          <a:p>
            <a:pPr algn="just"/>
            <a:r>
              <a:rPr lang="en-US" dirty="0" smtClean="0"/>
              <a:t>In </a:t>
            </a:r>
            <a:r>
              <a:rPr lang="en-US" dirty="0"/>
              <a:t>one study, researchers found that students taking exams were more stressed and, thus, smoked more, drank more caffeine, had less physical activity, and had worse sleep habits (Oaten &amp; Chang, 2005), all of which could have detrimental effects on their health. </a:t>
            </a:r>
            <a:endParaRPr lang="en-US" dirty="0" smtClean="0"/>
          </a:p>
          <a:p>
            <a:pPr algn="just"/>
            <a:r>
              <a:rPr lang="en-US" dirty="0" smtClean="0"/>
              <a:t>Positive </a:t>
            </a:r>
            <a:r>
              <a:rPr lang="en-US" dirty="0"/>
              <a:t>health practices are </a:t>
            </a:r>
            <a:r>
              <a:rPr lang="en-US" i="1" dirty="0"/>
              <a:t>especially</a:t>
            </a:r>
            <a:r>
              <a:rPr lang="en-US" dirty="0"/>
              <a:t> important in times of stress when your immune system is compromised due to high stress and the elevated frequency of exposure to the illnesses of your fellow students in lecture halls, cafeterias, and dorms</a:t>
            </a:r>
            <a:r>
              <a:rPr lang="en-US" dirty="0" smtClean="0"/>
              <a: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lstStyle/>
          <a:p>
            <a:r>
              <a:rPr lang="en-US" dirty="0" smtClean="0"/>
              <a:t>COPING</a:t>
            </a:r>
            <a:endParaRPr lang="en-US" dirty="0"/>
          </a:p>
        </p:txBody>
      </p:sp>
      <p:sp>
        <p:nvSpPr>
          <p:cNvPr id="3" name="Content Placeholder 2"/>
          <p:cNvSpPr>
            <a:spLocks noGrp="1"/>
          </p:cNvSpPr>
          <p:nvPr>
            <p:ph idx="1"/>
          </p:nvPr>
        </p:nvSpPr>
        <p:spPr>
          <a:xfrm>
            <a:off x="457200" y="1981200"/>
            <a:ext cx="8229600" cy="4593336"/>
          </a:xfrm>
        </p:spPr>
        <p:txBody>
          <a:bodyPr>
            <a:normAutofit fontScale="70000" lnSpcReduction="20000"/>
          </a:bodyPr>
          <a:lstStyle/>
          <a:p>
            <a:pPr algn="just"/>
            <a:r>
              <a:rPr lang="en-US" dirty="0" smtClean="0"/>
              <a:t>Coping </a:t>
            </a:r>
            <a:r>
              <a:rPr lang="en-US" dirty="0"/>
              <a:t>is often classified into two categories: problem-focused coping or emotion-focused coping (Carver, </a:t>
            </a:r>
            <a:r>
              <a:rPr lang="en-US" dirty="0" err="1"/>
              <a:t>Scheier</a:t>
            </a:r>
            <a:r>
              <a:rPr lang="en-US" dirty="0"/>
              <a:t>, &amp; </a:t>
            </a:r>
            <a:r>
              <a:rPr lang="en-US" dirty="0" err="1"/>
              <a:t>Weintraub</a:t>
            </a:r>
            <a:r>
              <a:rPr lang="en-US" dirty="0"/>
              <a:t>, 1989). </a:t>
            </a:r>
            <a:endParaRPr lang="en-US" dirty="0" smtClean="0"/>
          </a:p>
          <a:p>
            <a:pPr algn="just"/>
            <a:r>
              <a:rPr lang="en-US" b="1" dirty="0" smtClean="0"/>
              <a:t>Problem-focused </a:t>
            </a:r>
            <a:r>
              <a:rPr lang="en-US" b="1" dirty="0"/>
              <a:t>coping</a:t>
            </a:r>
            <a:r>
              <a:rPr lang="en-US" dirty="0"/>
              <a:t> is thought of as actively addressing the event that is causing stress in an effort to solve the issue at hand. </a:t>
            </a:r>
            <a:r>
              <a:rPr lang="en-US" dirty="0" smtClean="0"/>
              <a:t>   - For </a:t>
            </a:r>
            <a:r>
              <a:rPr lang="en-US" dirty="0"/>
              <a:t>example, say you have an important exam coming up next week. A problem-focused strategy might be to spend additional time over the weekend studying to make sure you understand all of the material. </a:t>
            </a:r>
            <a:endParaRPr lang="en-US" dirty="0" smtClean="0"/>
          </a:p>
          <a:p>
            <a:pPr algn="just"/>
            <a:r>
              <a:rPr lang="en-US" b="1" dirty="0" smtClean="0"/>
              <a:t>Emotion-focused </a:t>
            </a:r>
            <a:r>
              <a:rPr lang="en-US" b="1" dirty="0"/>
              <a:t>coping</a:t>
            </a:r>
            <a:r>
              <a:rPr lang="en-US" dirty="0"/>
              <a:t>, on the other hand, regulates the emotions that come with stress. </a:t>
            </a:r>
            <a:endParaRPr lang="en-US" dirty="0" smtClean="0"/>
          </a:p>
          <a:p>
            <a:pPr algn="just"/>
            <a:r>
              <a:rPr lang="en-US" dirty="0" smtClean="0"/>
              <a:t>In </a:t>
            </a:r>
            <a:r>
              <a:rPr lang="en-US" dirty="0"/>
              <a:t>the above examination example, this might mean watching a funny movie to take your mind off the anxiety you are feeling. In the short term, emotion-focused coping might reduce feelings of stress, but problem-focused coping seems to have the greatest impact on mental wellness (Billings &amp; Moos, 1981; Herman-</a:t>
            </a:r>
            <a:r>
              <a:rPr lang="en-US" dirty="0" err="1"/>
              <a:t>Stabl</a:t>
            </a:r>
            <a:r>
              <a:rPr lang="en-US" dirty="0"/>
              <a:t>, </a:t>
            </a:r>
            <a:r>
              <a:rPr lang="en-US" dirty="0" err="1"/>
              <a:t>Stemmler</a:t>
            </a:r>
            <a:r>
              <a:rPr lang="en-US" dirty="0"/>
              <a:t>, &amp; Petersen, 1995</a:t>
            </a:r>
            <a:r>
              <a:rPr lang="en-US" dirty="0" smtClean="0"/>
              <a: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974336"/>
          </a:xfrm>
        </p:spPr>
        <p:txBody>
          <a:bodyPr>
            <a:noAutofit/>
          </a:bodyPr>
          <a:lstStyle/>
          <a:p>
            <a:pPr algn="just">
              <a:buNone/>
            </a:pPr>
            <a:r>
              <a:rPr lang="en-US" b="1" dirty="0"/>
              <a:t>Control and Self-Efficacy</a:t>
            </a:r>
          </a:p>
          <a:p>
            <a:pPr algn="just"/>
            <a:r>
              <a:rPr lang="en-US" sz="1800" dirty="0" smtClean="0"/>
              <a:t>Another </a:t>
            </a:r>
            <a:r>
              <a:rPr lang="en-US" sz="1800" dirty="0"/>
              <a:t>factor tied to better health outcomes and an improved ability to cope with stress is having the belief that you have </a:t>
            </a:r>
            <a:r>
              <a:rPr lang="en-US" sz="1800" b="1" dirty="0"/>
              <a:t>control</a:t>
            </a:r>
            <a:r>
              <a:rPr lang="en-US" sz="1800" dirty="0"/>
              <a:t> over a situation. </a:t>
            </a:r>
            <a:endParaRPr lang="en-US" sz="1800" dirty="0" smtClean="0"/>
          </a:p>
          <a:p>
            <a:pPr algn="just"/>
            <a:r>
              <a:rPr lang="en-US" sz="1800" dirty="0" smtClean="0"/>
              <a:t>For </a:t>
            </a:r>
            <a:r>
              <a:rPr lang="en-US" sz="1800" dirty="0"/>
              <a:t>example, in one study where participants were forced to listen to unpleasant (stressful) noise, those who were led to believe that they had control over the noise performed much better on proofreading tasks afterwards (Glass &amp; Singer, 1972). </a:t>
            </a:r>
            <a:r>
              <a:rPr lang="en-US" sz="1800" dirty="0" smtClean="0"/>
              <a:t>. </a:t>
            </a:r>
          </a:p>
          <a:p>
            <a:pPr algn="just"/>
            <a:endParaRPr lang="en-US" sz="1800" dirty="0" smtClean="0"/>
          </a:p>
          <a:p>
            <a:pPr algn="just"/>
            <a:r>
              <a:rPr lang="en-US" sz="1800" b="1" dirty="0" smtClean="0"/>
              <a:t>Believing </a:t>
            </a:r>
            <a:r>
              <a:rPr lang="en-US" sz="1800" b="1" dirty="0"/>
              <a:t>that you have control over your own behaviors </a:t>
            </a:r>
            <a:r>
              <a:rPr lang="en-US" sz="1800" dirty="0"/>
              <a:t>can also have a positive influence on important outcomes </a:t>
            </a:r>
            <a:r>
              <a:rPr lang="en-US" sz="1800" dirty="0" smtClean="0"/>
              <a:t>and </a:t>
            </a:r>
            <a:r>
              <a:rPr lang="en-US" sz="1800" dirty="0"/>
              <a:t>weight management (</a:t>
            </a:r>
            <a:r>
              <a:rPr lang="en-US" sz="1800" dirty="0" err="1"/>
              <a:t>Wallston</a:t>
            </a:r>
            <a:r>
              <a:rPr lang="en-US" sz="1800" dirty="0"/>
              <a:t> &amp; </a:t>
            </a:r>
            <a:r>
              <a:rPr lang="en-US" sz="1800" dirty="0" err="1"/>
              <a:t>Wallston</a:t>
            </a:r>
            <a:r>
              <a:rPr lang="en-US" sz="1800" dirty="0"/>
              <a:t>, 1978). </a:t>
            </a:r>
            <a:r>
              <a:rPr lang="en-US" sz="1800" b="1" dirty="0"/>
              <a:t>When individuals do not believe they have control, they do not try to change</a:t>
            </a:r>
            <a:r>
              <a:rPr lang="en-US" sz="1800" dirty="0"/>
              <a:t>. </a:t>
            </a:r>
            <a:endParaRPr lang="en-US" sz="1800" dirty="0" smtClean="0"/>
          </a:p>
          <a:p>
            <a:pPr algn="just"/>
            <a:endParaRPr lang="en-US" sz="1800" b="1" dirty="0" smtClean="0"/>
          </a:p>
          <a:p>
            <a:pPr algn="just"/>
            <a:r>
              <a:rPr lang="en-US" sz="1800" b="1" dirty="0" smtClean="0"/>
              <a:t>Self-efficacy</a:t>
            </a:r>
            <a:r>
              <a:rPr lang="en-US" sz="1800" dirty="0"/>
              <a:t> is closely related to control, in that people with high levels of this trait believe they can complete tasks and reach their goals. Just as feeling in control can reduce stress and improve health, higher self-efficacy can reduce stress and negative </a:t>
            </a:r>
            <a:r>
              <a:rPr lang="en-US" sz="1800" b="1" dirty="0"/>
              <a:t>health behaviors</a:t>
            </a:r>
            <a:r>
              <a:rPr lang="en-US" sz="1800" dirty="0"/>
              <a:t>, and is associated with better health (O’Leary, 1985).</a:t>
            </a:r>
          </a:p>
          <a:p>
            <a:pPr algn="just"/>
            <a:endParaRPr lang="en-US"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r>
              <a:rPr lang="en-US" dirty="0" smtClean="0"/>
              <a:t>COPING STRATEGIES</a:t>
            </a:r>
            <a:endParaRPr lang="en-US" dirty="0"/>
          </a:p>
        </p:txBody>
      </p:sp>
      <p:sp>
        <p:nvSpPr>
          <p:cNvPr id="3" name="Content Placeholder 2"/>
          <p:cNvSpPr>
            <a:spLocks noGrp="1"/>
          </p:cNvSpPr>
          <p:nvPr>
            <p:ph idx="1"/>
          </p:nvPr>
        </p:nvSpPr>
        <p:spPr>
          <a:xfrm>
            <a:off x="457200" y="1828800"/>
            <a:ext cx="8229600" cy="4325112"/>
          </a:xfrm>
        </p:spPr>
        <p:txBody>
          <a:bodyPr>
            <a:normAutofit fontScale="85000" lnSpcReduction="10000"/>
          </a:bodyPr>
          <a:lstStyle/>
          <a:p>
            <a:pPr algn="just" fontAlgn="t"/>
            <a:r>
              <a:rPr lang="en-US" dirty="0"/>
              <a:t>Identify what's causing stress and take action.</a:t>
            </a:r>
          </a:p>
          <a:p>
            <a:pPr algn="just" fontAlgn="t"/>
            <a:r>
              <a:rPr lang="en-US" dirty="0"/>
              <a:t>Build strong, positive relationships: Connect with supportive friends and family members when you're having a difficult time.</a:t>
            </a:r>
          </a:p>
          <a:p>
            <a:pPr algn="just" fontAlgn="t"/>
            <a:r>
              <a:rPr lang="en-US" dirty="0"/>
              <a:t>Get regular exercise, eat nourishing food and participate in activities you enjoy.</a:t>
            </a:r>
          </a:p>
          <a:p>
            <a:pPr algn="just" fontAlgn="t"/>
            <a:r>
              <a:rPr lang="en-US" dirty="0"/>
              <a:t>Stay focused on the positive and avoid negative energy.</a:t>
            </a:r>
          </a:p>
          <a:p>
            <a:pPr algn="just" fontAlgn="t"/>
            <a:r>
              <a:rPr lang="en-US" dirty="0"/>
              <a:t>Avoid drugs and alcohol.</a:t>
            </a:r>
          </a:p>
          <a:p>
            <a:pPr algn="just" fontAlgn="t"/>
            <a:r>
              <a:rPr lang="en-US" dirty="0"/>
              <a:t>Rest your mind: Sleep, do yoga, meditate and perform relaxation exercises that can help restore energy.</a:t>
            </a:r>
          </a:p>
          <a:p>
            <a:pPr algn="just" fontAlgn="t"/>
            <a:r>
              <a:rPr lang="en-US" dirty="0"/>
              <a:t>Get help from a psychologist when you're overwhelmed.</a:t>
            </a:r>
          </a:p>
          <a:p>
            <a:pPr algn="just"/>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31536"/>
          </a:xfrm>
        </p:spPr>
        <p:txBody>
          <a:bodyPr>
            <a:normAutofit fontScale="77500" lnSpcReduction="20000"/>
          </a:bodyPr>
          <a:lstStyle/>
          <a:p>
            <a:pPr algn="just"/>
            <a:r>
              <a:rPr lang="en-US" dirty="0"/>
              <a:t>Research on coping has usually found five types of </a:t>
            </a:r>
            <a:r>
              <a:rPr lang="en-US" b="1" dirty="0"/>
              <a:t>coping styles</a:t>
            </a:r>
            <a:r>
              <a:rPr lang="en-US" dirty="0"/>
              <a:t> (Clarke, 2006; Skinner, et al., 2003; </a:t>
            </a:r>
            <a:r>
              <a:rPr lang="en-US" dirty="0" err="1"/>
              <a:t>Folkman</a:t>
            </a:r>
            <a:r>
              <a:rPr lang="en-US" dirty="0"/>
              <a:t> &amp; </a:t>
            </a:r>
            <a:r>
              <a:rPr lang="en-US" dirty="0" err="1"/>
              <a:t>Moskowitz</a:t>
            </a:r>
            <a:r>
              <a:rPr lang="en-US" dirty="0"/>
              <a:t>, 2005). </a:t>
            </a:r>
            <a:endParaRPr lang="en-US" dirty="0" smtClean="0"/>
          </a:p>
          <a:p>
            <a:pPr algn="just"/>
            <a:r>
              <a:rPr lang="en-US" dirty="0" smtClean="0"/>
              <a:t>These </a:t>
            </a:r>
            <a:r>
              <a:rPr lang="en-US" dirty="0"/>
              <a:t>include the following: </a:t>
            </a:r>
            <a:endParaRPr lang="en-US" dirty="0" smtClean="0"/>
          </a:p>
          <a:p>
            <a:pPr marL="624078" indent="-514350" algn="just">
              <a:buFont typeface="+mj-lt"/>
              <a:buAutoNum type="arabicPeriod"/>
            </a:pPr>
            <a:r>
              <a:rPr lang="en-US" b="1" dirty="0" smtClean="0"/>
              <a:t>problem-focused </a:t>
            </a:r>
            <a:r>
              <a:rPr lang="en-US" b="1" dirty="0"/>
              <a:t>coping style</a:t>
            </a:r>
            <a:r>
              <a:rPr lang="en-US" dirty="0"/>
              <a:t> involves addressing the problem situation by taking direct acting, planning or thinking of ways to solve the problem, </a:t>
            </a:r>
            <a:endParaRPr lang="en-US" dirty="0" smtClean="0"/>
          </a:p>
          <a:p>
            <a:pPr marL="624078" indent="-514350" algn="just">
              <a:buFont typeface="+mj-lt"/>
              <a:buAutoNum type="arabicPeriod"/>
            </a:pPr>
            <a:r>
              <a:rPr lang="en-US" b="1" dirty="0" smtClean="0"/>
              <a:t>emotion-focused </a:t>
            </a:r>
            <a:r>
              <a:rPr lang="en-US" b="1" dirty="0"/>
              <a:t>coping style</a:t>
            </a:r>
            <a:r>
              <a:rPr lang="en-US" dirty="0"/>
              <a:t> involves expressing feelings or engaging in emotional release activities such as exercising or practicing meditation, </a:t>
            </a:r>
            <a:endParaRPr lang="en-US" dirty="0" smtClean="0"/>
          </a:p>
          <a:p>
            <a:pPr marL="624078" indent="-514350" algn="just">
              <a:buFont typeface="+mj-lt"/>
              <a:buAutoNum type="arabicPeriod"/>
            </a:pPr>
            <a:r>
              <a:rPr lang="en-US" b="1" dirty="0" smtClean="0"/>
              <a:t>seeking-understanding </a:t>
            </a:r>
            <a:r>
              <a:rPr lang="en-US" b="1" dirty="0"/>
              <a:t>coping style</a:t>
            </a:r>
            <a:r>
              <a:rPr lang="en-US" dirty="0"/>
              <a:t> refers to finding understanding of the problem and looking for a meaning of the experience, and </a:t>
            </a:r>
            <a:endParaRPr lang="en-US" dirty="0" smtClean="0"/>
          </a:p>
          <a:p>
            <a:pPr marL="624078" indent="-514350" algn="just">
              <a:buFont typeface="+mj-lt"/>
              <a:buAutoNum type="arabicPeriod"/>
            </a:pPr>
            <a:r>
              <a:rPr lang="en-US" b="1" dirty="0" smtClean="0"/>
              <a:t>seeking </a:t>
            </a:r>
            <a:r>
              <a:rPr lang="en-US" b="1" dirty="0"/>
              <a:t>help</a:t>
            </a:r>
            <a:r>
              <a:rPr lang="en-US" dirty="0"/>
              <a:t> involves using others as a resource to solve the problem. Finally, people might respond to stressors by </a:t>
            </a:r>
            <a:endParaRPr lang="en-US" dirty="0" smtClean="0"/>
          </a:p>
          <a:p>
            <a:pPr marL="624078" indent="-514350" algn="just">
              <a:buFont typeface="+mj-lt"/>
              <a:buAutoNum type="arabicPeriod"/>
            </a:pPr>
            <a:r>
              <a:rPr lang="en-US" b="1" dirty="0" smtClean="0"/>
              <a:t>avoiding </a:t>
            </a:r>
            <a:r>
              <a:rPr lang="en-US" b="1" dirty="0"/>
              <a:t>the problem</a:t>
            </a:r>
            <a:r>
              <a:rPr lang="en-US" dirty="0"/>
              <a:t> and trying to stay away from the problem or potential solution to the problem.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ownload.jpg"/>
          <p:cNvPicPr>
            <a:picLocks noGrp="1" noChangeAspect="1"/>
          </p:cNvPicPr>
          <p:nvPr>
            <p:ph idx="1"/>
          </p:nvPr>
        </p:nvPicPr>
        <p:blipFill>
          <a:blip r:embed="rId2"/>
          <a:stretch>
            <a:fillRect/>
          </a:stretch>
        </p:blipFill>
        <p:spPr>
          <a:xfrm>
            <a:off x="0" y="381000"/>
            <a:ext cx="9144000" cy="64770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smtClean="0"/>
              <a:t>STRESS</a:t>
            </a:r>
            <a:endParaRPr lang="en-US" dirty="0"/>
          </a:p>
        </p:txBody>
      </p:sp>
      <p:sp>
        <p:nvSpPr>
          <p:cNvPr id="3" name="Content Placeholder 2"/>
          <p:cNvSpPr>
            <a:spLocks noGrp="1"/>
          </p:cNvSpPr>
          <p:nvPr>
            <p:ph idx="1"/>
          </p:nvPr>
        </p:nvSpPr>
        <p:spPr>
          <a:xfrm>
            <a:off x="381000" y="1828800"/>
            <a:ext cx="8229600" cy="4325112"/>
          </a:xfrm>
        </p:spPr>
        <p:txBody>
          <a:bodyPr>
            <a:normAutofit fontScale="92500"/>
          </a:bodyPr>
          <a:lstStyle/>
          <a:p>
            <a:pPr algn="just" fontAlgn="base"/>
            <a:r>
              <a:rPr lang="en-US" dirty="0"/>
              <a:t>Stress is a normal reaction to everyday pressures, but can become unhealthy when it upsets your day-to-day functioning. </a:t>
            </a:r>
            <a:endParaRPr lang="en-US" dirty="0" smtClean="0"/>
          </a:p>
          <a:p>
            <a:pPr algn="just" fontAlgn="base"/>
            <a:r>
              <a:rPr lang="en-US" dirty="0" smtClean="0"/>
              <a:t>Stress </a:t>
            </a:r>
            <a:r>
              <a:rPr lang="en-US" dirty="0"/>
              <a:t>involves changes affecting nearly every system of the body, influencing how people feel and behave.</a:t>
            </a:r>
          </a:p>
          <a:p>
            <a:pPr algn="just" fontAlgn="base"/>
            <a:r>
              <a:rPr lang="en-US" dirty="0"/>
              <a:t>By causing mind–body changes, stress contributes directly to psychological and physiological disorder and disease and affects mental and physical health, reducing quality of life.</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14400"/>
            <a:ext cx="8229600" cy="5660136"/>
          </a:xfrm>
        </p:spPr>
        <p:txBody>
          <a:bodyPr>
            <a:normAutofit/>
          </a:bodyPr>
          <a:lstStyle/>
          <a:p>
            <a:pPr algn="just"/>
            <a:r>
              <a:rPr lang="en-US" dirty="0"/>
              <a:t>Imagine a conversation with a friend who is complaining about her current situation. She tells you, “I have four exams over the next two days, I have to work until midnight, and my car is broken down. I am under a lot of stress.” </a:t>
            </a:r>
            <a:endParaRPr lang="en-US" dirty="0" smtClean="0"/>
          </a:p>
          <a:p>
            <a:pPr algn="just"/>
            <a:r>
              <a:rPr lang="en-US" dirty="0" smtClean="0"/>
              <a:t>When </a:t>
            </a:r>
            <a:r>
              <a:rPr lang="en-US" dirty="0"/>
              <a:t>people use the word in everyday conversation, they tend to refer to the environment itself as the stress. For example, the exam is stress. </a:t>
            </a:r>
            <a:endParaRPr lang="en-US" dirty="0" smtClean="0"/>
          </a:p>
          <a:p>
            <a:pPr algn="just"/>
            <a:r>
              <a:rPr lang="en-US" dirty="0" smtClean="0"/>
              <a:t>For </a:t>
            </a:r>
            <a:r>
              <a:rPr lang="en-US" dirty="0"/>
              <a:t>psychologists, however, the events or situations are </a:t>
            </a:r>
            <a:r>
              <a:rPr lang="en-US" b="1" dirty="0" smtClean="0"/>
              <a:t>stressors</a:t>
            </a:r>
            <a:r>
              <a:rPr lang="en-US" dirty="0"/>
              <a:t>, and our response to those events is </a:t>
            </a:r>
            <a:r>
              <a:rPr lang="en-US" b="1" dirty="0" smtClean="0"/>
              <a:t>stress</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Our bodies are well equipped to handle stress in small doses, but when that stress becomes long-term or chronic, it can have serious effects on your body.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066800"/>
          </a:xfrm>
        </p:spPr>
        <p:txBody>
          <a:bodyPr/>
          <a:lstStyle/>
          <a:p>
            <a:r>
              <a:rPr lang="en-US" dirty="0" smtClean="0"/>
              <a:t>STRESS VS ANXIETY</a:t>
            </a:r>
            <a:endParaRPr lang="en-US" dirty="0"/>
          </a:p>
        </p:txBody>
      </p:sp>
      <p:sp>
        <p:nvSpPr>
          <p:cNvPr id="3" name="Content Placeholder 2"/>
          <p:cNvSpPr>
            <a:spLocks noGrp="1"/>
          </p:cNvSpPr>
          <p:nvPr>
            <p:ph idx="1"/>
          </p:nvPr>
        </p:nvSpPr>
        <p:spPr>
          <a:xfrm>
            <a:off x="304800" y="1447800"/>
            <a:ext cx="8229600" cy="4325112"/>
          </a:xfrm>
        </p:spPr>
        <p:txBody>
          <a:bodyPr>
            <a:noAutofit/>
          </a:bodyPr>
          <a:lstStyle/>
          <a:p>
            <a:pPr algn="just" fontAlgn="base"/>
            <a:r>
              <a:rPr lang="en-US" sz="2000" dirty="0" smtClean="0"/>
              <a:t>S</a:t>
            </a:r>
            <a:r>
              <a:rPr lang="en-US" sz="2000" dirty="0" smtClean="0"/>
              <a:t>tress </a:t>
            </a:r>
            <a:r>
              <a:rPr lang="en-US" sz="2000" dirty="0"/>
              <a:t>is a response to an </a:t>
            </a:r>
            <a:r>
              <a:rPr lang="en-US" sz="2000" i="1" dirty="0"/>
              <a:t>external</a:t>
            </a:r>
            <a:r>
              <a:rPr lang="en-US" sz="2000" dirty="0"/>
              <a:t> cause, such as a tight deadline at work or having an argument with a friend, and subsides once the situation has been resolved. </a:t>
            </a:r>
            <a:endParaRPr lang="en-US" sz="2000" dirty="0" smtClean="0"/>
          </a:p>
          <a:p>
            <a:pPr algn="just" fontAlgn="base"/>
            <a:r>
              <a:rPr lang="en-US" sz="2000" dirty="0" smtClean="0"/>
              <a:t>If </a:t>
            </a:r>
            <a:r>
              <a:rPr lang="en-US" sz="2000" dirty="0"/>
              <a:t>you’re experiencing prolonged, chronic stress, there are many ways to </a:t>
            </a:r>
            <a:r>
              <a:rPr lang="en-US" sz="2000" b="1" u="sng" dirty="0">
                <a:hlinkClick r:id="rId2"/>
              </a:rPr>
              <a:t>manage and reduce your symptoms</a:t>
            </a:r>
            <a:r>
              <a:rPr lang="en-US" sz="2000" dirty="0"/>
              <a:t>, including physical activity, breathing exercises, adequate sleep and taking time connect with others.</a:t>
            </a:r>
          </a:p>
          <a:p>
            <a:pPr algn="just" fontAlgn="base"/>
            <a:endParaRPr lang="en-US" sz="2000" dirty="0" smtClean="0"/>
          </a:p>
          <a:p>
            <a:pPr algn="just" fontAlgn="base"/>
            <a:r>
              <a:rPr lang="en-US" sz="2000" dirty="0" smtClean="0"/>
              <a:t>Anxiety </a:t>
            </a:r>
            <a:r>
              <a:rPr lang="en-US" sz="2000" dirty="0"/>
              <a:t>is a person’s specific reaction to stress; its origin is </a:t>
            </a:r>
            <a:r>
              <a:rPr lang="en-US" sz="2000" i="1" dirty="0" smtClean="0"/>
              <a:t>internal</a:t>
            </a:r>
            <a:r>
              <a:rPr lang="en-US" sz="2000" dirty="0" smtClean="0"/>
              <a:t>.</a:t>
            </a:r>
          </a:p>
          <a:p>
            <a:pPr algn="just" fontAlgn="base"/>
            <a:r>
              <a:rPr lang="en-US" sz="2000" dirty="0" smtClean="0"/>
              <a:t>Anxiety </a:t>
            </a:r>
            <a:r>
              <a:rPr lang="en-US" sz="2000" dirty="0"/>
              <a:t>is typically characterized by a “</a:t>
            </a:r>
            <a:r>
              <a:rPr lang="en-US" sz="2000" b="1" u="sng" dirty="0">
                <a:hlinkClick r:id="rId3"/>
              </a:rPr>
              <a:t>persistent feeling of apprehension or dread</a:t>
            </a:r>
            <a:r>
              <a:rPr lang="en-US" sz="2000" dirty="0"/>
              <a:t>” in situations that are not actually threatening. </a:t>
            </a:r>
            <a:endParaRPr lang="en-US" sz="2000" dirty="0" smtClean="0"/>
          </a:p>
          <a:p>
            <a:pPr algn="just" fontAlgn="base"/>
            <a:r>
              <a:rPr lang="en-US" sz="2000" dirty="0" smtClean="0"/>
              <a:t>Unlike </a:t>
            </a:r>
            <a:r>
              <a:rPr lang="en-US" sz="2000" dirty="0"/>
              <a:t>stress, anxiety persists even after a concern has passed. </a:t>
            </a:r>
            <a:endParaRPr lang="en-US" sz="2000" dirty="0" smtClean="0"/>
          </a:p>
          <a:p>
            <a:pPr algn="just" fontAlgn="base"/>
            <a:r>
              <a:rPr lang="en-US" sz="2000" dirty="0" smtClean="0"/>
              <a:t>In </a:t>
            </a:r>
            <a:r>
              <a:rPr lang="en-US" sz="2000" dirty="0"/>
              <a:t>more severe cases, anxiety can escalate into an anxiety disorder, the most common mental health </a:t>
            </a:r>
            <a:r>
              <a:rPr lang="en-US" sz="2000" dirty="0" smtClean="0"/>
              <a:t>issue</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95400"/>
            <a:ext cx="8229600" cy="5279136"/>
          </a:xfrm>
        </p:spPr>
        <p:txBody>
          <a:bodyPr/>
          <a:lstStyle/>
          <a:p>
            <a:pPr algn="just"/>
            <a:r>
              <a:rPr lang="en-US" b="1" dirty="0"/>
              <a:t>fight-or flight response: </a:t>
            </a:r>
            <a:r>
              <a:rPr lang="en-US" dirty="0"/>
              <a:t>the name given to the stress response that prepares the body to meet a physical danger by fighting or fleeing from it</a:t>
            </a:r>
          </a:p>
          <a:p>
            <a:pPr algn="just"/>
            <a:r>
              <a:rPr lang="en-US" b="1" dirty="0"/>
              <a:t>tend-and-befriend response: </a:t>
            </a:r>
            <a:r>
              <a:rPr lang="en-US" dirty="0"/>
              <a:t>the name given to the stress response that helps the individual cope by nurturing others and seeking social support</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3.1.png"/>
          <p:cNvPicPr>
            <a:picLocks noGrp="1" noChangeAspect="1"/>
          </p:cNvPicPr>
          <p:nvPr>
            <p:ph idx="1"/>
          </p:nvPr>
        </p:nvPicPr>
        <p:blipFill>
          <a:blip r:embed="rId2"/>
          <a:stretch>
            <a:fillRect/>
          </a:stretch>
        </p:blipFill>
        <p:spPr>
          <a:xfrm>
            <a:off x="0" y="685800"/>
            <a:ext cx="9144000" cy="61722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STRESS VS TENSION</a:t>
            </a:r>
            <a:endParaRPr lang="en-US" dirty="0"/>
          </a:p>
        </p:txBody>
      </p:sp>
      <p:sp>
        <p:nvSpPr>
          <p:cNvPr id="3" name="Content Placeholder 2"/>
          <p:cNvSpPr>
            <a:spLocks noGrp="1"/>
          </p:cNvSpPr>
          <p:nvPr>
            <p:ph idx="1"/>
          </p:nvPr>
        </p:nvSpPr>
        <p:spPr/>
        <p:txBody>
          <a:bodyPr>
            <a:normAutofit/>
          </a:bodyPr>
          <a:lstStyle/>
          <a:p>
            <a:pPr fontAlgn="base">
              <a:buNone/>
            </a:pPr>
            <a:r>
              <a:rPr lang="en-US" dirty="0" smtClean="0"/>
              <a:t>Stress </a:t>
            </a:r>
            <a:r>
              <a:rPr lang="en-US" dirty="0"/>
              <a:t>and tension are psychologically co-related to each-other, i.e. a stress is a response whereas the tension occurs after the stress.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213</TotalTime>
  <Words>1076</Words>
  <Application>Microsoft Office PowerPoint</Application>
  <PresentationFormat>On-screen Show (4:3)</PresentationFormat>
  <Paragraphs>94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Urban</vt:lpstr>
      <vt:lpstr>STRESS, HEALTH &amp; COPING</vt:lpstr>
      <vt:lpstr>Slide 2</vt:lpstr>
      <vt:lpstr>STRESS</vt:lpstr>
      <vt:lpstr>Slide 4</vt:lpstr>
      <vt:lpstr>Slide 5</vt:lpstr>
      <vt:lpstr>STRESS VS ANXIETY</vt:lpstr>
      <vt:lpstr>Slide 7</vt:lpstr>
      <vt:lpstr>Slide 8</vt:lpstr>
      <vt:lpstr>STRESS VS TENSION</vt:lpstr>
      <vt:lpstr>Slide 10</vt:lpstr>
      <vt:lpstr>Slide 11</vt:lpstr>
      <vt:lpstr>Slide 12</vt:lpstr>
      <vt:lpstr>Slide 13</vt:lpstr>
      <vt:lpstr>Slide 14</vt:lpstr>
      <vt:lpstr>STRESS &amp; HEALTH</vt:lpstr>
      <vt:lpstr>LIFESTYLE</vt:lpstr>
      <vt:lpstr>Slide 17</vt:lpstr>
      <vt:lpstr>LIFESTYLE THAT INFLUENCE HEALTH</vt:lpstr>
      <vt:lpstr>Slide 19</vt:lpstr>
      <vt:lpstr>Slide 20</vt:lpstr>
      <vt:lpstr>Stress And Health</vt:lpstr>
      <vt:lpstr>Slide 22</vt:lpstr>
      <vt:lpstr>The Importance Of Good Health Practices </vt:lpstr>
      <vt:lpstr>COPING</vt:lpstr>
      <vt:lpstr>Slide 25</vt:lpstr>
      <vt:lpstr>COPING STRATEGIES</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STRESS, HEALTH &amp; COPING</dc:title>
  <dc:creator>marvi makhdoom</dc:creator>
  <cp:lastModifiedBy>Faraz Bhai</cp:lastModifiedBy>
  <cp:revision>1</cp:revision>
  <dcterms:created xsi:type="dcterms:W3CDTF">2022-12-04T14:52:25Z</dcterms:created>
  <dcterms:modified xsi:type="dcterms:W3CDTF">2022-12-04T18:25:48Z</dcterms:modified>
</cp:coreProperties>
</file>