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7" r:id="rId11"/>
    <p:sldId id="268" r:id="rId12"/>
    <p:sldId id="269" r:id="rId13"/>
    <p:sldId id="270" r:id="rId14"/>
    <p:sldId id="273" r:id="rId15"/>
    <p:sldId id="271" r:id="rId16"/>
    <p:sldId id="272" r:id="rId17"/>
    <p:sldId id="274" r:id="rId18"/>
    <p:sldId id="275" r:id="rId19"/>
    <p:sldId id="276" r:id="rId20"/>
    <p:sldId id="277" r:id="rId21"/>
    <p:sldId id="279" r:id="rId22"/>
    <p:sldId id="280" r:id="rId23"/>
    <p:sldId id="281" r:id="rId24"/>
    <p:sldId id="278" r:id="rId25"/>
    <p:sldId id="282" r:id="rId26"/>
    <p:sldId id="283" r:id="rId27"/>
    <p:sldId id="284" r:id="rId28"/>
    <p:sldId id="285" r:id="rId29"/>
    <p:sldId id="286" r:id="rId30"/>
    <p:sldId id="287" r:id="rId31"/>
    <p:sldId id="288" r:id="rId32"/>
    <p:sldId id="289" r:id="rId33"/>
    <p:sldId id="293" r:id="rId34"/>
    <p:sldId id="290" r:id="rId35"/>
    <p:sldId id="291" r:id="rId36"/>
    <p:sldId id="29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22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6012DF13-16C0-4EC6-B743-B6B4F0150560}" type="datetimeFigureOut">
              <a:rPr lang="en-US" smtClean="0"/>
              <a:pPr/>
              <a:t>11/24/2022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00415D9-060B-4052-A302-FB2F47025AF0}" type="slidenum">
              <a:rPr lang="en-US" smtClean="0"/>
              <a:pPr/>
              <a:t>‹#›</a:t>
            </a:fld>
            <a:endParaRPr lang="en-US"/>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12DF13-16C0-4EC6-B743-B6B4F0150560}"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415D9-060B-4052-A302-FB2F47025AF0}" type="slidenum">
              <a:rPr lang="en-US" smtClean="0"/>
              <a:pPr/>
              <a:t>‹#›</a:t>
            </a:fld>
            <a:endParaRPr lang="en-US"/>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12DF13-16C0-4EC6-B743-B6B4F0150560}"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415D9-060B-4052-A302-FB2F47025AF0}" type="slidenum">
              <a:rPr lang="en-US" smtClean="0"/>
              <a:pPr/>
              <a:t>‹#›</a:t>
            </a:fld>
            <a:endParaRPr lang="en-US"/>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12DF13-16C0-4EC6-B743-B6B4F0150560}"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415D9-060B-4052-A302-FB2F47025AF0}" type="slidenum">
              <a:rPr lang="en-US" smtClean="0"/>
              <a:pPr/>
              <a:t>‹#›</a:t>
            </a:fld>
            <a:endParaRPr lang="en-US"/>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12DF13-16C0-4EC6-B743-B6B4F0150560}"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415D9-060B-4052-A302-FB2F47025AF0}" type="slidenum">
              <a:rPr lang="en-US" smtClean="0"/>
              <a:pPr/>
              <a:t>‹#›</a:t>
            </a:fld>
            <a:endParaRPr lang="en-US"/>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12DF13-16C0-4EC6-B743-B6B4F0150560}"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415D9-060B-4052-A302-FB2F47025AF0}" type="slidenum">
              <a:rPr lang="en-US" smtClean="0"/>
              <a:pPr/>
              <a:t>‹#›</a:t>
            </a:fld>
            <a:endParaRPr lang="en-US"/>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012DF13-16C0-4EC6-B743-B6B4F0150560}" type="datetimeFigureOut">
              <a:rPr lang="en-US" smtClean="0"/>
              <a:pPr/>
              <a:t>11/24/2022</a:t>
            </a:fld>
            <a:endParaRPr lang="en-US"/>
          </a:p>
        </p:txBody>
      </p:sp>
      <p:sp>
        <p:nvSpPr>
          <p:cNvPr id="27" name="Slide Number Placeholder 26"/>
          <p:cNvSpPr>
            <a:spLocks noGrp="1"/>
          </p:cNvSpPr>
          <p:nvPr>
            <p:ph type="sldNum" sz="quarter" idx="11"/>
          </p:nvPr>
        </p:nvSpPr>
        <p:spPr/>
        <p:txBody>
          <a:bodyPr rtlCol="0"/>
          <a:lstStyle/>
          <a:p>
            <a:fld id="{400415D9-060B-4052-A302-FB2F47025AF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012DF13-16C0-4EC6-B743-B6B4F0150560}" type="datetimeFigureOut">
              <a:rPr lang="en-US" smtClean="0"/>
              <a:pPr/>
              <a:t>11/24/2022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00415D9-060B-4052-A302-FB2F47025AF0}" type="slidenum">
              <a:rPr lang="en-US" smtClean="0"/>
              <a:pPr/>
              <a:t>‹#›</a:t>
            </a:fld>
            <a:endParaRPr lang="en-US"/>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2DF13-16C0-4EC6-B743-B6B4F0150560}" type="datetimeFigureOut">
              <a:rPr lang="en-US" smtClean="0"/>
              <a:pPr/>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0415D9-060B-4052-A302-FB2F47025AF0}" type="slidenum">
              <a:rPr lang="en-US" smtClean="0"/>
              <a:pPr/>
              <a:t>‹#›</a:t>
            </a:fld>
            <a:endParaRPr lang="en-US"/>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12DF13-16C0-4EC6-B743-B6B4F0150560}"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415D9-060B-4052-A302-FB2F47025AF0}" type="slidenum">
              <a:rPr lang="en-US" smtClean="0"/>
              <a:pPr/>
              <a:t>‹#›</a:t>
            </a:fld>
            <a:endParaRPr lang="en-US"/>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12DF13-16C0-4EC6-B743-B6B4F0150560}"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415D9-060B-4052-A302-FB2F47025AF0}" type="slidenum">
              <a:rPr lang="en-US" smtClean="0"/>
              <a:pPr/>
              <a:t>‹#›</a:t>
            </a:fld>
            <a:endParaRPr lang="en-US"/>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012DF13-16C0-4EC6-B743-B6B4F0150560}" type="datetimeFigureOut">
              <a:rPr lang="en-US" smtClean="0"/>
              <a:pPr/>
              <a:t>11/24/2022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00415D9-060B-4052-A302-FB2F47025A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thruBlk="1"/>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PERCEPTION &amp; SENSATION</a:t>
            </a:r>
            <a:endParaRPr lang="en-US" dirty="0"/>
          </a:p>
        </p:txBody>
      </p:sp>
      <p:sp>
        <p:nvSpPr>
          <p:cNvPr id="3" name="Subtitle 2"/>
          <p:cNvSpPr>
            <a:spLocks noGrp="1"/>
          </p:cNvSpPr>
          <p:nvPr>
            <p:ph type="subTitle" idx="1"/>
          </p:nvPr>
        </p:nvSpPr>
        <p:spPr/>
        <p:txBody>
          <a:bodyPr/>
          <a:lstStyle/>
          <a:p>
            <a:r>
              <a:rPr lang="en-US" dirty="0" smtClean="0"/>
              <a:t>SESSION 8</a:t>
            </a:r>
            <a:endParaRPr lang="en-US" dirty="0"/>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866" name="Picture 2" descr="The image “http://www.iknow.net/images/kanisza.gif” cannot be displayed, because it contains errors."/>
          <p:cNvPicPr>
            <a:picLocks noChangeAspect="1" noChangeArrowheads="1"/>
          </p:cNvPicPr>
          <p:nvPr/>
        </p:nvPicPr>
        <p:blipFill>
          <a:blip r:embed="rId2"/>
          <a:srcRect/>
          <a:stretch>
            <a:fillRect/>
          </a:stretch>
        </p:blipFill>
        <p:spPr bwMode="auto">
          <a:xfrm>
            <a:off x="990600" y="762000"/>
            <a:ext cx="7543800" cy="3438525"/>
          </a:xfrm>
          <a:prstGeom prst="rect">
            <a:avLst/>
          </a:prstGeom>
          <a:noFill/>
        </p:spPr>
      </p:pic>
      <p:sp>
        <p:nvSpPr>
          <p:cNvPr id="5" name="Rectangle 4"/>
          <p:cNvSpPr/>
          <p:nvPr/>
        </p:nvSpPr>
        <p:spPr>
          <a:xfrm>
            <a:off x="1219200" y="4419600"/>
            <a:ext cx="6705600" cy="923330"/>
          </a:xfrm>
          <a:prstGeom prst="rect">
            <a:avLst/>
          </a:prstGeom>
        </p:spPr>
        <p:txBody>
          <a:bodyPr wrap="square">
            <a:spAutoFit/>
          </a:bodyPr>
          <a:lstStyle/>
          <a:p>
            <a:r>
              <a:rPr lang="en-US" dirty="0"/>
              <a:t>The </a:t>
            </a:r>
            <a:r>
              <a:rPr lang="en-US" dirty="0" err="1"/>
              <a:t>Kanisza</a:t>
            </a:r>
            <a:r>
              <a:rPr lang="en-US" dirty="0"/>
              <a:t> triangle as figure-ground illusory contours </a:t>
            </a:r>
            <a:endParaRPr lang="en-US" b="0" dirty="0" smtClean="0"/>
          </a:p>
          <a:p>
            <a:r>
              <a:rPr lang="en-US" dirty="0" smtClean="0"/>
              <a:t/>
            </a:r>
            <a:br>
              <a:rPr lang="en-US" dirty="0" smtClean="0"/>
            </a:br>
            <a:endParaRPr lang="en-US" dirty="0"/>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descr="http://upload.wikimedia.org/wikipedia/commons/thumb/5/5f/My_Wife_and_My_Mother-In-Law_(Hill).svg/1000px-My_Wife_and_My_Mother-In-Law_(Hill).svg.png"/>
          <p:cNvPicPr>
            <a:picLocks noChangeAspect="1" noChangeArrowheads="1"/>
          </p:cNvPicPr>
          <p:nvPr/>
        </p:nvPicPr>
        <p:blipFill>
          <a:blip r:embed="rId2"/>
          <a:srcRect/>
          <a:stretch>
            <a:fillRect/>
          </a:stretch>
        </p:blipFill>
        <p:spPr bwMode="auto">
          <a:xfrm>
            <a:off x="155575" y="685800"/>
            <a:ext cx="8988425" cy="6378574"/>
          </a:xfrm>
          <a:prstGeom prst="rect">
            <a:avLst/>
          </a:prstGeom>
          <a:noFill/>
        </p:spPr>
      </p:pic>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Perception – gestalt laws</a:t>
            </a:r>
            <a:endParaRPr lang="en-US" dirty="0"/>
          </a:p>
        </p:txBody>
      </p:sp>
      <p:sp>
        <p:nvSpPr>
          <p:cNvPr id="3" name="Content Placeholder 2"/>
          <p:cNvSpPr>
            <a:spLocks noGrp="1"/>
          </p:cNvSpPr>
          <p:nvPr>
            <p:ph idx="1"/>
          </p:nvPr>
        </p:nvSpPr>
        <p:spPr/>
        <p:txBody>
          <a:bodyPr/>
          <a:lstStyle/>
          <a:p>
            <a:pPr algn="just" fontAlgn="base"/>
            <a:r>
              <a:rPr lang="en-US" dirty="0" smtClean="0"/>
              <a:t>Gestalt means </a:t>
            </a:r>
            <a:r>
              <a:rPr lang="en-US" b="1" i="1" dirty="0" smtClean="0"/>
              <a:t>perceptual whole</a:t>
            </a:r>
            <a:r>
              <a:rPr lang="en-US" dirty="0" smtClean="0"/>
              <a:t>, which is something greater than the sum of the individual elements.</a:t>
            </a:r>
          </a:p>
          <a:p>
            <a:pPr algn="just" fontAlgn="base"/>
            <a:r>
              <a:rPr lang="en-US" dirty="0" smtClean="0"/>
              <a:t>We impose </a:t>
            </a:r>
            <a:r>
              <a:rPr lang="en-US" b="1" u="sng" dirty="0" smtClean="0"/>
              <a:t>visual organization </a:t>
            </a:r>
            <a:r>
              <a:rPr lang="en-US" dirty="0" smtClean="0"/>
              <a:t>on stimuli.</a:t>
            </a:r>
          </a:p>
          <a:p>
            <a:pPr algn="just"/>
            <a:endParaRPr lang="en-US" dirty="0"/>
          </a:p>
        </p:txBody>
      </p:sp>
    </p:spTree>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Psychology</a:t>
            </a:r>
            <a:endParaRPr lang="en-US" dirty="0"/>
          </a:p>
        </p:txBody>
      </p:sp>
      <p:sp>
        <p:nvSpPr>
          <p:cNvPr id="3" name="Content Placeholder 2"/>
          <p:cNvSpPr>
            <a:spLocks noGrp="1"/>
          </p:cNvSpPr>
          <p:nvPr>
            <p:ph idx="1"/>
          </p:nvPr>
        </p:nvSpPr>
        <p:spPr/>
        <p:txBody>
          <a:bodyPr/>
          <a:lstStyle/>
          <a:p>
            <a:pPr algn="just"/>
            <a:r>
              <a:rPr lang="en-US" dirty="0" smtClean="0"/>
              <a:t>Gestalt psychology has influenced how we study perception and sensation. </a:t>
            </a:r>
          </a:p>
          <a:p>
            <a:pPr algn="just"/>
            <a:r>
              <a:rPr lang="en-US" dirty="0" smtClean="0"/>
              <a:t>It also increases our understanding of how our cognitive processes influence the way we behave socially.</a:t>
            </a:r>
            <a:endParaRPr lang="en-US" dirty="0"/>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1986" name="Picture 2" descr="Gestalt Psychology - Assignment Point"/>
          <p:cNvPicPr>
            <a:picLocks noChangeAspect="1" noChangeArrowheads="1"/>
          </p:cNvPicPr>
          <p:nvPr/>
        </p:nvPicPr>
        <p:blipFill>
          <a:blip r:embed="rId2"/>
          <a:srcRect/>
          <a:stretch>
            <a:fillRect/>
          </a:stretch>
        </p:blipFill>
        <p:spPr bwMode="auto">
          <a:xfrm>
            <a:off x="228600" y="685800"/>
            <a:ext cx="8915400" cy="5867400"/>
          </a:xfrm>
          <a:prstGeom prst="rect">
            <a:avLst/>
          </a:prstGeom>
          <a:noFill/>
        </p:spPr>
      </p:pic>
    </p:spTree>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descr="Gestalt Psych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Gestalt Psych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gestalt_principles_uxhints.com@2x-1536x1289-1.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US" dirty="0" smtClean="0"/>
              <a:t>Gestalt Principles of Visual Perception</a:t>
            </a:r>
            <a:endParaRPr lang="en-US" dirty="0"/>
          </a:p>
        </p:txBody>
      </p:sp>
      <p:sp>
        <p:nvSpPr>
          <p:cNvPr id="4" name="Rectangle 3"/>
          <p:cNvSpPr/>
          <p:nvPr/>
        </p:nvSpPr>
        <p:spPr>
          <a:xfrm>
            <a:off x="457200" y="1905000"/>
            <a:ext cx="4572000" cy="4401205"/>
          </a:xfrm>
          <a:prstGeom prst="rect">
            <a:avLst/>
          </a:prstGeom>
        </p:spPr>
        <p:txBody>
          <a:bodyPr wrap="square">
            <a:spAutoFit/>
          </a:bodyPr>
          <a:lstStyle/>
          <a:p>
            <a:pPr algn="just"/>
            <a:r>
              <a:rPr lang="en-US" sz="2800" dirty="0"/>
              <a:t>Reversible Figure/Ground</a:t>
            </a:r>
            <a:endParaRPr lang="en-US" sz="2800" b="0" dirty="0" smtClean="0"/>
          </a:p>
          <a:p>
            <a:pPr algn="just"/>
            <a:r>
              <a:rPr lang="en-US" sz="2800" dirty="0"/>
              <a:t>relationship</a:t>
            </a:r>
            <a:endParaRPr lang="en-US" sz="2800" b="0" dirty="0" smtClean="0"/>
          </a:p>
          <a:p>
            <a:pPr algn="just"/>
            <a:r>
              <a:rPr lang="en-US" sz="2800" b="0" dirty="0" smtClean="0"/>
              <a:t/>
            </a:r>
            <a:br>
              <a:rPr lang="en-US" sz="2800" b="0" dirty="0" smtClean="0"/>
            </a:br>
            <a:r>
              <a:rPr lang="en-US" sz="2800" dirty="0"/>
              <a:t>Can be affected by the principle of smallness:  </a:t>
            </a:r>
            <a:endParaRPr lang="en-US" sz="2800" b="0" dirty="0" smtClean="0"/>
          </a:p>
          <a:p>
            <a:pPr algn="just"/>
            <a:r>
              <a:rPr lang="en-US" sz="2800" dirty="0"/>
              <a:t>Smaller areas tend to be seen as figures against a larger background. </a:t>
            </a:r>
            <a:endParaRPr lang="en-US" sz="2800" b="0" dirty="0" smtClean="0"/>
          </a:p>
          <a:p>
            <a:pPr algn="just"/>
            <a:r>
              <a:rPr lang="en-US" sz="2800" dirty="0" smtClean="0"/>
              <a:t/>
            </a:r>
            <a:br>
              <a:rPr lang="en-US" sz="2800" dirty="0" smtClean="0"/>
            </a:br>
            <a:endParaRPr lang="en-US" sz="2800" dirty="0"/>
          </a:p>
        </p:txBody>
      </p:sp>
      <p:pic>
        <p:nvPicPr>
          <p:cNvPr id="43010" name="Picture 2" descr="blkwht3"/>
          <p:cNvPicPr>
            <a:picLocks noChangeAspect="1" noChangeArrowheads="1"/>
          </p:cNvPicPr>
          <p:nvPr/>
        </p:nvPicPr>
        <p:blipFill>
          <a:blip r:embed="rId2"/>
          <a:srcRect/>
          <a:stretch>
            <a:fillRect/>
          </a:stretch>
        </p:blipFill>
        <p:spPr bwMode="auto">
          <a:xfrm>
            <a:off x="5334000" y="1447800"/>
            <a:ext cx="3352800" cy="4648200"/>
          </a:xfrm>
          <a:prstGeom prst="rect">
            <a:avLst/>
          </a:prstGeom>
          <a:noFill/>
        </p:spPr>
      </p:pic>
    </p:spTree>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4034" name="Picture 2" descr="https://s-media-cache-ak0.pinimg.com/736x/a8/00/8d/a8008da4c6d29e56cee8eaf395f5ea2d.jpg"/>
          <p:cNvPicPr>
            <a:picLocks noChangeAspect="1" noChangeArrowheads="1"/>
          </p:cNvPicPr>
          <p:nvPr/>
        </p:nvPicPr>
        <p:blipFill>
          <a:blip r:embed="rId2"/>
          <a:srcRect/>
          <a:stretch>
            <a:fillRect/>
          </a:stretch>
        </p:blipFill>
        <p:spPr bwMode="auto">
          <a:xfrm>
            <a:off x="533400" y="762000"/>
            <a:ext cx="8153400" cy="5943600"/>
          </a:xfrm>
          <a:prstGeom prst="rect">
            <a:avLst/>
          </a:prstGeom>
          <a:noFill/>
        </p:spPr>
      </p:pic>
    </p:spTree>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perception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ability to view the world in </a:t>
            </a:r>
            <a:r>
              <a:rPr lang="en-US" u="sng" dirty="0" smtClean="0"/>
              <a:t>three</a:t>
            </a:r>
            <a:r>
              <a:rPr lang="en-US" dirty="0" smtClean="0"/>
              <a:t> </a:t>
            </a:r>
            <a:r>
              <a:rPr lang="en-US" u="sng" dirty="0" smtClean="0"/>
              <a:t>dimensions</a:t>
            </a:r>
            <a:r>
              <a:rPr lang="en-US" dirty="0" smtClean="0"/>
              <a:t> and to perceive </a:t>
            </a:r>
            <a:r>
              <a:rPr lang="en-US" u="sng" dirty="0" smtClean="0"/>
              <a:t>distance</a:t>
            </a:r>
            <a:r>
              <a:rPr lang="en-US" dirty="0" smtClean="0"/>
              <a:t>. </a:t>
            </a:r>
          </a:p>
          <a:p>
            <a:pPr algn="just"/>
            <a:r>
              <a:rPr lang="en-US" dirty="0" smtClean="0"/>
              <a:t>It is generally because we have </a:t>
            </a:r>
            <a:r>
              <a:rPr lang="en-US" u="sng" dirty="0" smtClean="0"/>
              <a:t>two eyes</a:t>
            </a:r>
            <a:r>
              <a:rPr lang="en-US" dirty="0" smtClean="0"/>
              <a:t>! And the distance between them cause a slightly different image on the retina. </a:t>
            </a:r>
          </a:p>
          <a:p>
            <a:pPr algn="just"/>
            <a:r>
              <a:rPr lang="en-US" dirty="0" smtClean="0"/>
              <a:t>That difference in images is known as </a:t>
            </a:r>
            <a:r>
              <a:rPr lang="en-US" b="1" i="1" u="sng" dirty="0" smtClean="0"/>
              <a:t>Binocular disparity.</a:t>
            </a:r>
            <a:r>
              <a:rPr lang="en-US" dirty="0" smtClean="0"/>
              <a:t> </a:t>
            </a:r>
          </a:p>
          <a:p>
            <a:pPr algn="just"/>
            <a:r>
              <a:rPr lang="en-US" dirty="0" smtClean="0"/>
              <a:t>This disparity varies according to the distance of the objects.</a:t>
            </a:r>
          </a:p>
          <a:p>
            <a:pPr algn="just"/>
            <a:r>
              <a:rPr lang="en-US" dirty="0" smtClean="0"/>
              <a:t/>
            </a:r>
            <a:br>
              <a:rPr lang="en-US" dirty="0" smtClean="0"/>
            </a:br>
            <a:endParaRPr lang="en-US" dirty="0"/>
          </a:p>
        </p:txBody>
      </p:sp>
    </p:spTree>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5058" name="Picture 2" descr="https://lh3.googleusercontent.com/F0cmJxDA569rUJs1Z_tQiz2DdKeJaeA_IfgOHOmqpUJIxbJlKvXy71VB_yRRTlWy7xF5Dvj5aU-dEPzYHwXWRKSwxnFkXf7T3ZEqgeUjifieLn5rNh55kaRVaSStdkc4qGXk2vgYHFQU2Yt-IKPt_A6QpfpQZvhPand3T2WlLCl7XG5ZDaLYm-NR6hE6zd9FMledKjlF=s2048"/>
          <p:cNvPicPr>
            <a:picLocks noChangeAspect="1" noChangeArrowheads="1"/>
          </p:cNvPicPr>
          <p:nvPr/>
        </p:nvPicPr>
        <p:blipFill>
          <a:blip r:embed="rId2"/>
          <a:srcRect/>
          <a:stretch>
            <a:fillRect/>
          </a:stretch>
        </p:blipFill>
        <p:spPr bwMode="auto">
          <a:xfrm>
            <a:off x="228600" y="-228600"/>
            <a:ext cx="8458200" cy="7353300"/>
          </a:xfrm>
          <a:prstGeom prst="rect">
            <a:avLst/>
          </a:prstGeom>
          <a:noFill/>
        </p:spPr>
      </p:pic>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does it mean to sense something? </a:t>
            </a: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ILLUSION</a:t>
            </a:r>
            <a:endParaRPr lang="en-US" dirty="0"/>
          </a:p>
        </p:txBody>
      </p:sp>
      <p:sp>
        <p:nvSpPr>
          <p:cNvPr id="3" name="Content Placeholder 2"/>
          <p:cNvSpPr>
            <a:spLocks noGrp="1"/>
          </p:cNvSpPr>
          <p:nvPr>
            <p:ph idx="1"/>
          </p:nvPr>
        </p:nvSpPr>
        <p:spPr/>
        <p:txBody>
          <a:bodyPr/>
          <a:lstStyle/>
          <a:p>
            <a:pPr algn="just"/>
            <a:r>
              <a:rPr lang="en-US" dirty="0" smtClean="0"/>
              <a:t>Illusions are special perceptual experiences in which information arising from “real” external stimuli leads to an incorrect perception, or false impression, of the object or event from which the stimulation comes.</a:t>
            </a:r>
            <a:endParaRPr lang="en-US" dirty="0"/>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9154" name="Picture 2" descr="https://lh3.googleusercontent.com/0QyMoiObvbV0T-i4cX7v2gMs2kVG4roCy2FZSbCeraWDcQh30_Nj2Dj6i9ihBMTIrRH4UWoVTDTjXa7GpVvZwggi-OQOGR2zL4m5iOzK8Elj9Zi2JaIH-VPl2TPg95IN4sr2FjUeUqbNm_-szllBI7YoTQLG25EXE0YNWUhBQvA-N34shGW_tN9J-eyQU00vBAAZtR3M=s2048"/>
          <p:cNvPicPr>
            <a:picLocks noChangeAspect="1" noChangeArrowheads="1"/>
          </p:cNvPicPr>
          <p:nvPr/>
        </p:nvPicPr>
        <p:blipFill>
          <a:blip r:embed="rId2"/>
          <a:srcRect/>
          <a:stretch>
            <a:fillRect/>
          </a:stretch>
        </p:blipFill>
        <p:spPr bwMode="auto">
          <a:xfrm>
            <a:off x="838200" y="152400"/>
            <a:ext cx="7924800" cy="5029200"/>
          </a:xfrm>
          <a:prstGeom prst="rect">
            <a:avLst/>
          </a:prstGeom>
          <a:noFill/>
        </p:spPr>
      </p:pic>
      <p:sp>
        <p:nvSpPr>
          <p:cNvPr id="5" name="Rectangle 4"/>
          <p:cNvSpPr/>
          <p:nvPr/>
        </p:nvSpPr>
        <p:spPr>
          <a:xfrm>
            <a:off x="685800" y="5181600"/>
            <a:ext cx="7924800" cy="1477328"/>
          </a:xfrm>
          <a:prstGeom prst="rect">
            <a:avLst/>
          </a:prstGeom>
        </p:spPr>
        <p:txBody>
          <a:bodyPr wrap="square">
            <a:spAutoFit/>
          </a:bodyPr>
          <a:lstStyle/>
          <a:p>
            <a:r>
              <a:rPr lang="en-US" dirty="0"/>
              <a:t>The </a:t>
            </a:r>
            <a:r>
              <a:rPr lang="en-US" dirty="0" err="1"/>
              <a:t>Ponzo</a:t>
            </a:r>
            <a:r>
              <a:rPr lang="en-US" dirty="0"/>
              <a:t> illusion may help you understand the moon illusion. Picture the two white bars as resting on the railroad tracks. In the drawing, the upper bar is the same length as the lower bar. However, because the upper bar appears to be farther away than the lower bar, we perceive it as longer. The same logic applies to the moon illusion. </a:t>
            </a:r>
          </a:p>
        </p:txBody>
      </p:sp>
    </p:spTree>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psychologyrats.edublogs.org/files/2010/12/ml-1tu37il.jpg"/>
          <p:cNvPicPr>
            <a:picLocks noChangeAspect="1" noChangeArrowheads="1"/>
          </p:cNvPicPr>
          <p:nvPr/>
        </p:nvPicPr>
        <p:blipFill>
          <a:blip r:embed="rId2"/>
          <a:srcRect/>
          <a:stretch>
            <a:fillRect/>
          </a:stretch>
        </p:blipFill>
        <p:spPr bwMode="auto">
          <a:xfrm>
            <a:off x="-381000" y="-76200"/>
            <a:ext cx="9525000" cy="7172326"/>
          </a:xfrm>
          <a:prstGeom prst="rect">
            <a:avLst/>
          </a:prstGeom>
          <a:noFill/>
        </p:spPr>
      </p:pic>
    </p:spTree>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s://lh4.googleusercontent.com/626CKcc-njiETe7HkzKIILeujEkVRm1BrikHZf5AD2TkzYKaWfnKpX22VX2g03Vkl7fzCa9CDlIzk6U2NpHV_dsTGu3FbOu34AxemnQPd8hONDM7gp1TuhiTwljlDM5yWTlsMI4Q4BbB1Y41JFe96lgX7DdvcloDgdQ2e-yZJgXapSz074D8xOH54g4S2ZSZYuV-BsSn=s2048"/>
          <p:cNvPicPr>
            <a:picLocks noChangeAspect="1" noChangeArrowheads="1"/>
          </p:cNvPicPr>
          <p:nvPr/>
        </p:nvPicPr>
        <p:blipFill>
          <a:blip r:embed="rId2"/>
          <a:srcRect/>
          <a:stretch>
            <a:fillRect/>
          </a:stretch>
        </p:blipFill>
        <p:spPr bwMode="auto">
          <a:xfrm>
            <a:off x="0" y="152400"/>
            <a:ext cx="9144000" cy="6705600"/>
          </a:xfrm>
          <a:prstGeom prst="rect">
            <a:avLst/>
          </a:prstGeom>
          <a:noFill/>
        </p:spPr>
      </p:pic>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7106" name="Picture 2" descr="Delusions, Hallucinations, Illusions, and Loose Associations - Psychiatry -  Medbullets Step 1"/>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Perception</a:t>
            </a:r>
            <a:endParaRPr lang="en-US" dirty="0"/>
          </a:p>
        </p:txBody>
      </p:sp>
      <p:sp>
        <p:nvSpPr>
          <p:cNvPr id="3" name="Content Placeholder 2"/>
          <p:cNvSpPr>
            <a:spLocks noGrp="1"/>
          </p:cNvSpPr>
          <p:nvPr>
            <p:ph idx="1"/>
          </p:nvPr>
        </p:nvSpPr>
        <p:spPr/>
        <p:txBody>
          <a:bodyPr/>
          <a:lstStyle/>
          <a:p>
            <a:pPr algn="just"/>
            <a:r>
              <a:rPr lang="en-US" dirty="0" smtClean="0"/>
              <a:t>Social perception is concerned with how individuals perceive one another.</a:t>
            </a:r>
          </a:p>
          <a:p>
            <a:pPr algn="just"/>
            <a:r>
              <a:rPr lang="en-US" dirty="0" smtClean="0"/>
              <a:t/>
            </a:r>
            <a:br>
              <a:rPr lang="en-US" dirty="0" smtClean="0"/>
            </a:br>
            <a:endParaRPr lang="en-US" dirty="0"/>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2226" name="Picture 2" descr="What is Perception? definition, factors, process and importance - Business  Jargons"/>
          <p:cNvPicPr>
            <a:picLocks noChangeAspect="1" noChangeArrowheads="1"/>
          </p:cNvPicPr>
          <p:nvPr/>
        </p:nvPicPr>
        <p:blipFill>
          <a:blip r:embed="rId2"/>
          <a:srcRect/>
          <a:stretch>
            <a:fillRect/>
          </a:stretch>
        </p:blipFill>
        <p:spPr bwMode="auto">
          <a:xfrm>
            <a:off x="152400" y="914400"/>
            <a:ext cx="8763000" cy="5943600"/>
          </a:xfrm>
          <a:prstGeom prst="rect">
            <a:avLst/>
          </a:prstGeom>
          <a:noFill/>
        </p:spPr>
      </p:pic>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279136"/>
          </a:xfrm>
        </p:spPr>
        <p:txBody>
          <a:bodyPr/>
          <a:lstStyle/>
          <a:p>
            <a:pPr algn="just" fontAlgn="base"/>
            <a:r>
              <a:rPr lang="en-US" dirty="0" smtClean="0"/>
              <a:t>The primary factors that lead to social perception are the psychological processes:</a:t>
            </a:r>
          </a:p>
          <a:p>
            <a:pPr lvl="1" algn="just" fontAlgn="base"/>
            <a:r>
              <a:rPr lang="en-US" sz="2800" dirty="0" smtClean="0"/>
              <a:t>Attribution,</a:t>
            </a:r>
            <a:endParaRPr lang="en-US" sz="1100" dirty="0" smtClean="0"/>
          </a:p>
          <a:p>
            <a:pPr lvl="1" algn="just" fontAlgn="base"/>
            <a:r>
              <a:rPr lang="en-US" sz="2800" dirty="0" smtClean="0"/>
              <a:t>Stereotyping</a:t>
            </a:r>
            <a:endParaRPr lang="en-US" sz="1100" dirty="0" smtClean="0"/>
          </a:p>
          <a:p>
            <a:pPr algn="just"/>
            <a:endParaRPr lang="en-US" dirty="0"/>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normAutofit/>
          </a:bodyPr>
          <a:lstStyle/>
          <a:p>
            <a:r>
              <a:rPr lang="en-US" b="1" dirty="0" smtClean="0"/>
              <a:t>Attribution Theory</a:t>
            </a:r>
            <a:endParaRPr lang="en-US" dirty="0"/>
          </a:p>
        </p:txBody>
      </p:sp>
      <p:pic>
        <p:nvPicPr>
          <p:cNvPr id="54274" name="Picture 2" descr="Free Attribution Theory PowerPoint Template - Free PowerPoint Templates -  SlideHunter.com"/>
          <p:cNvPicPr>
            <a:picLocks noChangeAspect="1" noChangeArrowheads="1"/>
          </p:cNvPicPr>
          <p:nvPr/>
        </p:nvPicPr>
        <p:blipFill>
          <a:blip r:embed="rId2"/>
          <a:srcRect t="13559" r="-797" b="6549"/>
          <a:stretch>
            <a:fillRect/>
          </a:stretch>
        </p:blipFill>
        <p:spPr bwMode="auto">
          <a:xfrm>
            <a:off x="152400" y="1676400"/>
            <a:ext cx="8991600" cy="5181600"/>
          </a:xfrm>
          <a:prstGeom prst="rect">
            <a:avLst/>
          </a:prstGeom>
          <a:noFill/>
        </p:spPr>
      </p:pic>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 Theory</a:t>
            </a:r>
            <a:endParaRPr lang="en-US" dirty="0"/>
          </a:p>
        </p:txBody>
      </p:sp>
      <p:sp>
        <p:nvSpPr>
          <p:cNvPr id="3" name="Content Placeholder 2"/>
          <p:cNvSpPr>
            <a:spLocks noGrp="1"/>
          </p:cNvSpPr>
          <p:nvPr>
            <p:ph idx="1"/>
          </p:nvPr>
        </p:nvSpPr>
        <p:spPr/>
        <p:txBody>
          <a:bodyPr/>
          <a:lstStyle/>
          <a:p>
            <a:pPr algn="just" fontAlgn="base"/>
            <a:r>
              <a:rPr lang="en-US" dirty="0" smtClean="0"/>
              <a:t>This causal determination depends upon </a:t>
            </a:r>
            <a:r>
              <a:rPr lang="en-US" u="sng" dirty="0" smtClean="0"/>
              <a:t>three factors</a:t>
            </a:r>
            <a:r>
              <a:rPr lang="en-US" dirty="0" smtClean="0"/>
              <a:t>:</a:t>
            </a:r>
          </a:p>
          <a:p>
            <a:pPr lvl="1" algn="just" fontAlgn="base"/>
            <a:r>
              <a:rPr lang="en-US" sz="2800" b="1" u="sng" dirty="0" smtClean="0"/>
              <a:t>Distinctiveness</a:t>
            </a:r>
            <a:r>
              <a:rPr lang="en-US" sz="2800" dirty="0" smtClean="0"/>
              <a:t> – whether the </a:t>
            </a:r>
            <a:r>
              <a:rPr lang="en-US" sz="2800" u="sng" dirty="0" smtClean="0"/>
              <a:t>individual</a:t>
            </a:r>
            <a:r>
              <a:rPr lang="en-US" sz="2800" dirty="0" smtClean="0"/>
              <a:t> displays </a:t>
            </a:r>
            <a:r>
              <a:rPr lang="en-US" sz="2800" u="sng" dirty="0" smtClean="0"/>
              <a:t>different behavior in different situations</a:t>
            </a:r>
            <a:endParaRPr lang="en-US" sz="1400" b="1" dirty="0" smtClean="0"/>
          </a:p>
          <a:p>
            <a:pPr lvl="1" algn="just" fontAlgn="base"/>
            <a:r>
              <a:rPr lang="en-US" sz="2800" b="1" u="sng" dirty="0" smtClean="0"/>
              <a:t>Consensus</a:t>
            </a:r>
            <a:r>
              <a:rPr lang="en-US" sz="2800" dirty="0" smtClean="0"/>
              <a:t> – whether the </a:t>
            </a:r>
            <a:r>
              <a:rPr lang="en-US" sz="2800" u="sng" dirty="0" smtClean="0"/>
              <a:t>other people</a:t>
            </a:r>
            <a:r>
              <a:rPr lang="en-US" sz="2800" dirty="0" smtClean="0"/>
              <a:t> also responded in the same way</a:t>
            </a:r>
            <a:endParaRPr lang="en-US" sz="1400" b="1" dirty="0" smtClean="0"/>
          </a:p>
          <a:p>
            <a:pPr lvl="1" algn="just" fontAlgn="base"/>
            <a:r>
              <a:rPr lang="en-US" sz="2800" b="1" u="sng" dirty="0" smtClean="0"/>
              <a:t>Consistency</a:t>
            </a:r>
            <a:r>
              <a:rPr lang="en-US" sz="2800" dirty="0" smtClean="0"/>
              <a:t> – does the person respond the same way </a:t>
            </a:r>
            <a:r>
              <a:rPr lang="en-US" sz="2800" u="sng" dirty="0" smtClean="0"/>
              <a:t>again and again</a:t>
            </a:r>
            <a:endParaRPr lang="en-US" sz="1400" b="1" dirty="0" smtClean="0"/>
          </a:p>
          <a:p>
            <a:pPr algn="just"/>
            <a:endParaRPr lang="en-US" dirty="0"/>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Sensation</a:t>
            </a:r>
            <a:endParaRPr lang="en-US" dirty="0"/>
          </a:p>
        </p:txBody>
      </p:sp>
      <p:sp>
        <p:nvSpPr>
          <p:cNvPr id="3" name="Content Placeholder 2"/>
          <p:cNvSpPr>
            <a:spLocks noGrp="1"/>
          </p:cNvSpPr>
          <p:nvPr>
            <p:ph idx="1"/>
          </p:nvPr>
        </p:nvSpPr>
        <p:spPr>
          <a:xfrm>
            <a:off x="457200" y="2057400"/>
            <a:ext cx="8229600" cy="4517136"/>
          </a:xfrm>
        </p:spPr>
        <p:txBody>
          <a:bodyPr>
            <a:normAutofit/>
          </a:bodyPr>
          <a:lstStyle/>
          <a:p>
            <a:pPr algn="just"/>
            <a:r>
              <a:rPr lang="en-US" sz="3200" dirty="0"/>
              <a:t>When sensory information is detected by a sensory receptor, sensation has occurred. </a:t>
            </a:r>
            <a:endParaRPr lang="en-US" sz="3200" dirty="0" smtClean="0"/>
          </a:p>
          <a:p>
            <a:pPr algn="just"/>
            <a:r>
              <a:rPr lang="en-US" sz="3200" dirty="0" smtClean="0"/>
              <a:t>For </a:t>
            </a:r>
            <a:r>
              <a:rPr lang="en-US" sz="3200" dirty="0"/>
              <a:t>example, light that enters the eye causes chemical changes in cells that line the back of the eye</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Distorted</a:t>
            </a:r>
            <a:r>
              <a:rPr lang="en-US" b="1" dirty="0" smtClean="0"/>
              <a:t> </a:t>
            </a:r>
            <a:r>
              <a:rPr lang="en-US" dirty="0" smtClean="0"/>
              <a:t>attribution</a:t>
            </a:r>
            <a:endParaRPr lang="en-US" dirty="0"/>
          </a:p>
        </p:txBody>
      </p:sp>
      <p:sp>
        <p:nvSpPr>
          <p:cNvPr id="3" name="Content Placeholder 2"/>
          <p:cNvSpPr>
            <a:spLocks noGrp="1"/>
          </p:cNvSpPr>
          <p:nvPr>
            <p:ph idx="1"/>
          </p:nvPr>
        </p:nvSpPr>
        <p:spPr/>
        <p:txBody>
          <a:bodyPr/>
          <a:lstStyle/>
          <a:p>
            <a:pPr algn="just"/>
            <a:r>
              <a:rPr lang="en-US" b="1" dirty="0" smtClean="0"/>
              <a:t>Errors &amp; biases distort attribution</a:t>
            </a:r>
            <a:endParaRPr lang="en-US" dirty="0" smtClean="0"/>
          </a:p>
          <a:p>
            <a:pPr algn="just" fontAlgn="base"/>
            <a:r>
              <a:rPr lang="en-US" u="sng" dirty="0" smtClean="0"/>
              <a:t>Fundamental attribution error</a:t>
            </a:r>
            <a:r>
              <a:rPr lang="en-US" dirty="0" smtClean="0"/>
              <a:t> </a:t>
            </a:r>
          </a:p>
          <a:p>
            <a:pPr lvl="1" algn="just" fontAlgn="base"/>
            <a:r>
              <a:rPr lang="en-US" sz="2800" dirty="0" smtClean="0"/>
              <a:t>Where we </a:t>
            </a:r>
            <a:r>
              <a:rPr lang="en-US" sz="2800" u="sng" dirty="0" smtClean="0"/>
              <a:t>underestimate</a:t>
            </a:r>
            <a:r>
              <a:rPr lang="en-US" sz="2800" dirty="0" smtClean="0"/>
              <a:t> the influence of </a:t>
            </a:r>
            <a:r>
              <a:rPr lang="en-US" sz="2800" u="sng" dirty="0" smtClean="0"/>
              <a:t>external</a:t>
            </a:r>
            <a:r>
              <a:rPr lang="en-US" sz="2800" dirty="0" smtClean="0"/>
              <a:t> factors and </a:t>
            </a:r>
            <a:r>
              <a:rPr lang="en-US" sz="2800" u="sng" dirty="0" smtClean="0"/>
              <a:t>overestimate</a:t>
            </a:r>
            <a:r>
              <a:rPr lang="en-US" sz="2800" dirty="0" smtClean="0"/>
              <a:t> the influence of </a:t>
            </a:r>
            <a:r>
              <a:rPr lang="en-US" sz="2800" u="sng" dirty="0" smtClean="0"/>
              <a:t>internal</a:t>
            </a:r>
            <a:r>
              <a:rPr lang="en-US" sz="2800" dirty="0" smtClean="0"/>
              <a:t> (personal) factors</a:t>
            </a:r>
            <a:endParaRPr lang="en-US" sz="1400" dirty="0" smtClean="0"/>
          </a:p>
          <a:p>
            <a:pPr lvl="1" algn="just" fontAlgn="base"/>
            <a:r>
              <a:rPr lang="en-US" sz="2800" dirty="0" smtClean="0"/>
              <a:t>Late coming / Low sales</a:t>
            </a:r>
            <a:endParaRPr lang="en-US" sz="1400" dirty="0" smtClean="0"/>
          </a:p>
          <a:p>
            <a:pPr algn="just"/>
            <a:endParaRPr lang="en-US" dirty="0"/>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898136"/>
          </a:xfrm>
        </p:spPr>
        <p:txBody>
          <a:bodyPr/>
          <a:lstStyle/>
          <a:p>
            <a:pPr algn="just"/>
            <a:r>
              <a:rPr lang="en-US" b="1" dirty="0" smtClean="0"/>
              <a:t>Errors &amp; biases distort attribution</a:t>
            </a:r>
            <a:endParaRPr lang="en-US" dirty="0" smtClean="0"/>
          </a:p>
          <a:p>
            <a:pPr algn="just" fontAlgn="base"/>
            <a:r>
              <a:rPr lang="en-US" u="sng" dirty="0" smtClean="0"/>
              <a:t>Self-serving bias</a:t>
            </a:r>
            <a:r>
              <a:rPr lang="en-US" dirty="0" smtClean="0"/>
              <a:t> – attributing success to internal factors and failure to external factors (blame).</a:t>
            </a:r>
          </a:p>
          <a:p>
            <a:pPr lvl="1" algn="just" fontAlgn="base"/>
            <a:r>
              <a:rPr lang="en-US" sz="2400" dirty="0" smtClean="0"/>
              <a:t>Judging own behavior </a:t>
            </a:r>
            <a:endParaRPr lang="en-US" sz="1200" dirty="0" smtClean="0"/>
          </a:p>
          <a:p>
            <a:pPr lvl="1" algn="just" fontAlgn="base"/>
            <a:r>
              <a:rPr lang="en-US" sz="2400" dirty="0" smtClean="0"/>
              <a:t>Lack of ability or effort = failure</a:t>
            </a:r>
            <a:endParaRPr lang="en-US" sz="1200" dirty="0" smtClean="0"/>
          </a:p>
          <a:p>
            <a:pPr lvl="1" algn="just" fontAlgn="base"/>
            <a:r>
              <a:rPr lang="en-US" sz="2400" dirty="0" smtClean="0"/>
              <a:t>Luck / fate</a:t>
            </a:r>
            <a:endParaRPr lang="en-US" sz="1200" dirty="0" smtClean="0"/>
          </a:p>
          <a:p>
            <a:pPr algn="just"/>
            <a:endParaRPr lang="en-US" dirty="0"/>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Stereotype</a:t>
            </a:r>
            <a:endParaRPr lang="en-US" dirty="0"/>
          </a:p>
        </p:txBody>
      </p:sp>
      <p:sp>
        <p:nvSpPr>
          <p:cNvPr id="3" name="Content Placeholder 2"/>
          <p:cNvSpPr>
            <a:spLocks noGrp="1"/>
          </p:cNvSpPr>
          <p:nvPr>
            <p:ph idx="1"/>
          </p:nvPr>
        </p:nvSpPr>
        <p:spPr/>
        <p:txBody>
          <a:bodyPr/>
          <a:lstStyle/>
          <a:p>
            <a:pPr algn="just" fontAlgn="base"/>
            <a:r>
              <a:rPr lang="en-US" b="1" u="sng" dirty="0" smtClean="0"/>
              <a:t>Stereotyping</a:t>
            </a:r>
            <a:r>
              <a:rPr lang="en-US" dirty="0" smtClean="0"/>
              <a:t> – judging someone on the basis of the perception of the group to which that person belong to. </a:t>
            </a:r>
            <a:endParaRPr lang="en-US" b="1" dirty="0" smtClean="0"/>
          </a:p>
          <a:p>
            <a:pPr lvl="1" algn="just" fontAlgn="base"/>
            <a:r>
              <a:rPr lang="en-US" sz="2400" dirty="0" smtClean="0"/>
              <a:t>Gender, age, race, ethnic background, physique etc.</a:t>
            </a:r>
            <a:endParaRPr lang="en-US" sz="1200" dirty="0" smtClean="0"/>
          </a:p>
          <a:p>
            <a:pPr algn="just"/>
            <a:r>
              <a:rPr lang="en-US" dirty="0" smtClean="0"/>
              <a:t/>
            </a:r>
            <a:br>
              <a:rPr lang="en-US" dirty="0" smtClean="0"/>
            </a:br>
            <a:endParaRPr lang="en-US" dirty="0"/>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26736"/>
          </a:xfrm>
        </p:spPr>
        <p:txBody>
          <a:bodyPr>
            <a:normAutofit/>
          </a:bodyPr>
          <a:lstStyle/>
          <a:p>
            <a:pPr algn="just"/>
            <a:r>
              <a:rPr lang="en-US" dirty="0" smtClean="0"/>
              <a:t>Perception is tempered by point of view and experience. Because of this, no two people see things the same way if left to their own devices. </a:t>
            </a:r>
            <a:endParaRPr lang="en-US" dirty="0" smtClean="0"/>
          </a:p>
          <a:p>
            <a:pPr algn="just"/>
            <a:endParaRPr lang="en-US" dirty="0" smtClean="0"/>
          </a:p>
          <a:p>
            <a:pPr algn="just"/>
            <a:r>
              <a:rPr lang="en-US" dirty="0" smtClean="0"/>
              <a:t>Our </a:t>
            </a:r>
            <a:r>
              <a:rPr lang="en-US" dirty="0" smtClean="0"/>
              <a:t>perception is governed by the information we have access to and the way we interpret it. That's why the area of perceptual organization is so important.</a:t>
            </a:r>
            <a:endParaRPr lang="en-US" dirty="0"/>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just" fontAlgn="base"/>
            <a:r>
              <a:rPr lang="en-US" dirty="0" smtClean="0"/>
              <a:t>Organizational Processes In Perception</a:t>
            </a:r>
            <a:br>
              <a:rPr lang="en-US" dirty="0" smtClean="0"/>
            </a:br>
            <a:endParaRPr lang="en-US" dirty="0"/>
          </a:p>
        </p:txBody>
      </p:sp>
      <p:sp>
        <p:nvSpPr>
          <p:cNvPr id="3" name="Content Placeholder 2"/>
          <p:cNvSpPr>
            <a:spLocks noGrp="1"/>
          </p:cNvSpPr>
          <p:nvPr>
            <p:ph idx="1"/>
          </p:nvPr>
        </p:nvSpPr>
        <p:spPr>
          <a:xfrm>
            <a:off x="457200" y="1752600"/>
            <a:ext cx="8229600" cy="4821936"/>
          </a:xfrm>
        </p:spPr>
        <p:txBody>
          <a:bodyPr>
            <a:normAutofit fontScale="92500" lnSpcReduction="10000"/>
          </a:bodyPr>
          <a:lstStyle/>
          <a:p>
            <a:pPr algn="just"/>
            <a:r>
              <a:rPr lang="en-US" b="1" dirty="0" smtClean="0"/>
              <a:t>Perceptual organization</a:t>
            </a:r>
            <a:r>
              <a:rPr lang="en-US" dirty="0" smtClean="0"/>
              <a:t> is the process of grouping visual elements together (organization) so that one can more readily determine the meaning of the visual as a whole (perception). </a:t>
            </a:r>
            <a:endParaRPr lang="en-US" dirty="0" smtClean="0"/>
          </a:p>
          <a:p>
            <a:pPr algn="just"/>
            <a:endParaRPr lang="en-US" dirty="0" smtClean="0"/>
          </a:p>
          <a:p>
            <a:pPr algn="just"/>
            <a:r>
              <a:rPr lang="en-US" dirty="0" smtClean="0"/>
              <a:t>For Example: the </a:t>
            </a:r>
            <a:r>
              <a:rPr lang="en-US" dirty="0" smtClean="0"/>
              <a:t>main screen of Microsoft Word, you have buttons along the top which represent commands or actions, text in the middle which is what you are writing, and messages along the bottom which indicate status. </a:t>
            </a:r>
            <a:endParaRPr lang="en-US" dirty="0" smtClean="0"/>
          </a:p>
          <a:p>
            <a:pPr algn="just"/>
            <a:r>
              <a:rPr lang="en-US" dirty="0" smtClean="0"/>
              <a:t>Similar </a:t>
            </a:r>
            <a:r>
              <a:rPr lang="en-US" dirty="0" smtClean="0"/>
              <a:t>items are grouped together, making it easy to understand their basic purpose. </a:t>
            </a:r>
            <a:endParaRPr lang="en-US" dirty="0"/>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Recognition Processes In Perception.</a:t>
            </a:r>
            <a:endParaRPr lang="en-US" dirty="0"/>
          </a:p>
        </p:txBody>
      </p:sp>
      <p:sp>
        <p:nvSpPr>
          <p:cNvPr id="3" name="Content Placeholder 2"/>
          <p:cNvSpPr>
            <a:spLocks noGrp="1"/>
          </p:cNvSpPr>
          <p:nvPr>
            <p:ph idx="1"/>
          </p:nvPr>
        </p:nvSpPr>
        <p:spPr>
          <a:xfrm>
            <a:off x="457200" y="2133600"/>
            <a:ext cx="8229600" cy="4440936"/>
          </a:xfrm>
        </p:spPr>
        <p:txBody>
          <a:bodyPr/>
          <a:lstStyle/>
          <a:p>
            <a:pPr algn="just"/>
            <a:r>
              <a:rPr lang="en-US" dirty="0" smtClean="0"/>
              <a:t>Perception </a:t>
            </a:r>
            <a:r>
              <a:rPr lang="en-US" dirty="0" smtClean="0"/>
              <a:t>doesn't just involve becoming consciously aware of the stimuli. </a:t>
            </a:r>
            <a:endParaRPr lang="en-US" dirty="0" smtClean="0"/>
          </a:p>
          <a:p>
            <a:pPr algn="just"/>
            <a:r>
              <a:rPr lang="en-US" dirty="0" smtClean="0"/>
              <a:t>It </a:t>
            </a:r>
            <a:r>
              <a:rPr lang="en-US" dirty="0" smtClean="0"/>
              <a:t>is also necessary for </a:t>
            </a:r>
            <a:r>
              <a:rPr lang="en-US" b="1" dirty="0" smtClean="0"/>
              <a:t>the brain to categorize and interpret what you are sensing</a:t>
            </a:r>
            <a:r>
              <a:rPr lang="en-US" dirty="0" smtClean="0"/>
              <a:t>. </a:t>
            </a:r>
            <a:endParaRPr lang="en-US" dirty="0" smtClean="0"/>
          </a:p>
          <a:p>
            <a:pPr algn="just"/>
            <a:r>
              <a:rPr lang="en-US" b="1" dirty="0" smtClean="0"/>
              <a:t>The </a:t>
            </a:r>
            <a:r>
              <a:rPr lang="en-US" b="1" dirty="0" smtClean="0"/>
              <a:t>ability to interpret and give meaning to the object </a:t>
            </a:r>
            <a:r>
              <a:rPr lang="en-US" dirty="0" smtClean="0"/>
              <a:t>is the next step, known as recognition.</a:t>
            </a:r>
          </a:p>
          <a:p>
            <a:pPr algn="just"/>
            <a:endParaRPr lang="en-US" dirty="0"/>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66800"/>
          </a:xfrm>
        </p:spPr>
        <p:txBody>
          <a:bodyPr/>
          <a:lstStyle/>
          <a:p>
            <a:r>
              <a:rPr lang="en-US" dirty="0" smtClean="0"/>
              <a:t>Activity</a:t>
            </a:r>
            <a:endParaRPr lang="en-US" dirty="0"/>
          </a:p>
        </p:txBody>
      </p:sp>
      <p:sp>
        <p:nvSpPr>
          <p:cNvPr id="3" name="Content Placeholder 2"/>
          <p:cNvSpPr>
            <a:spLocks noGrp="1"/>
          </p:cNvSpPr>
          <p:nvPr>
            <p:ph idx="1"/>
          </p:nvPr>
        </p:nvSpPr>
        <p:spPr>
          <a:xfrm>
            <a:off x="457200" y="1752600"/>
            <a:ext cx="8229600" cy="4821936"/>
          </a:xfrm>
        </p:spPr>
        <p:txBody>
          <a:bodyPr>
            <a:normAutofit fontScale="85000" lnSpcReduction="20000"/>
          </a:bodyPr>
          <a:lstStyle/>
          <a:p>
            <a:pPr algn="just"/>
            <a:r>
              <a:rPr lang="en-US" dirty="0" smtClean="0"/>
              <a:t>What communication skills do you think are key for a law enforcement officer to have in order to do their job effectively and why?</a:t>
            </a:r>
          </a:p>
          <a:p>
            <a:pPr algn="just"/>
            <a:r>
              <a:rPr lang="en-US" dirty="0" smtClean="0"/>
              <a:t>Describe an encounter that you have had with a law enforcement officer (if you haven’t had a direct experience you can use a hypothetical or fictional example). </a:t>
            </a:r>
            <a:endParaRPr lang="en-US" dirty="0" smtClean="0"/>
          </a:p>
          <a:p>
            <a:pPr algn="just"/>
            <a:r>
              <a:rPr lang="en-US" dirty="0" smtClean="0"/>
              <a:t>What </a:t>
            </a:r>
            <a:r>
              <a:rPr lang="en-US" dirty="0" smtClean="0"/>
              <a:t>were your perceptions of the officer? What do you think his or her perceptions were of you? </a:t>
            </a:r>
            <a:endParaRPr lang="en-US" dirty="0" smtClean="0"/>
          </a:p>
          <a:p>
            <a:pPr algn="just"/>
            <a:r>
              <a:rPr lang="en-US" dirty="0" smtClean="0"/>
              <a:t>What </a:t>
            </a:r>
            <a:r>
              <a:rPr lang="en-US" dirty="0" smtClean="0"/>
              <a:t>schemata do you think contributed to each of your interpretations?</a:t>
            </a:r>
          </a:p>
          <a:p>
            <a:pPr algn="just"/>
            <a:r>
              <a:rPr lang="en-US" dirty="0" smtClean="0"/>
              <a:t>What perceptual errors create potential ethical challenges in law enforcement? For example, how should the organizing principles of proximity, similarity, and difference be employed?</a:t>
            </a:r>
          </a:p>
          <a:p>
            <a:pPr algn="just"/>
            <a:endParaRPr lang="en-US" dirty="0"/>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Adaptation</a:t>
            </a:r>
            <a:endParaRPr lang="en-US" dirty="0"/>
          </a:p>
        </p:txBody>
      </p:sp>
      <p:sp>
        <p:nvSpPr>
          <p:cNvPr id="3" name="Content Placeholder 2"/>
          <p:cNvSpPr>
            <a:spLocks noGrp="1"/>
          </p:cNvSpPr>
          <p:nvPr>
            <p:ph idx="1"/>
          </p:nvPr>
        </p:nvSpPr>
        <p:spPr/>
        <p:txBody>
          <a:bodyPr>
            <a:normAutofit/>
          </a:bodyPr>
          <a:lstStyle/>
          <a:p>
            <a:pPr algn="just" fontAlgn="base"/>
            <a:r>
              <a:rPr lang="en-US" dirty="0"/>
              <a:t>An adjustment in sensory capacity following </a:t>
            </a:r>
            <a:r>
              <a:rPr lang="en-US" u="sng" dirty="0"/>
              <a:t>prolonged exposure</a:t>
            </a:r>
            <a:r>
              <a:rPr lang="en-US" dirty="0"/>
              <a:t> to stimuli.</a:t>
            </a:r>
          </a:p>
          <a:p>
            <a:pPr algn="just" fontAlgn="base"/>
            <a:r>
              <a:rPr lang="en-US" dirty="0"/>
              <a:t>People living near airports</a:t>
            </a:r>
          </a:p>
          <a:p>
            <a:pPr algn="just" fontAlgn="base"/>
            <a:r>
              <a:rPr lang="en-US" dirty="0" smtClean="0"/>
              <a:t>Odor </a:t>
            </a:r>
            <a:r>
              <a:rPr lang="en-US" dirty="0"/>
              <a:t>in a room</a:t>
            </a:r>
          </a:p>
          <a:p>
            <a:pPr algn="just" fontAlgn="base"/>
            <a:r>
              <a:rPr lang="en-US" b="1" dirty="0"/>
              <a:t>Reason being</a:t>
            </a:r>
            <a:r>
              <a:rPr lang="en-US" dirty="0"/>
              <a:t> – sensory receptors are more responsive to changes in stimulation, constant stimulation does not produce a reaction.</a:t>
            </a:r>
            <a:endParaRPr lang="en-US" b="1" dirty="0"/>
          </a:p>
          <a:p>
            <a:pPr algn="just"/>
            <a:r>
              <a:rPr lang="en-US" b="0" dirty="0" smtClean="0"/>
              <a:t/>
            </a:r>
            <a:br>
              <a:rPr lang="en-US" b="0" dirty="0" smtClean="0"/>
            </a:br>
            <a:endParaRPr lang="en-US" dirty="0"/>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ensation+&amp;+Perception+Processes.jpg"/>
          <p:cNvPicPr>
            <a:picLocks noGrp="1" noChangeAspect="1"/>
          </p:cNvPicPr>
          <p:nvPr>
            <p:ph idx="1"/>
          </p:nvPr>
        </p:nvPicPr>
        <p:blipFill>
          <a:blip r:embed="rId2"/>
          <a:srcRect l="5066" t="11417" r="-220"/>
          <a:stretch>
            <a:fillRect/>
          </a:stretch>
        </p:blipFill>
        <p:spPr>
          <a:xfrm>
            <a:off x="0" y="762000"/>
            <a:ext cx="9144000" cy="5811838"/>
          </a:xfrm>
        </p:spPr>
      </p:pic>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Perception</a:t>
            </a:r>
            <a:endParaRPr lang="en-US" dirty="0"/>
          </a:p>
        </p:txBody>
      </p:sp>
      <p:sp>
        <p:nvSpPr>
          <p:cNvPr id="3" name="Content Placeholder 2"/>
          <p:cNvSpPr>
            <a:spLocks noGrp="1"/>
          </p:cNvSpPr>
          <p:nvPr>
            <p:ph idx="1"/>
          </p:nvPr>
        </p:nvSpPr>
        <p:spPr/>
        <p:txBody>
          <a:bodyPr/>
          <a:lstStyle/>
          <a:p>
            <a:pPr algn="just" fontAlgn="base"/>
            <a:r>
              <a:rPr lang="en-US" b="1" u="sng" dirty="0"/>
              <a:t>Organizing</a:t>
            </a:r>
            <a:r>
              <a:rPr lang="en-US" dirty="0"/>
              <a:t> and </a:t>
            </a:r>
            <a:r>
              <a:rPr lang="en-US" b="1" u="sng" dirty="0"/>
              <a:t>making sense </a:t>
            </a:r>
            <a:r>
              <a:rPr lang="en-US" dirty="0"/>
              <a:t>of what we experience as stimuli.  </a:t>
            </a:r>
          </a:p>
          <a:p>
            <a:pPr algn="just" fontAlgn="base"/>
            <a:r>
              <a:rPr lang="en-US" dirty="0"/>
              <a:t>Perception is a constructive process by which we go beyond the stimuli that are presented to us and attempt to </a:t>
            </a:r>
            <a:r>
              <a:rPr lang="en-US" b="1" u="sng" dirty="0"/>
              <a:t>construct meaning out of it</a:t>
            </a:r>
            <a:endParaRPr lang="en-US" dirty="0"/>
          </a:p>
          <a:p>
            <a:pPr algn="just"/>
            <a:endParaRPr lang="en-US" dirty="0"/>
          </a:p>
        </p:txBody>
      </p:sp>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difference_sensation_perception.png"/>
          <p:cNvPicPr>
            <a:picLocks noGrp="1" noChangeAspect="1"/>
          </p:cNvPicPr>
          <p:nvPr>
            <p:ph idx="1"/>
          </p:nvPr>
        </p:nvPicPr>
        <p:blipFill>
          <a:blip r:embed="rId2"/>
          <a:stretch>
            <a:fillRect/>
          </a:stretch>
        </p:blipFill>
        <p:spPr>
          <a:xfrm>
            <a:off x="0" y="381000"/>
            <a:ext cx="9144000" cy="6477000"/>
          </a:xfrm>
        </p:spPr>
      </p:pic>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Perception Psychology and How We Understand Our World - Owlcation"/>
          <p:cNvPicPr>
            <a:picLocks noChangeAspect="1" noChangeArrowheads="1"/>
          </p:cNvPicPr>
          <p:nvPr/>
        </p:nvPicPr>
        <p:blipFill>
          <a:blip r:embed="rId2"/>
          <a:srcRect/>
          <a:stretch>
            <a:fillRect/>
          </a:stretch>
        </p:blipFill>
        <p:spPr bwMode="auto">
          <a:xfrm>
            <a:off x="-152400" y="762001"/>
            <a:ext cx="9525000" cy="6096000"/>
          </a:xfrm>
          <a:prstGeom prst="rect">
            <a:avLst/>
          </a:prstGeom>
          <a:noFill/>
        </p:spPr>
      </p:pic>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ottom Up And Top Down Processing - Perception - MCAT Content"/>
          <p:cNvPicPr>
            <a:picLocks noChangeAspect="1" noChangeArrowheads="1"/>
          </p:cNvPicPr>
          <p:nvPr/>
        </p:nvPicPr>
        <p:blipFill>
          <a:blip r:embed="rId2"/>
          <a:srcRect r="1681" b="12025"/>
          <a:stretch>
            <a:fillRect/>
          </a:stretch>
        </p:blipFill>
        <p:spPr bwMode="auto">
          <a:xfrm>
            <a:off x="0" y="0"/>
            <a:ext cx="9144000" cy="6858000"/>
          </a:xfrm>
          <a:prstGeom prst="rect">
            <a:avLst/>
          </a:prstGeom>
          <a:noFill/>
        </p:spPr>
      </p:pic>
    </p:spTree>
  </p:cSld>
  <p:clrMapOvr>
    <a:masterClrMapping/>
  </p:clrMapOvr>
  <p:transition spd="med">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8004</TotalTime>
  <Words>660</Words>
  <Application>Microsoft Office PowerPoint</Application>
  <PresentationFormat>On-screen Show (4:3)</PresentationFormat>
  <Paragraphs>82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Urban</vt:lpstr>
      <vt:lpstr>PERCEPTION &amp; SENSATION</vt:lpstr>
      <vt:lpstr>Slide 2</vt:lpstr>
      <vt:lpstr>Sensation</vt:lpstr>
      <vt:lpstr>Sensory Adaptation</vt:lpstr>
      <vt:lpstr>Slide 5</vt:lpstr>
      <vt:lpstr>Perception</vt:lpstr>
      <vt:lpstr>Slide 7</vt:lpstr>
      <vt:lpstr>Slide 8</vt:lpstr>
      <vt:lpstr>Slide 9</vt:lpstr>
      <vt:lpstr>Slide 10</vt:lpstr>
      <vt:lpstr>Slide 11</vt:lpstr>
      <vt:lpstr>Perception – gestalt laws</vt:lpstr>
      <vt:lpstr>Gestalt Psychology</vt:lpstr>
      <vt:lpstr>Slide 14</vt:lpstr>
      <vt:lpstr>Slide 15</vt:lpstr>
      <vt:lpstr>Gestalt Principles of Visual Perception</vt:lpstr>
      <vt:lpstr>Slide 17</vt:lpstr>
      <vt:lpstr>Depth perception</vt:lpstr>
      <vt:lpstr>Slide 19</vt:lpstr>
      <vt:lpstr>ILLUSION</vt:lpstr>
      <vt:lpstr>Slide 21</vt:lpstr>
      <vt:lpstr>Slide 22</vt:lpstr>
      <vt:lpstr>Slide 23</vt:lpstr>
      <vt:lpstr>Slide 24</vt:lpstr>
      <vt:lpstr>Social Perception</vt:lpstr>
      <vt:lpstr>Slide 26</vt:lpstr>
      <vt:lpstr>Slide 27</vt:lpstr>
      <vt:lpstr>Attribution Theory</vt:lpstr>
      <vt:lpstr>Attribution Theory</vt:lpstr>
      <vt:lpstr>Distorted attribution</vt:lpstr>
      <vt:lpstr>Slide 31</vt:lpstr>
      <vt:lpstr>Stereotype</vt:lpstr>
      <vt:lpstr>Slide 33</vt:lpstr>
      <vt:lpstr>Organizational Processes In Perception </vt:lpstr>
      <vt:lpstr>Recognition Processes In Perception.</vt:lpstr>
      <vt:lpstr>Activity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PERCEPTION &amp; SENSATION</dc:title>
  <dc:creator>Marvi Makhdoom</dc:creator>
  <cp:lastModifiedBy>Faraz Bhai</cp:lastModifiedBy>
  <cp:revision>6</cp:revision>
  <dcterms:created xsi:type="dcterms:W3CDTF">2022-11-15T15:02:10Z</dcterms:created>
  <dcterms:modified xsi:type="dcterms:W3CDTF">2022-11-27T18:04:52Z</dcterms:modified>
</cp:coreProperties>
</file>