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71" r:id="rId3"/>
    <p:sldId id="272" r:id="rId4"/>
    <p:sldId id="273" r:id="rId5"/>
    <p:sldId id="274" r:id="rId6"/>
    <p:sldId id="275" r:id="rId7"/>
    <p:sldId id="276" r:id="rId8"/>
    <p:sldId id="277" r:id="rId9"/>
    <p:sldId id="310" r:id="rId10"/>
    <p:sldId id="308" r:id="rId11"/>
    <p:sldId id="309" r:id="rId12"/>
    <p:sldId id="278" r:id="rId13"/>
    <p:sldId id="279" r:id="rId14"/>
    <p:sldId id="280" r:id="rId15"/>
    <p:sldId id="282" r:id="rId16"/>
    <p:sldId id="283" r:id="rId17"/>
    <p:sldId id="285" r:id="rId18"/>
    <p:sldId id="286" r:id="rId19"/>
    <p:sldId id="288" r:id="rId20"/>
    <p:sldId id="289" r:id="rId21"/>
    <p:sldId id="290" r:id="rId22"/>
    <p:sldId id="291" r:id="rId23"/>
    <p:sldId id="292" r:id="rId24"/>
    <p:sldId id="293" r:id="rId25"/>
    <p:sldId id="31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p:restoredLeft sz="34587" autoAdjust="0"/>
    <p:restoredTop sz="86441" autoAdjust="0"/>
  </p:normalViewPr>
  <p:slideViewPr>
    <p:cSldViewPr>
      <p:cViewPr>
        <p:scale>
          <a:sx n="60" d="100"/>
          <a:sy n="60" d="100"/>
        </p:scale>
        <p:origin x="-1229" y="-418"/>
      </p:cViewPr>
      <p:guideLst>
        <p:guide orient="horz" pos="2160"/>
        <p:guide pos="2880"/>
      </p:guideLst>
    </p:cSldViewPr>
  </p:slideViewPr>
  <p:outlineViewPr>
    <p:cViewPr>
      <p:scale>
        <a:sx n="33" d="100"/>
        <a:sy n="33" d="100"/>
      </p:scale>
      <p:origin x="0" y="1410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663415-2A05-4C9B-AB73-7E9B0B74FF2B}" type="datetimeFigureOut">
              <a:rPr lang="en-US" smtClean="0"/>
              <a:pPr/>
              <a:t>1/10/2023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5422DA-BD44-434A-90E4-E94F4E3512A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048674" name="Google Shape;141;p8: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5" name="Google Shape;142;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048679" name="Google Shape;150;p9: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0" name="Google Shape;151;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048684" name="Google Shape;157;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85" name="Google Shape;158;p10: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048686" name="Google Shape;159;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048693" name="Google Shape;166;p11: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4" name="Google Shape;167;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048698" name="Google Shape;176;p12: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9" name="Google Shape;177;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048706" name="Google Shape;189;p14: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7" name="Google Shape;190;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1048593" name="Google Shape;239;p19: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594" name="Google Shape;240;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199208" y="1752600"/>
            <a:ext cx="5143502" cy="1828800"/>
          </a:xfrm>
        </p:spPr>
        <p:txBody>
          <a:bodyPr anchor="b">
            <a:normAutofit/>
          </a:bodyPr>
          <a:lstStyle>
            <a:lvl1pPr algn="l">
              <a:defRPr sz="5400"/>
            </a:lvl1pPr>
          </a:lstStyle>
          <a:p>
            <a:r>
              <a:rPr lang="en-US" smtClean="0"/>
              <a:t>Click to edit Master title style</a:t>
            </a:r>
            <a:endParaRPr/>
          </a:p>
        </p:txBody>
      </p:sp>
      <p:sp>
        <p:nvSpPr>
          <p:cNvPr id="3" name="Subtitle 2"/>
          <p:cNvSpPr>
            <a:spLocks noGrp="1"/>
          </p:cNvSpPr>
          <p:nvPr>
            <p:ph type="subTitle" idx="1"/>
          </p:nvPr>
        </p:nvSpPr>
        <p:spPr>
          <a:xfrm>
            <a:off x="3199207" y="3733800"/>
            <a:ext cx="5143502" cy="914400"/>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Tree>
    <p:extLst>
      <p:ext uri="{BB962C8B-B14F-4D97-AF65-F5344CB8AC3E}">
        <p14:creationId xmlns="" xmlns:p14="http://schemas.microsoft.com/office/powerpoint/2010/main" val="2981203631"/>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99661" y="421594"/>
            <a:ext cx="1714500" cy="1885508"/>
          </a:xfrm>
        </p:spPr>
        <p:txBody>
          <a:bodyPr>
            <a:normAutofit/>
          </a:bodyPr>
          <a:lstStyle>
            <a:lvl1pPr>
              <a:defRPr sz="2400"/>
            </a:lvl1pPr>
          </a:lstStyle>
          <a:p>
            <a:r>
              <a:rPr lang="en-US" smtClean="0"/>
              <a:t>Click to edit Master title style</a:t>
            </a:r>
            <a:endParaRPr lang="en-US"/>
          </a:p>
        </p:txBody>
      </p:sp>
      <p:grpSp>
        <p:nvGrpSpPr>
          <p:cNvPr id="3" name="Group 83"/>
          <p:cNvGrpSpPr>
            <a:grpSpLocks noChangeAspect="1"/>
          </p:cNvGrpSpPr>
          <p:nvPr/>
        </p:nvGrpSpPr>
        <p:grpSpPr>
          <a:xfrm rot="16200000" flipV="1">
            <a:off x="-425972" y="1653786"/>
            <a:ext cx="5053664" cy="3308889"/>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97" name="Picture Placeholder 33" descr="An empty placeholder to add an image. Click on the placeholder and select the image that you wish to add."/>
          <p:cNvSpPr>
            <a:spLocks noGrp="1"/>
          </p:cNvSpPr>
          <p:nvPr>
            <p:ph type="pic" sz="quarter" idx="17"/>
          </p:nvPr>
        </p:nvSpPr>
        <p:spPr>
          <a:xfrm>
            <a:off x="630596" y="1020193"/>
            <a:ext cx="2914650" cy="4572000"/>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grpSp>
        <p:nvGrpSpPr>
          <p:cNvPr id="4" name="Group 97"/>
          <p:cNvGrpSpPr/>
          <p:nvPr/>
        </p:nvGrpSpPr>
        <p:grpSpPr>
          <a:xfrm>
            <a:off x="3991867" y="319177"/>
            <a:ext cx="2542205" cy="2710838"/>
            <a:chOff x="895350" y="3313113"/>
            <a:chExt cx="3613151" cy="2790825"/>
          </a:xfrm>
          <a:solidFill>
            <a:schemeClr val="tx1">
              <a:lumMod val="50000"/>
            </a:schemeClr>
          </a:solidFill>
        </p:grpSpPr>
        <p:sp>
          <p:nvSpPr>
            <p:cNvPr id="99"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0"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11" name="Picture Placeholder 33" descr="An empty placeholder to add an image. Click on the placeholder and select the image that you wish to add."/>
          <p:cNvSpPr>
            <a:spLocks noGrp="1" noChangeAspect="1"/>
          </p:cNvSpPr>
          <p:nvPr>
            <p:ph type="pic" sz="quarter" idx="18"/>
          </p:nvPr>
        </p:nvSpPr>
        <p:spPr>
          <a:xfrm>
            <a:off x="4160085" y="529603"/>
            <a:ext cx="2245025" cy="230533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grpSp>
        <p:nvGrpSpPr>
          <p:cNvPr id="5" name="Group 111"/>
          <p:cNvGrpSpPr/>
          <p:nvPr/>
        </p:nvGrpSpPr>
        <p:grpSpPr>
          <a:xfrm>
            <a:off x="3991867" y="3245640"/>
            <a:ext cx="2542205" cy="2710838"/>
            <a:chOff x="895350" y="3313113"/>
            <a:chExt cx="3613151" cy="2790825"/>
          </a:xfrm>
          <a:solidFill>
            <a:schemeClr val="tx1">
              <a:lumMod val="50000"/>
            </a:schemeClr>
          </a:solidFill>
        </p:grpSpPr>
        <p:sp>
          <p:nvSpPr>
            <p:cNvPr id="11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25" name="Picture Placeholder 33" descr="An empty placeholder to add an image. Click on the placeholder and select the image that you wish to add."/>
          <p:cNvSpPr>
            <a:spLocks noGrp="1" noChangeAspect="1"/>
          </p:cNvSpPr>
          <p:nvPr>
            <p:ph type="pic" sz="quarter" idx="19"/>
          </p:nvPr>
        </p:nvSpPr>
        <p:spPr>
          <a:xfrm>
            <a:off x="4160085" y="3456066"/>
            <a:ext cx="2245025" cy="230533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126" name="Text Placeholder 3"/>
          <p:cNvSpPr>
            <a:spLocks noGrp="1"/>
          </p:cNvSpPr>
          <p:nvPr>
            <p:ph type="body" sz="half" idx="21"/>
          </p:nvPr>
        </p:nvSpPr>
        <p:spPr>
          <a:xfrm>
            <a:off x="6799661" y="2484993"/>
            <a:ext cx="1714500" cy="3248729"/>
          </a:xfrm>
        </p:spPr>
        <p:txBody>
          <a:bodyPr anchor="t" anchorCtr="0">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ECBD3051-09AC-4868-9E82-1CC883C112EC}" type="slidenum">
              <a:rPr lang="en-US" smtClean="0"/>
              <a:pPr/>
              <a:t>‹#›</a:t>
            </a:fld>
            <a:endParaRPr lang="en-US"/>
          </a:p>
        </p:txBody>
      </p:sp>
      <p:sp>
        <p:nvSpPr>
          <p:cNvPr id="7" name="Footer Placeholder 6"/>
          <p:cNvSpPr>
            <a:spLocks noGrp="1"/>
          </p:cNvSpPr>
          <p:nvPr>
            <p:ph type="ftr" sz="quarter" idx="11"/>
          </p:nvPr>
        </p:nvSpPr>
        <p:spPr/>
        <p:txBody>
          <a:bodyPr/>
          <a:lstStyle/>
          <a:p>
            <a:endParaRPr lang="en-US"/>
          </a:p>
        </p:txBody>
      </p:sp>
      <p:sp>
        <p:nvSpPr>
          <p:cNvPr id="6" name="Date Placeholder 5"/>
          <p:cNvSpPr>
            <a:spLocks noGrp="1"/>
          </p:cNvSpPr>
          <p:nvPr>
            <p:ph type="dt" sz="half" idx="10"/>
          </p:nvPr>
        </p:nvSpPr>
        <p:spPr/>
        <p:txBody>
          <a:bodyPr/>
          <a:lstStyle/>
          <a:p>
            <a:fld id="{782A33BA-EB1D-4922-93F9-41EC21022E87}" type="datetimeFigureOut">
              <a:rPr lang="en-US" smtClean="0"/>
              <a:pPr/>
              <a:t>1/10/2023</a:t>
            </a:fld>
            <a:endParaRPr lang="en-US"/>
          </a:p>
        </p:txBody>
      </p:sp>
    </p:spTree>
    <p:extLst>
      <p:ext uri="{BB962C8B-B14F-4D97-AF65-F5344CB8AC3E}">
        <p14:creationId xmlns="" xmlns:p14="http://schemas.microsoft.com/office/powerpoint/2010/main" val="78742514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33799" y="1330347"/>
            <a:ext cx="2880360" cy="2103120"/>
          </a:xfrm>
        </p:spPr>
        <p:txBody>
          <a:bodyPr anchor="b">
            <a:normAutofit/>
          </a:bodyPr>
          <a:lstStyle>
            <a:lvl1pPr>
              <a:defRPr sz="3600"/>
            </a:lvl1pPr>
          </a:lstStyle>
          <a:p>
            <a:r>
              <a:rPr lang="en-US" smtClean="0"/>
              <a:t>Click to edit Master title style</a:t>
            </a:r>
            <a:endParaRPr dirty="0"/>
          </a:p>
        </p:txBody>
      </p:sp>
      <p:sp>
        <p:nvSpPr>
          <p:cNvPr id="3" name="Content Placeholder 2"/>
          <p:cNvSpPr>
            <a:spLocks noGrp="1"/>
          </p:cNvSpPr>
          <p:nvPr>
            <p:ph idx="1"/>
          </p:nvPr>
        </p:nvSpPr>
        <p:spPr>
          <a:xfrm>
            <a:off x="627460" y="914400"/>
            <a:ext cx="4629151" cy="50292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633799" y="3555524"/>
            <a:ext cx="2880360" cy="2388077"/>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798910" y="6019801"/>
            <a:ext cx="571500" cy="228600"/>
          </a:xfrm>
        </p:spPr>
        <p:txBody>
          <a:bodyPr/>
          <a:lstStyle>
            <a:lvl1pPr algn="l">
              <a:defRPr/>
            </a:lvl1pPr>
          </a:lstStyle>
          <a:p>
            <a:fld id="{ECBD3051-09AC-4868-9E82-1CC883C112EC}" type="slidenum">
              <a:rPr lang="en-US" smtClean="0"/>
              <a:pPr/>
              <a:t>‹#›</a:t>
            </a:fld>
            <a:endParaRPr lang="en-US"/>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a:xfrm>
            <a:off x="6056708" y="6019801"/>
            <a:ext cx="1047195" cy="228600"/>
          </a:xfrm>
        </p:spPr>
        <p:txBody>
          <a:bodyPr/>
          <a:lstStyle/>
          <a:p>
            <a:fld id="{782A33BA-EB1D-4922-93F9-41EC21022E87}" type="datetimeFigureOut">
              <a:rPr lang="en-US" smtClean="0"/>
              <a:pPr/>
              <a:t>1/10/2023</a:t>
            </a:fld>
            <a:endParaRPr lang="en-US"/>
          </a:p>
        </p:txBody>
      </p:sp>
    </p:spTree>
    <p:extLst>
      <p:ext uri="{BB962C8B-B14F-4D97-AF65-F5344CB8AC3E}">
        <p14:creationId xmlns="" xmlns:p14="http://schemas.microsoft.com/office/powerpoint/2010/main" val="1239762651"/>
      </p:ext>
    </p:extLst>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19668" y="1330347"/>
            <a:ext cx="2880360" cy="2103120"/>
          </a:xfrm>
        </p:spPr>
        <p:txBody>
          <a:bodyPr anchor="b">
            <a:normAutofit/>
          </a:bodyPr>
          <a:lstStyle>
            <a:lvl1pPr>
              <a:defRPr sz="3600"/>
            </a:lvl1pPr>
          </a:lstStyle>
          <a:p>
            <a:r>
              <a:rPr lang="en-US" smtClean="0"/>
              <a:t>Click to edit Master title style</a:t>
            </a:r>
            <a:endParaRPr dirty="0"/>
          </a:p>
        </p:txBody>
      </p:sp>
      <p:grpSp>
        <p:nvGrpSpPr>
          <p:cNvPr id="8" name="Group 7"/>
          <p:cNvGrpSpPr/>
          <p:nvPr/>
        </p:nvGrpSpPr>
        <p:grpSpPr>
          <a:xfrm>
            <a:off x="446659" y="781399"/>
            <a:ext cx="4825049" cy="5053665"/>
            <a:chOff x="5162444" y="781398"/>
            <a:chExt cx="6433398" cy="5053665"/>
          </a:xfrm>
        </p:grpSpPr>
        <p:sp>
          <p:nvSpPr>
            <p:cNvPr id="9" name="Freeform 42"/>
            <p:cNvSpPr>
              <a:spLocks/>
            </p:cNvSpPr>
            <p:nvPr/>
          </p:nvSpPr>
          <p:spPr bwMode="auto">
            <a:xfrm rot="16200000" flipV="1">
              <a:off x="3342557" y="3275021"/>
              <a:ext cx="3827994" cy="17568"/>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0" name="Freeform 43"/>
            <p:cNvSpPr>
              <a:spLocks/>
            </p:cNvSpPr>
            <p:nvPr/>
          </p:nvSpPr>
          <p:spPr bwMode="auto">
            <a:xfrm rot="16200000" flipV="1">
              <a:off x="9565728" y="3299447"/>
              <a:ext cx="3836876" cy="17568"/>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nvGrpSpPr>
            <p:cNvPr id="11" name="Group 10"/>
            <p:cNvGrpSpPr/>
            <p:nvPr/>
          </p:nvGrpSpPr>
          <p:grpSpPr>
            <a:xfrm>
              <a:off x="5814205" y="859113"/>
              <a:ext cx="5129146" cy="4880471"/>
              <a:chOff x="7856559" y="859113"/>
              <a:chExt cx="3086791" cy="4880471"/>
            </a:xfrm>
          </p:grpSpPr>
          <p:sp>
            <p:nvSpPr>
              <p:cNvPr id="20" name="Freeform 41"/>
              <p:cNvSpPr>
                <a:spLocks/>
              </p:cNvSpPr>
              <p:nvPr/>
            </p:nvSpPr>
            <p:spPr bwMode="auto">
              <a:xfrm rot="16200000" flipV="1">
                <a:off x="9392183" y="4188416"/>
                <a:ext cx="15544" cy="3086791"/>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1" name="Freeform 44"/>
              <p:cNvSpPr>
                <a:spLocks/>
              </p:cNvSpPr>
              <p:nvPr/>
            </p:nvSpPr>
            <p:spPr bwMode="auto">
              <a:xfrm rot="16200000" flipV="1">
                <a:off x="9366943" y="-651271"/>
                <a:ext cx="13322" cy="3034090"/>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sp>
          <p:nvSpPr>
            <p:cNvPr id="12" name="Freeform 45"/>
            <p:cNvSpPr>
              <a:spLocks noEditPoints="1"/>
            </p:cNvSpPr>
            <p:nvPr/>
          </p:nvSpPr>
          <p:spPr bwMode="auto">
            <a:xfrm rot="16200000" flipV="1">
              <a:off x="5186001" y="5323012"/>
              <a:ext cx="477390" cy="524504"/>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3" name="Freeform 46"/>
            <p:cNvSpPr>
              <a:spLocks noEditPoints="1"/>
            </p:cNvSpPr>
            <p:nvPr/>
          </p:nvSpPr>
          <p:spPr bwMode="auto">
            <a:xfrm rot="16200000" flipV="1">
              <a:off x="5197295" y="5324846"/>
              <a:ext cx="477390" cy="511956"/>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4" name="Freeform 47"/>
            <p:cNvSpPr>
              <a:spLocks noEditPoints="1"/>
            </p:cNvSpPr>
            <p:nvPr/>
          </p:nvSpPr>
          <p:spPr bwMode="auto">
            <a:xfrm rot="16200000" flipV="1">
              <a:off x="11076843" y="5321082"/>
              <a:ext cx="508476" cy="519485"/>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5" name="Freeform 48"/>
            <p:cNvSpPr>
              <a:spLocks noEditPoints="1"/>
            </p:cNvSpPr>
            <p:nvPr/>
          </p:nvSpPr>
          <p:spPr bwMode="auto">
            <a:xfrm rot="16200000" flipV="1">
              <a:off x="11093207" y="5321324"/>
              <a:ext cx="470728" cy="534543"/>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6" name="Freeform 49"/>
            <p:cNvSpPr>
              <a:spLocks noEditPoints="1"/>
            </p:cNvSpPr>
            <p:nvPr/>
          </p:nvSpPr>
          <p:spPr bwMode="auto">
            <a:xfrm rot="16200000" flipV="1">
              <a:off x="11051654" y="771453"/>
              <a:ext cx="468508" cy="519485"/>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7" name="Freeform 50"/>
            <p:cNvSpPr>
              <a:spLocks noEditPoints="1"/>
            </p:cNvSpPr>
            <p:nvPr/>
          </p:nvSpPr>
          <p:spPr bwMode="auto">
            <a:xfrm rot="16200000" flipV="1">
              <a:off x="11044126" y="786511"/>
              <a:ext cx="468508" cy="489370"/>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8" name="Freeform 51"/>
            <p:cNvSpPr>
              <a:spLocks noEditPoints="1"/>
            </p:cNvSpPr>
            <p:nvPr/>
          </p:nvSpPr>
          <p:spPr bwMode="auto">
            <a:xfrm rot="16200000" flipV="1">
              <a:off x="5232723" y="721157"/>
              <a:ext cx="424100" cy="544581"/>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9" name="Freeform 52"/>
            <p:cNvSpPr>
              <a:spLocks noEditPoints="1"/>
            </p:cNvSpPr>
            <p:nvPr/>
          </p:nvSpPr>
          <p:spPr bwMode="auto">
            <a:xfrm rot="16200000" flipV="1">
              <a:off x="5241796" y="749729"/>
              <a:ext cx="428541" cy="491879"/>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sp>
        <p:nvSpPr>
          <p:cNvPr id="3" name="Picture Placeholder 2" descr="An empty placeholder to add an image. Click on the placeholder and select the image that you wish to add."/>
          <p:cNvSpPr>
            <a:spLocks noGrp="1"/>
          </p:cNvSpPr>
          <p:nvPr>
            <p:ph type="pic" idx="1"/>
          </p:nvPr>
        </p:nvSpPr>
        <p:spPr>
          <a:xfrm>
            <a:off x="627460" y="1031195"/>
            <a:ext cx="4457700" cy="4572000"/>
          </a:xfrm>
          <a:solidFill>
            <a:schemeClr val="accent2">
              <a:lumMod val="40000"/>
              <a:lumOff val="60000"/>
            </a:schemeClr>
          </a:solidFill>
          <a:ln w="38100">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5619668" y="3555522"/>
            <a:ext cx="2880360" cy="2168517"/>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ECBD3051-09AC-4868-9E82-1CC883C112EC}" type="slidenum">
              <a:rPr lang="en-US" smtClean="0"/>
              <a:pPr/>
              <a:t>‹#›</a:t>
            </a:fld>
            <a:endParaRPr lang="en-US"/>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782A33BA-EB1D-4922-93F9-41EC21022E87}" type="datetimeFigureOut">
              <a:rPr lang="en-US" smtClean="0"/>
              <a:pPr/>
              <a:t>1/10/2023</a:t>
            </a:fld>
            <a:endParaRPr lang="en-US"/>
          </a:p>
        </p:txBody>
      </p:sp>
    </p:spTree>
    <p:extLst>
      <p:ext uri="{BB962C8B-B14F-4D97-AF65-F5344CB8AC3E}">
        <p14:creationId xmlns="" xmlns:p14="http://schemas.microsoft.com/office/powerpoint/2010/main" val="2659575804"/>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ECBD3051-09AC-4868-9E82-1CC883C112EC}" type="slidenum">
              <a:rPr lang="en-US" smtClean="0"/>
              <a:pPr/>
              <a:t>‹#›</a:t>
            </a:fld>
            <a:endParaRPr lang="en-US"/>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782A33BA-EB1D-4922-93F9-41EC21022E87}" type="datetimeFigureOut">
              <a:rPr lang="en-US" smtClean="0"/>
              <a:pPr/>
              <a:t>1/10/2023</a:t>
            </a:fld>
            <a:endParaRPr lang="en-US"/>
          </a:p>
        </p:txBody>
      </p:sp>
    </p:spTree>
    <p:extLst>
      <p:ext uri="{BB962C8B-B14F-4D97-AF65-F5344CB8AC3E}">
        <p14:creationId xmlns="" xmlns:p14="http://schemas.microsoft.com/office/powerpoint/2010/main" val="2447936214"/>
      </p:ext>
    </p:extLst>
  </p:cSld>
  <p:clrMapOvr>
    <a:masterClrMapping/>
  </p:clrMapOvr>
  <p:transition spd="med">
    <p:fade/>
  </p:transition>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8202" y="304800"/>
            <a:ext cx="1297148" cy="56769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28650" y="304800"/>
            <a:ext cx="6475253" cy="5676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ECBD3051-09AC-4868-9E82-1CC883C112EC}" type="slidenum">
              <a:rPr lang="en-US" smtClean="0"/>
              <a:pPr/>
              <a:t>‹#›</a:t>
            </a:fld>
            <a:endParaRPr lang="en-US"/>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782A33BA-EB1D-4922-93F9-41EC21022E87}" type="datetimeFigureOut">
              <a:rPr lang="en-US" smtClean="0"/>
              <a:pPr/>
              <a:t>1/10/2023</a:t>
            </a:fld>
            <a:endParaRPr lang="en-US"/>
          </a:p>
        </p:txBody>
      </p:sp>
    </p:spTree>
    <p:extLst>
      <p:ext uri="{BB962C8B-B14F-4D97-AF65-F5344CB8AC3E}">
        <p14:creationId xmlns="" xmlns:p14="http://schemas.microsoft.com/office/powerpoint/2010/main" val="4205803309"/>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ECBD3051-09AC-4868-9E82-1CC883C112EC}" type="slidenum">
              <a:rPr lang="en-US" smtClean="0"/>
              <a:pPr/>
              <a:t>‹#›</a:t>
            </a:fld>
            <a:endParaRPr lang="en-US"/>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782A33BA-EB1D-4922-93F9-41EC21022E87}" type="datetimeFigureOut">
              <a:rPr lang="en-US" smtClean="0"/>
              <a:pPr/>
              <a:t>1/10/2023</a:t>
            </a:fld>
            <a:endParaRPr lang="en-US"/>
          </a:p>
        </p:txBody>
      </p:sp>
    </p:spTree>
    <p:extLst>
      <p:ext uri="{BB962C8B-B14F-4D97-AF65-F5344CB8AC3E}">
        <p14:creationId xmlns="" xmlns:p14="http://schemas.microsoft.com/office/powerpoint/2010/main" val="339630955"/>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99210" y="1828800"/>
            <a:ext cx="5143502" cy="1828800"/>
          </a:xfrm>
        </p:spPr>
        <p:txBody>
          <a:bodyPr anchor="b">
            <a:normAutofit/>
          </a:bodyPr>
          <a:lstStyle>
            <a:lvl1pPr>
              <a:defRPr sz="4400"/>
            </a:lvl1pPr>
          </a:lstStyle>
          <a:p>
            <a:r>
              <a:rPr lang="en-US" smtClean="0"/>
              <a:t>Click to edit Master title style</a:t>
            </a:r>
            <a:endParaRPr/>
          </a:p>
        </p:txBody>
      </p:sp>
      <p:sp>
        <p:nvSpPr>
          <p:cNvPr id="3" name="Text Placeholder 2"/>
          <p:cNvSpPr>
            <a:spLocks noGrp="1"/>
          </p:cNvSpPr>
          <p:nvPr>
            <p:ph type="body" idx="1"/>
          </p:nvPr>
        </p:nvSpPr>
        <p:spPr>
          <a:xfrm>
            <a:off x="3199207" y="3733800"/>
            <a:ext cx="5143502" cy="914400"/>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10/main" val="1229257918"/>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8909" y="1825625"/>
            <a:ext cx="3715941" cy="41879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29150" y="1825625"/>
            <a:ext cx="3713561" cy="41879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Slide Number Placeholder 6"/>
          <p:cNvSpPr>
            <a:spLocks noGrp="1"/>
          </p:cNvSpPr>
          <p:nvPr>
            <p:ph type="sldNum" sz="quarter" idx="12"/>
          </p:nvPr>
        </p:nvSpPr>
        <p:spPr/>
        <p:txBody>
          <a:bodyPr/>
          <a:lstStyle/>
          <a:p>
            <a:fld id="{ECBD3051-09AC-4868-9E82-1CC883C112EC}" type="slidenum">
              <a:rPr lang="en-US" smtClean="0"/>
              <a:pPr/>
              <a:t>‹#›</a:t>
            </a:fld>
            <a:endParaRPr lang="en-US"/>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782A33BA-EB1D-4922-93F9-41EC21022E87}" type="datetimeFigureOut">
              <a:rPr lang="en-US" smtClean="0"/>
              <a:pPr/>
              <a:t>1/10/2023</a:t>
            </a:fld>
            <a:endParaRPr lang="en-US"/>
          </a:p>
        </p:txBody>
      </p:sp>
    </p:spTree>
    <p:extLst>
      <p:ext uri="{BB962C8B-B14F-4D97-AF65-F5344CB8AC3E}">
        <p14:creationId xmlns="" xmlns:p14="http://schemas.microsoft.com/office/powerpoint/2010/main" val="2972755191"/>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802386" y="1681163"/>
            <a:ext cx="3717036"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02386" y="2505076"/>
            <a:ext cx="3717036" cy="3476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629150" y="1681163"/>
            <a:ext cx="3717036"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6"/>
            <a:ext cx="3717036" cy="3476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8"/>
          <p:cNvSpPr>
            <a:spLocks noGrp="1"/>
          </p:cNvSpPr>
          <p:nvPr>
            <p:ph type="sldNum" sz="quarter" idx="12"/>
          </p:nvPr>
        </p:nvSpPr>
        <p:spPr/>
        <p:txBody>
          <a:bodyPr/>
          <a:lstStyle/>
          <a:p>
            <a:fld id="{ECBD3051-09AC-4868-9E82-1CC883C112EC}"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782A33BA-EB1D-4922-93F9-41EC21022E87}" type="datetimeFigureOut">
              <a:rPr lang="en-US" smtClean="0"/>
              <a:pPr/>
              <a:t>1/10/2023</a:t>
            </a:fld>
            <a:endParaRPr lang="en-US"/>
          </a:p>
        </p:txBody>
      </p:sp>
    </p:spTree>
    <p:extLst>
      <p:ext uri="{BB962C8B-B14F-4D97-AF65-F5344CB8AC3E}">
        <p14:creationId xmlns="" xmlns:p14="http://schemas.microsoft.com/office/powerpoint/2010/main" val="2318571645"/>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Slide Number Placeholder 4"/>
          <p:cNvSpPr>
            <a:spLocks noGrp="1"/>
          </p:cNvSpPr>
          <p:nvPr>
            <p:ph type="sldNum" sz="quarter" idx="12"/>
          </p:nvPr>
        </p:nvSpPr>
        <p:spPr/>
        <p:txBody>
          <a:bodyPr/>
          <a:lstStyle/>
          <a:p>
            <a:fld id="{ECBD3051-09AC-4868-9E82-1CC883C112EC}" type="slidenum">
              <a:rPr lang="en-US" smtClean="0"/>
              <a:pPr/>
              <a:t>‹#›</a:t>
            </a:fld>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782A33BA-EB1D-4922-93F9-41EC21022E87}" type="datetimeFigureOut">
              <a:rPr lang="en-US" smtClean="0"/>
              <a:pPr/>
              <a:t>1/10/2023</a:t>
            </a:fld>
            <a:endParaRPr lang="en-US"/>
          </a:p>
        </p:txBody>
      </p:sp>
    </p:spTree>
    <p:extLst>
      <p:ext uri="{BB962C8B-B14F-4D97-AF65-F5344CB8AC3E}">
        <p14:creationId xmlns="" xmlns:p14="http://schemas.microsoft.com/office/powerpoint/2010/main" val="3512816421"/>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CBD3051-09AC-4868-9E82-1CC883C112EC}" type="slidenum">
              <a:rPr lang="en-US" smtClean="0"/>
              <a:pPr/>
              <a:t>‹#›</a:t>
            </a:fld>
            <a:endParaRPr lang="en-US"/>
          </a:p>
        </p:txBody>
      </p:sp>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782A33BA-EB1D-4922-93F9-41EC21022E87}" type="datetimeFigureOut">
              <a:rPr lang="en-US" smtClean="0"/>
              <a:pPr/>
              <a:t>1/10/2023</a:t>
            </a:fld>
            <a:endParaRPr lang="en-US"/>
          </a:p>
        </p:txBody>
      </p:sp>
    </p:spTree>
    <p:extLst>
      <p:ext uri="{BB962C8B-B14F-4D97-AF65-F5344CB8AC3E}">
        <p14:creationId xmlns="" xmlns:p14="http://schemas.microsoft.com/office/powerpoint/2010/main" val="847874879"/>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798909" y="304799"/>
            <a:ext cx="7543802" cy="1216152"/>
          </a:xfrm>
        </p:spPr>
        <p:txBody>
          <a:bodyPr/>
          <a:lstStyle>
            <a:lvl1pPr>
              <a:defRPr/>
            </a:lvl1pPr>
          </a:lstStyle>
          <a:p>
            <a:r>
              <a:rPr lang="en-US" smtClean="0"/>
              <a:t>Click to edit Master title style</a:t>
            </a:r>
            <a:endParaRPr lang="en-US" dirty="0"/>
          </a:p>
        </p:txBody>
      </p:sp>
      <p:grpSp>
        <p:nvGrpSpPr>
          <p:cNvPr id="3" name="Group 8"/>
          <p:cNvGrpSpPr/>
          <p:nvPr/>
        </p:nvGrpSpPr>
        <p:grpSpPr>
          <a:xfrm>
            <a:off x="789317" y="1733550"/>
            <a:ext cx="3270377" cy="3050038"/>
            <a:chOff x="895350" y="3313113"/>
            <a:chExt cx="3613151" cy="2790825"/>
          </a:xfrm>
          <a:solidFill>
            <a:schemeClr val="tx1">
              <a:lumMod val="50000"/>
            </a:schemeClr>
          </a:solidFill>
        </p:grpSpPr>
        <p:sp>
          <p:nvSpPr>
            <p:cNvPr id="10"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3"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4"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5"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6"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7"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8"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9"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0"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1"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6" name="Picture Placeholder 33" descr="An empty placeholder to add an image. Click on the placeholder and select the image that you wish to add."/>
          <p:cNvSpPr>
            <a:spLocks noGrp="1" noChangeAspect="1"/>
          </p:cNvSpPr>
          <p:nvPr>
            <p:ph type="pic" sz="quarter" idx="17"/>
          </p:nvPr>
        </p:nvSpPr>
        <p:spPr>
          <a:xfrm>
            <a:off x="948771" y="1900210"/>
            <a:ext cx="2951652" cy="2571736"/>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39" name="Text Placeholder 3"/>
          <p:cNvSpPr>
            <a:spLocks noGrp="1"/>
          </p:cNvSpPr>
          <p:nvPr>
            <p:ph type="body" sz="half" idx="2"/>
          </p:nvPr>
        </p:nvSpPr>
        <p:spPr>
          <a:xfrm>
            <a:off x="789317" y="4935990"/>
            <a:ext cx="3276735"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4" name="Group 21"/>
          <p:cNvGrpSpPr/>
          <p:nvPr/>
        </p:nvGrpSpPr>
        <p:grpSpPr>
          <a:xfrm>
            <a:off x="5072334" y="1733550"/>
            <a:ext cx="3270377" cy="3050038"/>
            <a:chOff x="895350" y="3313113"/>
            <a:chExt cx="3613151" cy="2790825"/>
          </a:xfrm>
          <a:solidFill>
            <a:schemeClr val="tx1">
              <a:lumMod val="50000"/>
            </a:schemeClr>
          </a:solidFill>
        </p:grpSpPr>
        <p:sp>
          <p:nvSpPr>
            <p:cNvPr id="2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7" name="Picture Placeholder 33" descr="An empty placeholder to add an image. Click on the placeholder and select the image that you wish to add."/>
          <p:cNvSpPr>
            <a:spLocks noGrp="1" noChangeAspect="1"/>
          </p:cNvSpPr>
          <p:nvPr>
            <p:ph type="pic" sz="quarter" idx="18"/>
          </p:nvPr>
        </p:nvSpPr>
        <p:spPr>
          <a:xfrm>
            <a:off x="5231788" y="1900210"/>
            <a:ext cx="2951652" cy="2571736"/>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40" name="Text Placeholder 3"/>
          <p:cNvSpPr>
            <a:spLocks noGrp="1"/>
          </p:cNvSpPr>
          <p:nvPr>
            <p:ph type="body" sz="half" idx="19"/>
          </p:nvPr>
        </p:nvSpPr>
        <p:spPr>
          <a:xfrm>
            <a:off x="5057181" y="4935990"/>
            <a:ext cx="3276735"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ECBD3051-09AC-4868-9E82-1CC883C112EC}" type="slidenum">
              <a:rPr lang="en-US" smtClean="0"/>
              <a:pPr/>
              <a:t>‹#›</a:t>
            </a:fld>
            <a:endParaRPr lang="en-US"/>
          </a:p>
        </p:txBody>
      </p:sp>
      <p:sp>
        <p:nvSpPr>
          <p:cNvPr id="7" name="Footer Placeholder 6"/>
          <p:cNvSpPr>
            <a:spLocks noGrp="1"/>
          </p:cNvSpPr>
          <p:nvPr>
            <p:ph type="ftr" sz="quarter" idx="11"/>
          </p:nvPr>
        </p:nvSpPr>
        <p:spPr/>
        <p:txBody>
          <a:bodyPr/>
          <a:lstStyle/>
          <a:p>
            <a:endParaRPr lang="en-US"/>
          </a:p>
        </p:txBody>
      </p:sp>
      <p:sp>
        <p:nvSpPr>
          <p:cNvPr id="6" name="Date Placeholder 5"/>
          <p:cNvSpPr>
            <a:spLocks noGrp="1"/>
          </p:cNvSpPr>
          <p:nvPr>
            <p:ph type="dt" sz="half" idx="10"/>
          </p:nvPr>
        </p:nvSpPr>
        <p:spPr/>
        <p:txBody>
          <a:bodyPr/>
          <a:lstStyle/>
          <a:p>
            <a:fld id="{782A33BA-EB1D-4922-93F9-41EC21022E87}" type="datetimeFigureOut">
              <a:rPr lang="en-US" smtClean="0"/>
              <a:pPr/>
              <a:t>1/10/2023</a:t>
            </a:fld>
            <a:endParaRPr lang="en-US"/>
          </a:p>
        </p:txBody>
      </p:sp>
    </p:spTree>
    <p:extLst>
      <p:ext uri="{BB962C8B-B14F-4D97-AF65-F5344CB8AC3E}">
        <p14:creationId xmlns="" xmlns:p14="http://schemas.microsoft.com/office/powerpoint/2010/main" val="116827480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grpSp>
        <p:nvGrpSpPr>
          <p:cNvPr id="3" name="Group 51"/>
          <p:cNvGrpSpPr>
            <a:grpSpLocks noChangeAspect="1"/>
          </p:cNvGrpSpPr>
          <p:nvPr/>
        </p:nvGrpSpPr>
        <p:grpSpPr>
          <a:xfrm rot="5400000">
            <a:off x="393436" y="2064321"/>
            <a:ext cx="3123347" cy="2317298"/>
            <a:chOff x="895350" y="3313113"/>
            <a:chExt cx="3613151" cy="2790825"/>
          </a:xfrm>
          <a:solidFill>
            <a:schemeClr val="tx1">
              <a:lumMod val="50000"/>
            </a:schemeClr>
          </a:solidFill>
        </p:grpSpPr>
        <p:sp>
          <p:nvSpPr>
            <p:cNvPr id="5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9" name="Picture Placeholder 33" descr="An empty placeholder to add an image. Click on the placeholder and select the image that you wish to add."/>
          <p:cNvSpPr>
            <a:spLocks noGrp="1"/>
          </p:cNvSpPr>
          <p:nvPr>
            <p:ph type="pic" sz="quarter" idx="19"/>
          </p:nvPr>
        </p:nvSpPr>
        <p:spPr>
          <a:xfrm>
            <a:off x="936876" y="1824285"/>
            <a:ext cx="2036467"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1" name="Text Placeholder 3"/>
          <p:cNvSpPr>
            <a:spLocks noGrp="1"/>
          </p:cNvSpPr>
          <p:nvPr>
            <p:ph type="body" sz="half" idx="2"/>
          </p:nvPr>
        </p:nvSpPr>
        <p:spPr>
          <a:xfrm>
            <a:off x="926409" y="4947405"/>
            <a:ext cx="20574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4" name="Group 83"/>
          <p:cNvGrpSpPr>
            <a:grpSpLocks noChangeAspect="1"/>
          </p:cNvGrpSpPr>
          <p:nvPr/>
        </p:nvGrpSpPr>
        <p:grpSpPr>
          <a:xfrm rot="5400000">
            <a:off x="2997433" y="2064321"/>
            <a:ext cx="3123347" cy="2317298"/>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8" name="Picture Placeholder 33" descr="An empty placeholder to add an image. Click on the placeholder and select the image that you wish to add."/>
          <p:cNvSpPr>
            <a:spLocks noGrp="1"/>
          </p:cNvSpPr>
          <p:nvPr>
            <p:ph type="pic" sz="quarter" idx="18"/>
          </p:nvPr>
        </p:nvSpPr>
        <p:spPr>
          <a:xfrm>
            <a:off x="3540693" y="1824285"/>
            <a:ext cx="2036826"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2" name="Text Placeholder 3"/>
          <p:cNvSpPr>
            <a:spLocks noGrp="1"/>
          </p:cNvSpPr>
          <p:nvPr>
            <p:ph type="body" sz="half" idx="21"/>
          </p:nvPr>
        </p:nvSpPr>
        <p:spPr>
          <a:xfrm>
            <a:off x="3530406" y="4947405"/>
            <a:ext cx="20574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5" name="Group 96"/>
          <p:cNvGrpSpPr>
            <a:grpSpLocks noChangeAspect="1"/>
          </p:cNvGrpSpPr>
          <p:nvPr/>
        </p:nvGrpSpPr>
        <p:grpSpPr>
          <a:xfrm rot="5400000">
            <a:off x="5623839" y="2064321"/>
            <a:ext cx="3123347" cy="2317298"/>
            <a:chOff x="895350" y="3313113"/>
            <a:chExt cx="3613151" cy="2790825"/>
          </a:xfrm>
          <a:solidFill>
            <a:schemeClr val="tx1">
              <a:lumMod val="50000"/>
            </a:schemeClr>
          </a:solidFill>
        </p:grpSpPr>
        <p:sp>
          <p:nvSpPr>
            <p:cNvPr id="98"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9"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80" name="Picture Placeholder 33" descr="An empty placeholder to add an image. Click on the placeholder and select the image that you wish to add."/>
          <p:cNvSpPr>
            <a:spLocks noGrp="1"/>
          </p:cNvSpPr>
          <p:nvPr>
            <p:ph type="pic" sz="quarter" idx="20"/>
          </p:nvPr>
        </p:nvSpPr>
        <p:spPr>
          <a:xfrm>
            <a:off x="6167099" y="1824285"/>
            <a:ext cx="2036826"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3" name="Text Placeholder 3"/>
          <p:cNvSpPr>
            <a:spLocks noGrp="1"/>
          </p:cNvSpPr>
          <p:nvPr>
            <p:ph type="body" sz="half" idx="22"/>
          </p:nvPr>
        </p:nvSpPr>
        <p:spPr>
          <a:xfrm>
            <a:off x="6156812" y="4947405"/>
            <a:ext cx="20574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ECBD3051-09AC-4868-9E82-1CC883C112EC}" type="slidenum">
              <a:rPr lang="en-US" smtClean="0"/>
              <a:pPr/>
              <a:t>‹#›</a:t>
            </a:fld>
            <a:endParaRPr lang="en-US"/>
          </a:p>
        </p:txBody>
      </p:sp>
      <p:sp>
        <p:nvSpPr>
          <p:cNvPr id="7" name="Footer Placeholder 6"/>
          <p:cNvSpPr>
            <a:spLocks noGrp="1"/>
          </p:cNvSpPr>
          <p:nvPr>
            <p:ph type="ftr" sz="quarter" idx="11"/>
          </p:nvPr>
        </p:nvSpPr>
        <p:spPr/>
        <p:txBody>
          <a:bodyPr/>
          <a:lstStyle/>
          <a:p>
            <a:endParaRPr lang="en-US"/>
          </a:p>
        </p:txBody>
      </p:sp>
      <p:sp>
        <p:nvSpPr>
          <p:cNvPr id="6" name="Date Placeholder 5"/>
          <p:cNvSpPr>
            <a:spLocks noGrp="1"/>
          </p:cNvSpPr>
          <p:nvPr>
            <p:ph type="dt" sz="half" idx="10"/>
          </p:nvPr>
        </p:nvSpPr>
        <p:spPr/>
        <p:txBody>
          <a:bodyPr/>
          <a:lstStyle/>
          <a:p>
            <a:fld id="{782A33BA-EB1D-4922-93F9-41EC21022E87}" type="datetimeFigureOut">
              <a:rPr lang="en-US" smtClean="0"/>
              <a:pPr/>
              <a:t>1/10/2023</a:t>
            </a:fld>
            <a:endParaRPr lang="en-US"/>
          </a:p>
        </p:txBody>
      </p:sp>
    </p:spTree>
    <p:extLst>
      <p:ext uri="{BB962C8B-B14F-4D97-AF65-F5344CB8AC3E}">
        <p14:creationId xmlns="" xmlns:p14="http://schemas.microsoft.com/office/powerpoint/2010/main" val="16819350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8909" y="304800"/>
            <a:ext cx="7543802" cy="12192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798911" y="1752600"/>
            <a:ext cx="7543800" cy="42291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4"/>
          </p:nvPr>
        </p:nvSpPr>
        <p:spPr>
          <a:xfrm>
            <a:off x="798910" y="6019801"/>
            <a:ext cx="571500" cy="228600"/>
          </a:xfrm>
          <a:prstGeom prst="rect">
            <a:avLst/>
          </a:prstGeom>
        </p:spPr>
        <p:txBody>
          <a:bodyPr vert="horz" lIns="91440" tIns="45720" rIns="91440" bIns="45720" rtlCol="0" anchor="ctr"/>
          <a:lstStyle>
            <a:lvl1pPr algn="l">
              <a:defRPr sz="1100">
                <a:solidFill>
                  <a:schemeClr val="tx1"/>
                </a:solidFill>
              </a:defRPr>
            </a:lvl1pPr>
          </a:lstStyle>
          <a:p>
            <a:fld id="{ECBD3051-09AC-4868-9E82-1CC883C112EC}" type="slidenum">
              <a:rPr lang="en-US" smtClean="0"/>
              <a:pPr/>
              <a:t>‹#›</a:t>
            </a:fld>
            <a:endParaRPr lang="en-US"/>
          </a:p>
        </p:txBody>
      </p:sp>
      <p:sp>
        <p:nvSpPr>
          <p:cNvPr id="5" name="Footer Placeholder 4"/>
          <p:cNvSpPr>
            <a:spLocks noGrp="1"/>
          </p:cNvSpPr>
          <p:nvPr>
            <p:ph type="ftr" sz="quarter" idx="3"/>
          </p:nvPr>
        </p:nvSpPr>
        <p:spPr>
          <a:xfrm>
            <a:off x="1484710" y="6019801"/>
            <a:ext cx="4457700" cy="228600"/>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4" name="Date Placeholder 3"/>
          <p:cNvSpPr>
            <a:spLocks noGrp="1"/>
          </p:cNvSpPr>
          <p:nvPr>
            <p:ph type="dt" sz="half" idx="2"/>
          </p:nvPr>
        </p:nvSpPr>
        <p:spPr>
          <a:xfrm>
            <a:off x="6056708" y="6019801"/>
            <a:ext cx="1047195" cy="228600"/>
          </a:xfrm>
          <a:prstGeom prst="rect">
            <a:avLst/>
          </a:prstGeom>
        </p:spPr>
        <p:txBody>
          <a:bodyPr vert="horz" lIns="91440" tIns="45720" rIns="91440" bIns="45720" rtlCol="0" anchor="ctr"/>
          <a:lstStyle>
            <a:lvl1pPr algn="l">
              <a:defRPr sz="1100">
                <a:solidFill>
                  <a:schemeClr val="tx1"/>
                </a:solidFill>
              </a:defRPr>
            </a:lvl1pPr>
          </a:lstStyle>
          <a:p>
            <a:fld id="{782A33BA-EB1D-4922-93F9-41EC21022E87}" type="datetimeFigureOut">
              <a:rPr lang="en-US" smtClean="0"/>
              <a:pPr/>
              <a:t>1/10/2023</a:t>
            </a:fld>
            <a:endParaRPr lang="en-US"/>
          </a:p>
        </p:txBody>
      </p:sp>
    </p:spTree>
    <p:extLst>
      <p:ext uri="{BB962C8B-B14F-4D97-AF65-F5344CB8AC3E}">
        <p14:creationId xmlns="" xmlns:p14="http://schemas.microsoft.com/office/powerpoint/2010/main" val="1300630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spd="med">
    <p:fade/>
  </p:transition>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lumMod val="50000"/>
            </a:schemeClr>
          </a:solidFill>
          <a:latin typeface="+mj-lt"/>
          <a:ea typeface="+mj-ea"/>
          <a:cs typeface="+mj-cs"/>
        </a:defRPr>
      </a:lvl1pPr>
    </p:titleStyle>
    <p:bodyStyle>
      <a:lvl1pPr marL="347472" indent="-347472" algn="l" defTabSz="914400" rtl="0" eaLnBrk="1" latinLnBrk="0" hangingPunct="1">
        <a:lnSpc>
          <a:spcPct val="100000"/>
        </a:lnSpc>
        <a:spcBef>
          <a:spcPts val="1800"/>
        </a:spcBef>
        <a:buFont typeface="Arial" panose="020B0604020202020204" pitchFamily="34" charset="0"/>
        <a:buChar char="•"/>
        <a:defRPr sz="2400" kern="1200">
          <a:solidFill>
            <a:schemeClr val="tx1"/>
          </a:solidFill>
          <a:latin typeface="+mn-lt"/>
          <a:ea typeface="+mn-ea"/>
          <a:cs typeface="+mn-cs"/>
        </a:defRPr>
      </a:lvl1pPr>
      <a:lvl2pPr marL="740664" indent="-283464" algn="l" defTabSz="914400" rtl="0" eaLnBrk="1" latinLnBrk="0" hangingPunct="1">
        <a:lnSpc>
          <a:spcPct val="100000"/>
        </a:lnSpc>
        <a:spcBef>
          <a:spcPts val="12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1905000"/>
            <a:ext cx="7467600" cy="1828800"/>
          </a:xfrm>
        </p:spPr>
        <p:txBody>
          <a:bodyPr>
            <a:normAutofit fontScale="90000"/>
          </a:bodyPr>
          <a:lstStyle/>
          <a:p>
            <a:r>
              <a:rPr lang="en-US" b="1" dirty="0" smtClean="0"/>
              <a:t>SOCIAL PSYCHOLOGY</a:t>
            </a:r>
            <a:br>
              <a:rPr lang="en-US" b="1" dirty="0" smtClean="0"/>
            </a:br>
            <a:r>
              <a:rPr lang="en-US" b="1" dirty="0" smtClean="0"/>
              <a:t>(Applied Social Psychology)</a:t>
            </a:r>
            <a:endParaRPr lang="en-US" b="1" dirty="0"/>
          </a:p>
        </p:txBody>
      </p:sp>
      <p:sp>
        <p:nvSpPr>
          <p:cNvPr id="3" name="Subtitle 2"/>
          <p:cNvSpPr>
            <a:spLocks noGrp="1"/>
          </p:cNvSpPr>
          <p:nvPr>
            <p:ph type="subTitle" idx="1"/>
          </p:nvPr>
        </p:nvSpPr>
        <p:spPr>
          <a:xfrm>
            <a:off x="3200400" y="3962400"/>
            <a:ext cx="5143502" cy="914400"/>
          </a:xfrm>
        </p:spPr>
        <p:txBody>
          <a:bodyPr/>
          <a:lstStyle/>
          <a:p>
            <a:pPr algn="r"/>
            <a:r>
              <a:rPr lang="en-US" b="1" dirty="0" smtClean="0"/>
              <a:t>SESSION 11</a:t>
            </a:r>
            <a:endParaRPr lang="en-US" b="1"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https://www.learnpick.in/userfiles/resources_conversion_files/presentation_social_cognition_2014_1494081632_242269-10.jpg"/>
          <p:cNvPicPr>
            <a:picLocks noGrp="1" noChangeAspect="1" noChangeArrowheads="1"/>
          </p:cNvPicPr>
          <p:nvPr>
            <p:ph idx="1"/>
          </p:nvPr>
        </p:nvPicPr>
        <p:blipFill>
          <a:blip r:embed="rId2"/>
          <a:srcRect/>
          <a:stretch>
            <a:fillRect/>
          </a:stretch>
        </p:blipFill>
        <p:spPr bwMode="auto">
          <a:xfrm>
            <a:off x="990600" y="381000"/>
            <a:ext cx="7086599" cy="5745163"/>
          </a:xfrm>
          <a:prstGeom prst="rect">
            <a:avLst/>
          </a:prstGeom>
          <a:noFill/>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4754" name="Picture 2" descr="https://www.learnpick.in/userfiles/resources_conversion_files/presentation_social_cognition_2014_1494081632_242269-16.jpg"/>
          <p:cNvPicPr>
            <a:picLocks noChangeAspect="1" noChangeArrowheads="1"/>
          </p:cNvPicPr>
          <p:nvPr/>
        </p:nvPicPr>
        <p:blipFill>
          <a:blip r:embed="rId2"/>
          <a:srcRect/>
          <a:stretch>
            <a:fillRect/>
          </a:stretch>
        </p:blipFill>
        <p:spPr bwMode="auto">
          <a:xfrm>
            <a:off x="0" y="152400"/>
            <a:ext cx="9369425" cy="6705600"/>
          </a:xfrm>
          <a:prstGeom prst="rect">
            <a:avLst/>
          </a:prstGeom>
          <a:noFill/>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lstStyle/>
          <a:p>
            <a:r>
              <a:rPr lang="en-US" dirty="0"/>
              <a:t>The Standing Ovation</a:t>
            </a:r>
          </a:p>
        </p:txBody>
      </p:sp>
      <p:sp>
        <p:nvSpPr>
          <p:cNvPr id="3" name="Content Placeholder 2"/>
          <p:cNvSpPr>
            <a:spLocks noGrp="1"/>
          </p:cNvSpPr>
          <p:nvPr>
            <p:ph idx="1"/>
          </p:nvPr>
        </p:nvSpPr>
        <p:spPr>
          <a:xfrm>
            <a:off x="5848350" y="228600"/>
            <a:ext cx="3295650" cy="6456978"/>
          </a:xfrm>
        </p:spPr>
        <p:txBody>
          <a:bodyPr>
            <a:normAutofit fontScale="85000" lnSpcReduction="10000"/>
          </a:bodyPr>
          <a:lstStyle/>
          <a:p>
            <a:pPr>
              <a:buFont typeface="Wingdings" panose="05000000000000000000" pitchFamily="2" charset="2"/>
              <a:buChar char="q"/>
            </a:pPr>
            <a:r>
              <a:rPr lang="en-US" sz="2800" dirty="0"/>
              <a:t>When people on the front seats start rising, do others behind them follow suit?</a:t>
            </a:r>
          </a:p>
          <a:p>
            <a:pPr>
              <a:buFont typeface="Wingdings" panose="05000000000000000000" pitchFamily="2" charset="2"/>
              <a:buChar char="q"/>
            </a:pPr>
            <a:r>
              <a:rPr lang="en-US" sz="2800" dirty="0"/>
              <a:t>Unless you really don’t like the speech made, would you also stand up?</a:t>
            </a:r>
          </a:p>
          <a:p>
            <a:pPr>
              <a:buFont typeface="Wingdings" panose="05000000000000000000" pitchFamily="2" charset="2"/>
              <a:buChar char="q"/>
            </a:pPr>
            <a:r>
              <a:rPr lang="en-US" sz="2800" dirty="0"/>
              <a:t>What happens in a theatre when watching a movie, do you notice conformity there?</a:t>
            </a:r>
          </a:p>
        </p:txBody>
      </p:sp>
      <p:pic>
        <p:nvPicPr>
          <p:cNvPr id="5" name="Picture 4" descr="Image result for standing ovation some sitting"/>
          <p:cNvPicPr>
            <a:picLocks noChangeAspect="1" noChangeArrowheads="1"/>
          </p:cNvPicPr>
          <p:nvPr/>
        </p:nvPicPr>
        <p:blipFill>
          <a:blip r:embed="rId2" cstate="print"/>
          <a:srcRect/>
          <a:stretch>
            <a:fillRect/>
          </a:stretch>
        </p:blipFill>
        <p:spPr bwMode="auto">
          <a:xfrm>
            <a:off x="0" y="1462104"/>
            <a:ext cx="5680977" cy="4994875"/>
          </a:xfrm>
          <a:prstGeom prst="rect">
            <a:avLst/>
          </a:prstGeom>
          <a:noFill/>
        </p:spPr>
      </p:pic>
    </p:spTree>
    <p:extLst>
      <p:ext uri="{BB962C8B-B14F-4D97-AF65-F5344CB8AC3E}">
        <p14:creationId xmlns="" xmlns:p14="http://schemas.microsoft.com/office/powerpoint/2010/main" val="12646354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452718"/>
            <a:ext cx="8534401" cy="1400530"/>
          </a:xfrm>
        </p:spPr>
        <p:txBody>
          <a:bodyPr>
            <a:normAutofit fontScale="90000"/>
          </a:bodyPr>
          <a:lstStyle/>
          <a:p>
            <a:r>
              <a:rPr lang="en-US" sz="4400" dirty="0"/>
              <a:t>Differences in conformity, compliance, </a:t>
            </a:r>
            <a:br>
              <a:rPr lang="en-US" sz="4400" dirty="0"/>
            </a:br>
            <a:r>
              <a:rPr lang="en-US" sz="4400" dirty="0"/>
              <a:t>obedience, acceptance</a:t>
            </a:r>
            <a:endParaRPr lang="en-US" dirty="0"/>
          </a:p>
        </p:txBody>
      </p:sp>
      <p:sp>
        <p:nvSpPr>
          <p:cNvPr id="3" name="Content Placeholder 2"/>
          <p:cNvSpPr>
            <a:spLocks noGrp="1"/>
          </p:cNvSpPr>
          <p:nvPr>
            <p:ph idx="1"/>
          </p:nvPr>
        </p:nvSpPr>
        <p:spPr>
          <a:xfrm>
            <a:off x="3390900" y="2052919"/>
            <a:ext cx="5581650" cy="4195481"/>
          </a:xfrm>
        </p:spPr>
        <p:txBody>
          <a:bodyPr>
            <a:normAutofit fontScale="92500"/>
          </a:bodyPr>
          <a:lstStyle/>
          <a:p>
            <a:r>
              <a:rPr lang="en-US" dirty="0"/>
              <a:t>When you come to school, are you conforming?</a:t>
            </a:r>
          </a:p>
          <a:p>
            <a:r>
              <a:rPr lang="en-US" dirty="0"/>
              <a:t>When you eat using a spoon, are you conforming?</a:t>
            </a:r>
          </a:p>
          <a:p>
            <a:r>
              <a:rPr lang="en-US" dirty="0"/>
              <a:t>Important pointer to answer the above questions- would your behavior or beliefs be the same if you were apart from the group?</a:t>
            </a:r>
          </a:p>
          <a:p>
            <a:r>
              <a:rPr lang="en-US" dirty="0"/>
              <a:t>Its an alone vs with group situation</a:t>
            </a:r>
          </a:p>
        </p:txBody>
      </p:sp>
      <p:sp>
        <p:nvSpPr>
          <p:cNvPr id="4" name="Rectangle 3"/>
          <p:cNvSpPr/>
          <p:nvPr/>
        </p:nvSpPr>
        <p:spPr>
          <a:xfrm>
            <a:off x="285750" y="2052919"/>
            <a:ext cx="2933701" cy="419548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Conformity-</a:t>
            </a:r>
          </a:p>
          <a:p>
            <a:pPr algn="ctr"/>
            <a:r>
              <a:rPr lang="en-US" sz="2400" dirty="0"/>
              <a:t>A change in behavior or belief as the result of real or imagined group pressure.</a:t>
            </a:r>
          </a:p>
          <a:p>
            <a:pPr algn="ctr"/>
            <a:endParaRPr lang="en-US" sz="2400" dirty="0"/>
          </a:p>
        </p:txBody>
      </p:sp>
    </p:spTree>
    <p:extLst>
      <p:ext uri="{BB962C8B-B14F-4D97-AF65-F5344CB8AC3E}">
        <p14:creationId xmlns="" xmlns:p14="http://schemas.microsoft.com/office/powerpoint/2010/main" val="8860388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a:xfrm>
            <a:off x="457200" y="1066800"/>
            <a:ext cx="4114800" cy="50593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buNone/>
            </a:pPr>
            <a:r>
              <a:rPr lang="en-US" sz="2800" b="1" dirty="0"/>
              <a:t>Compliance-</a:t>
            </a:r>
          </a:p>
          <a:p>
            <a:pPr algn="ctr">
              <a:buNone/>
            </a:pPr>
            <a:r>
              <a:rPr lang="en-US" sz="2400" dirty="0"/>
              <a:t>Conformity that involves publicly acting in accord with an implied or explicit request while privately disagreeing</a:t>
            </a:r>
          </a:p>
          <a:p>
            <a:pPr algn="ctr"/>
            <a:endParaRPr lang="en-US" sz="2400" dirty="0"/>
          </a:p>
        </p:txBody>
      </p:sp>
      <p:sp>
        <p:nvSpPr>
          <p:cNvPr id="5" name="Rectangle 4"/>
          <p:cNvSpPr/>
          <p:nvPr/>
        </p:nvSpPr>
        <p:spPr>
          <a:xfrm>
            <a:off x="4800600" y="1143000"/>
            <a:ext cx="3911601" cy="4953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dirty="0"/>
              <a:t>Acceptance-</a:t>
            </a:r>
          </a:p>
          <a:p>
            <a:pPr algn="ctr"/>
            <a:r>
              <a:rPr lang="en-US" sz="2400" dirty="0"/>
              <a:t>Conformity that involves both acting and behaving in accord with social pressures. There is internal acceptance</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257550" y="2078319"/>
            <a:ext cx="5403790" cy="4195481"/>
          </a:xfrm>
        </p:spPr>
        <p:txBody>
          <a:bodyPr/>
          <a:lstStyle/>
          <a:p>
            <a:r>
              <a:rPr lang="en-US" dirty="0"/>
              <a:t>If compliance is to an explicit command, it becomes obedience</a:t>
            </a:r>
          </a:p>
          <a:p>
            <a:r>
              <a:rPr lang="en-US" dirty="0"/>
              <a:t>Milgram's experiment</a:t>
            </a:r>
          </a:p>
        </p:txBody>
      </p:sp>
      <p:sp>
        <p:nvSpPr>
          <p:cNvPr id="4" name="Rectangle 3"/>
          <p:cNvSpPr/>
          <p:nvPr/>
        </p:nvSpPr>
        <p:spPr>
          <a:xfrm>
            <a:off x="165039" y="1896036"/>
            <a:ext cx="2933701" cy="419548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Obedience-</a:t>
            </a:r>
          </a:p>
          <a:p>
            <a:pPr algn="ctr"/>
            <a:r>
              <a:rPr lang="en-US" sz="2400" dirty="0"/>
              <a:t>Acting in accord with a direct order or command</a:t>
            </a:r>
          </a:p>
          <a:p>
            <a:pPr algn="ctr"/>
            <a:endParaRPr lang="en-US" sz="2400" dirty="0"/>
          </a:p>
        </p:txBody>
      </p:sp>
    </p:spTree>
    <p:extLst>
      <p:ext uri="{BB962C8B-B14F-4D97-AF65-F5344CB8AC3E}">
        <p14:creationId xmlns="" xmlns:p14="http://schemas.microsoft.com/office/powerpoint/2010/main" val="24319393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543802" cy="1219200"/>
          </a:xfrm>
        </p:spPr>
        <p:txBody>
          <a:bodyPr>
            <a:normAutofit/>
          </a:bodyPr>
          <a:lstStyle/>
          <a:p>
            <a:r>
              <a:rPr lang="en-US" dirty="0"/>
              <a:t>NORMATIVE INFLUENCE</a:t>
            </a:r>
            <a:br>
              <a:rPr lang="en-US" dirty="0"/>
            </a:br>
            <a:r>
              <a:rPr lang="en-US" dirty="0"/>
              <a:t>INOFRMATIONAL INFLUENCE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685800" y="1143000"/>
            <a:ext cx="3733800" cy="39668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u="sng" dirty="0"/>
              <a:t>NORMATIVE INFLUENCE</a:t>
            </a:r>
          </a:p>
          <a:p>
            <a:pPr algn="ctr"/>
            <a:r>
              <a:rPr lang="en-US" sz="2400" b="1" dirty="0"/>
              <a:t>Conformity based on a persons desire to fulfill others expectations, often to gain acceptance</a:t>
            </a:r>
          </a:p>
        </p:txBody>
      </p:sp>
      <p:sp>
        <p:nvSpPr>
          <p:cNvPr id="5" name="Rectangle 4"/>
          <p:cNvSpPr/>
          <p:nvPr/>
        </p:nvSpPr>
        <p:spPr>
          <a:xfrm>
            <a:off x="4800600" y="1143000"/>
            <a:ext cx="3630217" cy="41192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u="sng" dirty="0"/>
              <a:t>INFORMATIONAL INFLUENCE</a:t>
            </a:r>
          </a:p>
          <a:p>
            <a:pPr algn="ctr"/>
            <a:r>
              <a:rPr lang="en-US" sz="2400" b="1" dirty="0"/>
              <a:t>Conformity occurring when people accept evidence about reality provided by other people</a:t>
            </a:r>
          </a:p>
        </p:txBody>
      </p:sp>
      <p:sp>
        <p:nvSpPr>
          <p:cNvPr id="6" name="Rounded Rectangle 5"/>
          <p:cNvSpPr/>
          <p:nvPr/>
        </p:nvSpPr>
        <p:spPr>
          <a:xfrm>
            <a:off x="533400" y="4455459"/>
            <a:ext cx="3526771" cy="24025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The result of wanting to be liked and be part of a group</a:t>
            </a:r>
          </a:p>
        </p:txBody>
      </p:sp>
      <p:sp>
        <p:nvSpPr>
          <p:cNvPr id="7" name="Rounded Rectangle 6"/>
          <p:cNvSpPr/>
          <p:nvPr/>
        </p:nvSpPr>
        <p:spPr>
          <a:xfrm>
            <a:off x="4953000" y="4648200"/>
            <a:ext cx="3733800" cy="2209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The result of wanting to be right and looking to others for the right answer when the situation is ambiguous</a:t>
            </a:r>
          </a:p>
        </p:txBody>
      </p:sp>
    </p:spTree>
    <p:extLst>
      <p:ext uri="{BB962C8B-B14F-4D97-AF65-F5344CB8AC3E}">
        <p14:creationId xmlns="" xmlns:p14="http://schemas.microsoft.com/office/powerpoint/2010/main" val="369787230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bg/>
                                          </p:spTgt>
                                        </p:tgtEl>
                                        <p:attrNameLst>
                                          <p:attrName>style.visibility</p:attrName>
                                        </p:attrNameLst>
                                      </p:cBhvr>
                                      <p:to>
                                        <p:strVal val="visible"/>
                                      </p:to>
                                    </p:set>
                                    <p:animEffect transition="in" filter="fade">
                                      <p:cBhvr>
                                        <p:cTn id="21" dur="2000"/>
                                        <p:tgtEl>
                                          <p:spTgt spid="4">
                                            <p:bg/>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0" end="0"/>
                                            </p:txEl>
                                          </p:spTgt>
                                        </p:tgtEl>
                                        <p:attrNameLst>
                                          <p:attrName>style.visibility</p:attrName>
                                        </p:attrNameLst>
                                      </p:cBhvr>
                                      <p:to>
                                        <p:strVal val="visible"/>
                                      </p:to>
                                    </p:set>
                                    <p:animEffect transition="in" filter="fade">
                                      <p:cBhvr>
                                        <p:cTn id="26" dur="2000"/>
                                        <p:tgtEl>
                                          <p:spTgt spid="4">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Effect transition="in" filter="fade">
                                      <p:cBhvr>
                                        <p:cTn id="31" dur="2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7053542" cy="809268"/>
          </a:xfrm>
        </p:spPr>
        <p:txBody>
          <a:bodyPr/>
          <a:lstStyle/>
          <a:p>
            <a:r>
              <a:rPr lang="en-US" dirty="0"/>
              <a:t>Define Attitude?</a:t>
            </a:r>
          </a:p>
        </p:txBody>
      </p:sp>
      <p:sp>
        <p:nvSpPr>
          <p:cNvPr id="3" name="Content Placeholder 2"/>
          <p:cNvSpPr>
            <a:spLocks noGrp="1"/>
          </p:cNvSpPr>
          <p:nvPr>
            <p:ph idx="1"/>
          </p:nvPr>
        </p:nvSpPr>
        <p:spPr>
          <a:xfrm>
            <a:off x="381000" y="3276600"/>
            <a:ext cx="7947639" cy="3382148"/>
          </a:xfrm>
        </p:spPr>
        <p:txBody>
          <a:bodyPr>
            <a:noAutofit/>
          </a:bodyPr>
          <a:lstStyle/>
          <a:p>
            <a:pPr lvl="1" algn="just"/>
            <a:r>
              <a:rPr lang="en-US" altLang="en-US" sz="2800" dirty="0"/>
              <a:t>The study of attitudes is a major topic within the field of social </a:t>
            </a:r>
            <a:r>
              <a:rPr lang="en-US" altLang="en-US" sz="2800" dirty="0" smtClean="0"/>
              <a:t>psychology.</a:t>
            </a:r>
          </a:p>
          <a:p>
            <a:pPr lvl="1" algn="just"/>
            <a:r>
              <a:rPr lang="en-US" altLang="en-US" sz="2800" dirty="0" smtClean="0"/>
              <a:t>They </a:t>
            </a:r>
            <a:r>
              <a:rPr lang="en-US" altLang="en-US" sz="2800" dirty="0"/>
              <a:t>represent a very basic component of </a:t>
            </a:r>
            <a:r>
              <a:rPr lang="en-US" altLang="en-US" sz="2800" dirty="0" smtClean="0"/>
              <a:t>social cognition</a:t>
            </a:r>
            <a:r>
              <a:rPr lang="en-US" altLang="en-US" sz="2800" dirty="0"/>
              <a:t>. </a:t>
            </a:r>
            <a:endParaRPr lang="en-US" altLang="en-US" sz="2800" b="1" i="1" dirty="0" smtClean="0"/>
          </a:p>
          <a:p>
            <a:pPr lvl="1" algn="just"/>
            <a:r>
              <a:rPr lang="en-US" altLang="en-US" sz="2800" dirty="0" smtClean="0"/>
              <a:t>They </a:t>
            </a:r>
            <a:r>
              <a:rPr lang="en-US" altLang="en-US" sz="2800" dirty="0"/>
              <a:t>often influence behavior, especially when they are strong, accessible, and long-standing. </a:t>
            </a:r>
            <a:endParaRPr lang="en-US" altLang="en-US" sz="2800" b="1" i="1" dirty="0"/>
          </a:p>
          <a:p>
            <a:pPr marL="0" indent="0" algn="just">
              <a:buNone/>
            </a:pPr>
            <a:endParaRPr lang="en-US" dirty="0"/>
          </a:p>
        </p:txBody>
      </p:sp>
      <p:sp>
        <p:nvSpPr>
          <p:cNvPr id="4" name="Slide Number Placeholder 3"/>
          <p:cNvSpPr>
            <a:spLocks noGrp="1"/>
          </p:cNvSpPr>
          <p:nvPr>
            <p:ph type="sldNum" sz="quarter" idx="12"/>
          </p:nvPr>
        </p:nvSpPr>
        <p:spPr/>
        <p:txBody>
          <a:bodyPr/>
          <a:lstStyle/>
          <a:p>
            <a:fld id="{ECF70C0A-61F8-4312-B950-8B4398052E65}" type="slidenum">
              <a:rPr lang="en-US" smtClean="0"/>
              <a:pPr/>
              <a:t>17</a:t>
            </a:fld>
            <a:endParaRPr lang="en-US"/>
          </a:p>
        </p:txBody>
      </p:sp>
      <p:sp>
        <p:nvSpPr>
          <p:cNvPr id="5" name="Rectangle 4"/>
          <p:cNvSpPr/>
          <p:nvPr/>
        </p:nvSpPr>
        <p:spPr>
          <a:xfrm>
            <a:off x="83445" y="1143000"/>
            <a:ext cx="9060555" cy="186722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A favorable or unfavorable evaluative reaction toward something or someone (often rooted in ones belief, and exhibited in ones feelings and intended behavior)</a:t>
            </a:r>
            <a:endParaRPr lang="en-US" sz="2800" dirty="0">
              <a:solidFill>
                <a:schemeClr val="bg1"/>
              </a:solidFill>
            </a:endParaRPr>
          </a:p>
        </p:txBody>
      </p:sp>
    </p:spTree>
    <p:extLst>
      <p:ext uri="{BB962C8B-B14F-4D97-AF65-F5344CB8AC3E}">
        <p14:creationId xmlns="" xmlns:p14="http://schemas.microsoft.com/office/powerpoint/2010/main" val="406705508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069016" cy="988372"/>
          </a:xfrm>
        </p:spPr>
        <p:txBody>
          <a:bodyPr/>
          <a:lstStyle/>
          <a:p>
            <a:r>
              <a:rPr lang="en-US" dirty="0" smtClean="0"/>
              <a:t>How do attitudes form then?</a:t>
            </a:r>
            <a:endParaRPr lang="en-US" dirty="0"/>
          </a:p>
        </p:txBody>
      </p:sp>
      <p:sp>
        <p:nvSpPr>
          <p:cNvPr id="3" name="Content Placeholder 2"/>
          <p:cNvSpPr>
            <a:spLocks noGrp="1"/>
          </p:cNvSpPr>
          <p:nvPr>
            <p:ph idx="1"/>
          </p:nvPr>
        </p:nvSpPr>
        <p:spPr>
          <a:xfrm>
            <a:off x="1" y="988373"/>
            <a:ext cx="8828468" cy="4498027"/>
          </a:xfrm>
        </p:spPr>
        <p:txBody>
          <a:bodyPr>
            <a:noAutofit/>
          </a:bodyPr>
          <a:lstStyle/>
          <a:p>
            <a:pPr marL="457200" lvl="1" indent="0" algn="just">
              <a:lnSpc>
                <a:spcPct val="90000"/>
              </a:lnSpc>
              <a:buNone/>
            </a:pPr>
            <a:r>
              <a:rPr lang="en-US" altLang="en-US" dirty="0" smtClean="0">
                <a:solidFill>
                  <a:schemeClr val="tx1">
                    <a:lumMod val="50000"/>
                  </a:schemeClr>
                </a:solidFill>
              </a:rPr>
              <a:t>So how do you think attitudes form?</a:t>
            </a:r>
          </a:p>
          <a:p>
            <a:pPr marL="457200" lvl="1" indent="0" algn="just">
              <a:lnSpc>
                <a:spcPct val="90000"/>
              </a:lnSpc>
              <a:buNone/>
            </a:pPr>
            <a:r>
              <a:rPr lang="en-US" altLang="en-US" b="1" i="1" dirty="0" smtClean="0">
                <a:solidFill>
                  <a:schemeClr val="tx1">
                    <a:lumMod val="50000"/>
                  </a:schemeClr>
                </a:solidFill>
              </a:rPr>
              <a:t>-SOCIAL LEARNING</a:t>
            </a:r>
            <a:r>
              <a:rPr lang="en-US" altLang="en-US" dirty="0" smtClean="0">
                <a:solidFill>
                  <a:schemeClr val="tx1">
                    <a:lumMod val="50000"/>
                  </a:schemeClr>
                </a:solidFill>
                <a:cs typeface="Times New Roman" panose="02020603050405020304" pitchFamily="18" charset="0"/>
              </a:rPr>
              <a:t>—</a:t>
            </a:r>
            <a:r>
              <a:rPr lang="en-US" altLang="en-US" b="1" i="1" dirty="0" smtClean="0">
                <a:solidFill>
                  <a:schemeClr val="tx1">
                    <a:lumMod val="50000"/>
                  </a:schemeClr>
                </a:solidFill>
                <a:cs typeface="Times New Roman" panose="02020603050405020304" pitchFamily="18" charset="0"/>
              </a:rPr>
              <a:t>The process </a:t>
            </a:r>
            <a:r>
              <a:rPr lang="en-US" altLang="en-US" b="1" i="1" dirty="0">
                <a:solidFill>
                  <a:schemeClr val="tx1">
                    <a:lumMod val="50000"/>
                  </a:schemeClr>
                </a:solidFill>
                <a:cs typeface="Times New Roman" panose="02020603050405020304" pitchFamily="18" charset="0"/>
              </a:rPr>
              <a:t>through which people acquire new information, forms of behavior, or attitudes from other </a:t>
            </a:r>
            <a:r>
              <a:rPr lang="en-US" altLang="en-US" b="1" i="1" dirty="0" smtClean="0">
                <a:solidFill>
                  <a:schemeClr val="tx1">
                    <a:lumMod val="50000"/>
                  </a:schemeClr>
                </a:solidFill>
                <a:cs typeface="Times New Roman" panose="02020603050405020304" pitchFamily="18" charset="0"/>
              </a:rPr>
              <a:t>persons </a:t>
            </a:r>
            <a:r>
              <a:rPr lang="en-US" altLang="en-US" dirty="0" smtClean="0">
                <a:solidFill>
                  <a:schemeClr val="tx1">
                    <a:lumMod val="50000"/>
                  </a:schemeClr>
                </a:solidFill>
                <a:cs typeface="Times New Roman" panose="02020603050405020304" pitchFamily="18" charset="0"/>
              </a:rPr>
              <a:t>(this is the major source)</a:t>
            </a:r>
            <a:endParaRPr lang="en-US" altLang="en-US" b="1" i="1" dirty="0">
              <a:solidFill>
                <a:schemeClr val="tx1">
                  <a:lumMod val="50000"/>
                </a:schemeClr>
              </a:solidFill>
              <a:cs typeface="Times New Roman" panose="02020603050405020304" pitchFamily="18" charset="0"/>
            </a:endParaRPr>
          </a:p>
          <a:p>
            <a:pPr marL="457200" lvl="1" indent="0" algn="just">
              <a:lnSpc>
                <a:spcPct val="90000"/>
              </a:lnSpc>
              <a:buNone/>
            </a:pPr>
            <a:r>
              <a:rPr lang="en-US" altLang="en-US" dirty="0" smtClean="0">
                <a:solidFill>
                  <a:schemeClr val="tx1">
                    <a:lumMod val="50000"/>
                  </a:schemeClr>
                </a:solidFill>
              </a:rPr>
              <a:t>Three </a:t>
            </a:r>
            <a:r>
              <a:rPr lang="en-US" altLang="en-US" dirty="0">
                <a:solidFill>
                  <a:schemeClr val="tx1">
                    <a:lumMod val="50000"/>
                  </a:schemeClr>
                </a:solidFill>
              </a:rPr>
              <a:t>learning processes are important to the development of </a:t>
            </a:r>
            <a:r>
              <a:rPr lang="en-US" altLang="en-US" dirty="0" smtClean="0">
                <a:solidFill>
                  <a:schemeClr val="tx1">
                    <a:lumMod val="50000"/>
                  </a:schemeClr>
                </a:solidFill>
              </a:rPr>
              <a:t>attitudes</a:t>
            </a:r>
          </a:p>
          <a:p>
            <a:pPr marL="457200" lvl="1" indent="0" algn="just">
              <a:lnSpc>
                <a:spcPct val="90000"/>
              </a:lnSpc>
              <a:buNone/>
            </a:pPr>
            <a:r>
              <a:rPr lang="en-US" altLang="en-US" b="1" dirty="0" smtClean="0">
                <a:solidFill>
                  <a:schemeClr val="tx1">
                    <a:lumMod val="50000"/>
                  </a:schemeClr>
                </a:solidFill>
              </a:rPr>
              <a:t>1)Classical </a:t>
            </a:r>
            <a:r>
              <a:rPr lang="en-US" altLang="en-US" b="1" dirty="0">
                <a:solidFill>
                  <a:schemeClr val="tx1">
                    <a:lumMod val="50000"/>
                  </a:schemeClr>
                </a:solidFill>
              </a:rPr>
              <a:t>Conditioning</a:t>
            </a:r>
            <a:r>
              <a:rPr lang="en-US" altLang="en-US" dirty="0">
                <a:solidFill>
                  <a:schemeClr val="tx1">
                    <a:lumMod val="50000"/>
                  </a:schemeClr>
                </a:solidFill>
                <a:cs typeface="Times New Roman" panose="02020603050405020304" pitchFamily="18" charset="0"/>
              </a:rPr>
              <a:t>—learning in which one stimulus becomes a signal for the presentation of another stimulus (learning by </a:t>
            </a:r>
            <a:r>
              <a:rPr lang="en-US" altLang="en-US" dirty="0" smtClean="0">
                <a:solidFill>
                  <a:schemeClr val="tx1">
                    <a:lumMod val="50000"/>
                  </a:schemeClr>
                </a:solidFill>
                <a:cs typeface="Times New Roman" panose="02020603050405020304" pitchFamily="18" charset="0"/>
              </a:rPr>
              <a:t>association)</a:t>
            </a:r>
            <a:endParaRPr lang="en-US" altLang="en-US" dirty="0">
              <a:solidFill>
                <a:schemeClr val="tx1">
                  <a:lumMod val="50000"/>
                </a:schemeClr>
              </a:solidFill>
            </a:endParaRPr>
          </a:p>
          <a:p>
            <a:pPr marL="457200" lvl="1" indent="0" algn="just">
              <a:lnSpc>
                <a:spcPct val="90000"/>
              </a:lnSpc>
              <a:buNone/>
            </a:pPr>
            <a:r>
              <a:rPr lang="en-US" altLang="en-US" b="1" dirty="0" smtClean="0">
                <a:solidFill>
                  <a:schemeClr val="tx1">
                    <a:lumMod val="50000"/>
                  </a:schemeClr>
                </a:solidFill>
                <a:cs typeface="Times New Roman" panose="02020603050405020304" pitchFamily="18" charset="0"/>
              </a:rPr>
              <a:t>2)</a:t>
            </a:r>
            <a:r>
              <a:rPr lang="en-US" altLang="en-US" b="1" dirty="0" smtClean="0">
                <a:solidFill>
                  <a:schemeClr val="tx1">
                    <a:lumMod val="50000"/>
                  </a:schemeClr>
                </a:solidFill>
              </a:rPr>
              <a:t>Instrumental/Operant Conditioning</a:t>
            </a:r>
            <a:r>
              <a:rPr lang="en-US" altLang="en-US" dirty="0" smtClean="0">
                <a:solidFill>
                  <a:schemeClr val="tx1">
                    <a:lumMod val="50000"/>
                  </a:schemeClr>
                </a:solidFill>
                <a:cs typeface="Times New Roman" panose="02020603050405020304" pitchFamily="18" charset="0"/>
              </a:rPr>
              <a:t>—learning in which responses (e.g., attitudes) that lead to positive outcomes or which avoid negative outcomes are strengthened</a:t>
            </a:r>
            <a:endParaRPr lang="en-US" altLang="en-US" dirty="0">
              <a:solidFill>
                <a:schemeClr val="tx1">
                  <a:lumMod val="50000"/>
                </a:schemeClr>
              </a:solidFill>
            </a:endParaRPr>
          </a:p>
          <a:p>
            <a:pPr marL="457200" lvl="1" indent="0" algn="just">
              <a:lnSpc>
                <a:spcPct val="90000"/>
              </a:lnSpc>
              <a:buNone/>
            </a:pPr>
            <a:r>
              <a:rPr lang="en-US" altLang="en-US" dirty="0" smtClean="0">
                <a:solidFill>
                  <a:schemeClr val="tx1">
                    <a:lumMod val="50000"/>
                  </a:schemeClr>
                </a:solidFill>
                <a:cs typeface="Times New Roman" panose="02020603050405020304" pitchFamily="18" charset="0"/>
              </a:rPr>
              <a:t>3)</a:t>
            </a:r>
            <a:r>
              <a:rPr lang="en-US" altLang="en-US" dirty="0">
                <a:solidFill>
                  <a:schemeClr val="tx1">
                    <a:lumMod val="50000"/>
                  </a:schemeClr>
                </a:solidFill>
              </a:rPr>
              <a:t> </a:t>
            </a:r>
            <a:r>
              <a:rPr lang="en-US" altLang="en-US" b="1" dirty="0" smtClean="0">
                <a:solidFill>
                  <a:schemeClr val="tx1">
                    <a:lumMod val="50000"/>
                  </a:schemeClr>
                </a:solidFill>
              </a:rPr>
              <a:t>Observational Learning</a:t>
            </a:r>
            <a:r>
              <a:rPr lang="en-US" altLang="en-US" dirty="0" smtClean="0">
                <a:solidFill>
                  <a:schemeClr val="tx1">
                    <a:lumMod val="50000"/>
                  </a:schemeClr>
                </a:solidFill>
                <a:cs typeface="Times New Roman" panose="02020603050405020304" pitchFamily="18" charset="0"/>
              </a:rPr>
              <a:t>—</a:t>
            </a:r>
            <a:r>
              <a:rPr lang="en-US" altLang="en-US" dirty="0" smtClean="0">
                <a:solidFill>
                  <a:schemeClr val="tx1">
                    <a:lumMod val="50000"/>
                  </a:schemeClr>
                </a:solidFill>
              </a:rPr>
              <a:t>learning in which individuals acquire new forms of behavior (e.g., attitudes) as a result of observing others</a:t>
            </a:r>
          </a:p>
          <a:p>
            <a:pPr marL="457200" lvl="1" indent="0" algn="just">
              <a:lnSpc>
                <a:spcPct val="90000"/>
              </a:lnSpc>
              <a:buNone/>
            </a:pPr>
            <a:r>
              <a:rPr lang="en-US" altLang="en-US" dirty="0" smtClean="0">
                <a:solidFill>
                  <a:schemeClr val="tx1">
                    <a:lumMod val="50000"/>
                  </a:schemeClr>
                </a:solidFill>
                <a:cs typeface="Times New Roman" panose="02020603050405020304" pitchFamily="18" charset="0"/>
              </a:rPr>
              <a:t>----</a:t>
            </a:r>
            <a:r>
              <a:rPr lang="en-US" altLang="en-US" b="1" u="sng" dirty="0" smtClean="0">
                <a:solidFill>
                  <a:schemeClr val="tx1">
                    <a:lumMod val="50000"/>
                  </a:schemeClr>
                </a:solidFill>
                <a:cs typeface="Times New Roman" panose="02020603050405020304" pitchFamily="18" charset="0"/>
              </a:rPr>
              <a:t>Social Comparison </a:t>
            </a:r>
            <a:r>
              <a:rPr lang="en-US" altLang="en-US" dirty="0" smtClean="0">
                <a:solidFill>
                  <a:schemeClr val="tx1">
                    <a:lumMod val="50000"/>
                  </a:schemeClr>
                </a:solidFill>
                <a:cs typeface="Times New Roman" panose="02020603050405020304" pitchFamily="18" charset="0"/>
              </a:rPr>
              <a:t>to people that are liked also plays a role in learning attitudes 	from others and people learn attitudes from those they like and respect</a:t>
            </a:r>
          </a:p>
        </p:txBody>
      </p:sp>
      <p:sp>
        <p:nvSpPr>
          <p:cNvPr id="4" name="Slide Number Placeholder 3"/>
          <p:cNvSpPr>
            <a:spLocks noGrp="1"/>
          </p:cNvSpPr>
          <p:nvPr>
            <p:ph type="sldNum" sz="quarter" idx="12"/>
          </p:nvPr>
        </p:nvSpPr>
        <p:spPr/>
        <p:txBody>
          <a:bodyPr/>
          <a:lstStyle/>
          <a:p>
            <a:fld id="{ECF70C0A-61F8-4312-B950-8B4398052E65}" type="slidenum">
              <a:rPr lang="en-US" smtClean="0"/>
              <a:pPr/>
              <a:t>18</a:t>
            </a:fld>
            <a:endParaRPr lang="en-US"/>
          </a:p>
        </p:txBody>
      </p:sp>
    </p:spTree>
    <p:extLst>
      <p:ext uri="{BB962C8B-B14F-4D97-AF65-F5344CB8AC3E}">
        <p14:creationId xmlns="" xmlns:p14="http://schemas.microsoft.com/office/powerpoint/2010/main" val="163216993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8385" y="1066800"/>
            <a:ext cx="7984670" cy="4114799"/>
          </a:xfrm>
        </p:spPr>
        <p:txBody>
          <a:bodyPr>
            <a:normAutofit/>
          </a:bodyPr>
          <a:lstStyle/>
          <a:p>
            <a:pPr algn="just"/>
            <a:r>
              <a:rPr lang="en-US" dirty="0" smtClean="0"/>
              <a:t>Do we know ourselves well?</a:t>
            </a:r>
          </a:p>
          <a:p>
            <a:pPr algn="just"/>
            <a:r>
              <a:rPr lang="en-US" dirty="0" smtClean="0"/>
              <a:t>Do you think there might be times when what you say (Consciously) might be different from how things actually might be?</a:t>
            </a:r>
          </a:p>
          <a:p>
            <a:pPr algn="just"/>
            <a:r>
              <a:rPr lang="en-US" dirty="0" smtClean="0"/>
              <a:t>Our rational logical explanation may omit our unconscious attitudes</a:t>
            </a:r>
          </a:p>
          <a:p>
            <a:pPr algn="just"/>
            <a:r>
              <a:rPr lang="en-US" dirty="0" err="1" smtClean="0"/>
              <a:t>Eg</a:t>
            </a:r>
            <a:r>
              <a:rPr lang="en-US" dirty="0" smtClean="0"/>
              <a:t>, hermaphrodite</a:t>
            </a:r>
          </a:p>
          <a:p>
            <a:pPr marL="0" indent="0" algn="just">
              <a:buNone/>
            </a:pPr>
            <a:endParaRPr lang="en-US" i="1" dirty="0" smtClean="0"/>
          </a:p>
        </p:txBody>
      </p:sp>
      <p:sp>
        <p:nvSpPr>
          <p:cNvPr id="4" name="Slide Number Placeholder 3"/>
          <p:cNvSpPr>
            <a:spLocks noGrp="1"/>
          </p:cNvSpPr>
          <p:nvPr>
            <p:ph type="sldNum" sz="quarter" idx="12"/>
          </p:nvPr>
        </p:nvSpPr>
        <p:spPr/>
        <p:txBody>
          <a:bodyPr/>
          <a:lstStyle/>
          <a:p>
            <a:fld id="{ECF70C0A-61F8-4312-B950-8B4398052E65}" type="slidenum">
              <a:rPr lang="en-US" smtClean="0"/>
              <a:pPr/>
              <a:t>19</a:t>
            </a:fld>
            <a:endParaRPr lang="en-US"/>
          </a:p>
        </p:txBody>
      </p:sp>
    </p:spTree>
    <p:extLst>
      <p:ext uri="{BB962C8B-B14F-4D97-AF65-F5344CB8AC3E}">
        <p14:creationId xmlns="" xmlns:p14="http://schemas.microsoft.com/office/powerpoint/2010/main" val="25414117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048670" name="Google Shape;144;p20"/>
          <p:cNvSpPr txBox="1">
            <a:spLocks noGrp="1"/>
          </p:cNvSpPr>
          <p:nvPr>
            <p:ph type="title"/>
          </p:nvPr>
        </p:nvSpPr>
        <p:spPr>
          <a:xfrm>
            <a:off x="628650" y="0"/>
            <a:ext cx="78867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600"/>
              <a:buFont typeface="Garamond"/>
              <a:buNone/>
            </a:pPr>
            <a:r>
              <a:rPr lang="en-US" sz="3600" b="0" i="0" u="none" strike="noStrike" cap="none">
                <a:solidFill>
                  <a:schemeClr val="dk1"/>
                </a:solidFill>
                <a:latin typeface="Garamond"/>
                <a:ea typeface="Garamond"/>
                <a:cs typeface="Garamond"/>
                <a:sym typeface="Garamond"/>
              </a:rPr>
              <a:t>What is social psychology? </a:t>
            </a:r>
            <a:endParaRPr sz="3600" b="0" i="0" u="none" strike="noStrike" cap="none">
              <a:solidFill>
                <a:schemeClr val="dk1"/>
              </a:solidFill>
              <a:latin typeface="Garamond"/>
              <a:ea typeface="Garamond"/>
              <a:cs typeface="Garamond"/>
              <a:sym typeface="Garamond"/>
            </a:endParaRPr>
          </a:p>
        </p:txBody>
      </p:sp>
      <p:sp>
        <p:nvSpPr>
          <p:cNvPr id="1048671" name="Google Shape;145;p20"/>
          <p:cNvSpPr txBox="1">
            <a:spLocks noGrp="1"/>
          </p:cNvSpPr>
          <p:nvPr>
            <p:ph idx="1"/>
          </p:nvPr>
        </p:nvSpPr>
        <p:spPr>
          <a:xfrm>
            <a:off x="596566" y="1069807"/>
            <a:ext cx="8166434" cy="5286544"/>
          </a:xfrm>
          <a:prstGeom prst="rect">
            <a:avLst/>
          </a:prstGeom>
          <a:noFill/>
          <a:ln>
            <a:noFill/>
          </a:ln>
        </p:spPr>
        <p:txBody>
          <a:bodyPr spcFirstLastPara="1" wrap="square" lIns="91425" tIns="45700" rIns="91425" bIns="45700" anchor="t" anchorCtr="0">
            <a:noAutofit/>
          </a:bodyPr>
          <a:lstStyle/>
          <a:p>
            <a:pPr marL="171450" marR="0" lvl="0" indent="-171450" algn="l" rtl="0">
              <a:lnSpc>
                <a:spcPct val="90000"/>
              </a:lnSpc>
              <a:spcBef>
                <a:spcPts val="0"/>
              </a:spcBef>
              <a:spcAft>
                <a:spcPts val="0"/>
              </a:spcAft>
              <a:buClr>
                <a:schemeClr val="dk1"/>
              </a:buClr>
              <a:buSzPts val="2200"/>
              <a:buFont typeface="Noto Sans Symbols"/>
              <a:buChar char="➢"/>
            </a:pPr>
            <a:r>
              <a:rPr lang="en-US" sz="2200" b="0" i="0" u="none" strike="noStrike" cap="none" dirty="0">
                <a:solidFill>
                  <a:schemeClr val="tx1">
                    <a:lumMod val="50000"/>
                  </a:schemeClr>
                </a:solidFill>
                <a:latin typeface="Garamond"/>
                <a:ea typeface="Garamond"/>
                <a:cs typeface="Garamond"/>
                <a:sym typeface="Garamond"/>
              </a:rPr>
              <a:t>The study of how people think about, influence and relate to others, whether their presence is actual or implied - Gordon </a:t>
            </a:r>
            <a:r>
              <a:rPr lang="en-US" sz="2200" b="0" i="0" u="none" strike="noStrike" cap="none" dirty="0" err="1">
                <a:solidFill>
                  <a:schemeClr val="tx1">
                    <a:lumMod val="50000"/>
                  </a:schemeClr>
                </a:solidFill>
                <a:latin typeface="Garamond"/>
                <a:ea typeface="Garamond"/>
                <a:cs typeface="Garamond"/>
                <a:sym typeface="Garamond"/>
              </a:rPr>
              <a:t>Allport</a:t>
            </a:r>
            <a:endParaRPr sz="2200" b="0" i="0" u="none" strike="noStrike" cap="none">
              <a:solidFill>
                <a:schemeClr val="tx1">
                  <a:lumMod val="50000"/>
                </a:schemeClr>
              </a:solidFill>
              <a:latin typeface="Garamond"/>
              <a:ea typeface="Garamond"/>
              <a:cs typeface="Garamond"/>
              <a:sym typeface="Garamond"/>
            </a:endParaRPr>
          </a:p>
          <a:p>
            <a:pPr marL="171450" marR="0" lvl="0" indent="-31750" algn="l" rtl="0">
              <a:lnSpc>
                <a:spcPct val="90000"/>
              </a:lnSpc>
              <a:spcBef>
                <a:spcPts val="750"/>
              </a:spcBef>
              <a:spcAft>
                <a:spcPts val="0"/>
              </a:spcAft>
              <a:buClr>
                <a:schemeClr val="dk1"/>
              </a:buClr>
              <a:buSzPts val="2200"/>
              <a:buFont typeface="Noto Sans Symbols"/>
              <a:buNone/>
            </a:pPr>
            <a:endParaRPr sz="2200" b="0" i="0" u="none" strike="noStrike" cap="none">
              <a:solidFill>
                <a:schemeClr val="tx1">
                  <a:lumMod val="50000"/>
                </a:schemeClr>
              </a:solidFill>
              <a:latin typeface="Garamond"/>
              <a:ea typeface="Garamond"/>
              <a:cs typeface="Garamond"/>
              <a:sym typeface="Garamond"/>
            </a:endParaRPr>
          </a:p>
          <a:p>
            <a:pPr marL="171450" marR="0" lvl="0" indent="-171450" algn="l" rtl="0">
              <a:lnSpc>
                <a:spcPct val="90000"/>
              </a:lnSpc>
              <a:spcBef>
                <a:spcPts val="750"/>
              </a:spcBef>
              <a:spcAft>
                <a:spcPts val="0"/>
              </a:spcAft>
              <a:buClr>
                <a:schemeClr val="dk1"/>
              </a:buClr>
              <a:buSzPts val="2200"/>
              <a:buFont typeface="Noto Sans Symbols"/>
              <a:buChar char="➢"/>
            </a:pPr>
            <a:r>
              <a:rPr lang="en-US" sz="2200" b="0" i="0" u="none" strike="noStrike" cap="none" dirty="0">
                <a:solidFill>
                  <a:schemeClr val="tx1">
                    <a:lumMod val="50000"/>
                  </a:schemeClr>
                </a:solidFill>
                <a:latin typeface="Garamond"/>
                <a:ea typeface="Garamond"/>
                <a:cs typeface="Garamond"/>
                <a:sym typeface="Garamond"/>
              </a:rPr>
              <a:t>Baron, Byrne &amp; </a:t>
            </a:r>
            <a:r>
              <a:rPr lang="en-US" sz="2200" b="0" i="0" u="none" strike="noStrike" cap="none" dirty="0" err="1">
                <a:solidFill>
                  <a:schemeClr val="tx1">
                    <a:lumMod val="50000"/>
                  </a:schemeClr>
                </a:solidFill>
                <a:latin typeface="Garamond"/>
                <a:ea typeface="Garamond"/>
                <a:cs typeface="Garamond"/>
                <a:sym typeface="Garamond"/>
              </a:rPr>
              <a:t>Suls</a:t>
            </a:r>
            <a:r>
              <a:rPr lang="en-US" sz="2200" b="0" i="0" u="none" strike="noStrike" cap="none" dirty="0">
                <a:solidFill>
                  <a:schemeClr val="tx1">
                    <a:lumMod val="50000"/>
                  </a:schemeClr>
                </a:solidFill>
                <a:latin typeface="Garamond"/>
                <a:ea typeface="Garamond"/>
                <a:cs typeface="Garamond"/>
                <a:sym typeface="Garamond"/>
              </a:rPr>
              <a:t> (1989) define </a:t>
            </a:r>
            <a:r>
              <a:rPr lang="en-US" sz="2200" b="1" i="1" u="none" strike="noStrike" cap="none" dirty="0">
                <a:solidFill>
                  <a:schemeClr val="tx1">
                    <a:lumMod val="50000"/>
                  </a:schemeClr>
                </a:solidFill>
                <a:latin typeface="Garamond"/>
                <a:ea typeface="Garamond"/>
                <a:cs typeface="Garamond"/>
                <a:sym typeface="Garamond"/>
              </a:rPr>
              <a:t>social psychology</a:t>
            </a:r>
            <a:r>
              <a:rPr lang="en-US" sz="2200" b="0" i="0" u="none" strike="noStrike" cap="none" dirty="0">
                <a:solidFill>
                  <a:schemeClr val="tx1">
                    <a:lumMod val="50000"/>
                  </a:schemeClr>
                </a:solidFill>
                <a:latin typeface="Garamond"/>
                <a:ea typeface="Garamond"/>
                <a:cs typeface="Garamond"/>
                <a:sym typeface="Garamond"/>
              </a:rPr>
              <a:t> as ....“</a:t>
            </a:r>
            <a:r>
              <a:rPr lang="en-US" sz="2200" b="0" i="1" u="none" strike="noStrike" cap="none" dirty="0">
                <a:solidFill>
                  <a:schemeClr val="tx1">
                    <a:lumMod val="50000"/>
                  </a:schemeClr>
                </a:solidFill>
                <a:latin typeface="Garamond"/>
                <a:ea typeface="Garamond"/>
                <a:cs typeface="Garamond"/>
                <a:sym typeface="Garamond"/>
              </a:rPr>
              <a:t>the scientific field that seeks to understand the nature and causes of individual behavior in social situations</a:t>
            </a:r>
            <a:r>
              <a:rPr lang="en-US" sz="2200" b="0" i="0" u="none" strike="noStrike" cap="none" dirty="0">
                <a:solidFill>
                  <a:schemeClr val="tx1">
                    <a:lumMod val="50000"/>
                  </a:schemeClr>
                </a:solidFill>
                <a:latin typeface="Garamond"/>
                <a:ea typeface="Garamond"/>
                <a:cs typeface="Garamond"/>
                <a:sym typeface="Garamond"/>
              </a:rPr>
              <a:t>”.  </a:t>
            </a:r>
          </a:p>
          <a:p>
            <a:pPr marL="0" marR="0" lvl="0" indent="0" algn="l" rtl="0">
              <a:lnSpc>
                <a:spcPct val="90000"/>
              </a:lnSpc>
              <a:spcBef>
                <a:spcPts val="750"/>
              </a:spcBef>
              <a:spcAft>
                <a:spcPts val="0"/>
              </a:spcAft>
              <a:buClr>
                <a:schemeClr val="dk1"/>
              </a:buClr>
              <a:buSzPts val="2200"/>
              <a:buFont typeface="Arial"/>
              <a:buNone/>
            </a:pPr>
            <a:r>
              <a:rPr lang="en-US" sz="2200" b="0" i="0" u="none" strike="noStrike" cap="none" dirty="0">
                <a:solidFill>
                  <a:schemeClr val="tx1">
                    <a:lumMod val="50000"/>
                  </a:schemeClr>
                </a:solidFill>
                <a:latin typeface="Garamond"/>
                <a:ea typeface="Garamond"/>
                <a:cs typeface="Garamond"/>
                <a:sym typeface="Garamond"/>
              </a:rPr>
              <a:t>These influences are active when others are not present, we carry internal representations of others. How often have you considered carrying out an action when alone and thought “What would ______________ think?”  (We imagine how someone might react to the actions we might perform)</a:t>
            </a:r>
            <a:endParaRPr sz="2200" b="0" i="0" u="none" strike="noStrike" cap="none">
              <a:solidFill>
                <a:schemeClr val="tx1">
                  <a:lumMod val="50000"/>
                </a:schemeClr>
              </a:solidFill>
              <a:latin typeface="Garamond"/>
              <a:ea typeface="Garamond"/>
              <a:cs typeface="Garamond"/>
              <a:sym typeface="Garamond"/>
            </a:endParaRPr>
          </a:p>
        </p:txBody>
      </p:sp>
      <p:sp>
        <p:nvSpPr>
          <p:cNvPr id="1048672" name="Google Shape;146;p20"/>
          <p:cNvSpPr txBox="1">
            <a:spLocks noGrp="1"/>
          </p:cNvSpPr>
          <p:nvPr>
            <p:ph type="sldNum" sz="quarter"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9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2</a:t>
            </a:fld>
            <a:endParaRPr sz="900" b="0" i="0" u="none" strike="noStrike" cap="none">
              <a:solidFill>
                <a:srgbClr val="888888"/>
              </a:solidFill>
              <a:latin typeface="Calibri"/>
              <a:ea typeface="Calibri"/>
              <a:cs typeface="Calibri"/>
              <a:sym typeface="Calibri"/>
            </a:endParaRPr>
          </a:p>
        </p:txBody>
      </p:sp>
      <p:pic>
        <p:nvPicPr>
          <p:cNvPr id="2097171" name="Google Shape;147;p20" descr="http://www.wilderdom.com/images/SelfOthersCultureEnvironmentConcentricModel.gif"/>
          <p:cNvPicPr preferRelativeResize="0">
            <a:picLocks/>
          </p:cNvPicPr>
          <p:nvPr/>
        </p:nvPicPr>
        <p:blipFill rotWithShape="1">
          <a:blip r:embed="rId3" cstate="print">
            <a:alphaModFix/>
          </a:blip>
          <a:srcRect/>
          <a:stretch>
            <a:fillRect/>
          </a:stretch>
        </p:blipFill>
        <p:spPr>
          <a:xfrm>
            <a:off x="7221723" y="1902217"/>
            <a:ext cx="1541277" cy="719043"/>
          </a:xfrm>
          <a:prstGeom prst="rect">
            <a:avLst/>
          </a:prstGeom>
          <a:noFill/>
          <a:ln>
            <a:noFill/>
          </a:ln>
        </p:spPr>
      </p:pic>
      <p:sp>
        <p:nvSpPr>
          <p:cNvPr id="1048673" name="Google Shape;148;p20"/>
          <p:cNvSpPr/>
          <p:nvPr/>
        </p:nvSpPr>
        <p:spPr>
          <a:xfrm>
            <a:off x="1219200" y="4876800"/>
            <a:ext cx="6858000" cy="1158684"/>
          </a:xfrm>
          <a:prstGeom prst="rect">
            <a:avLst/>
          </a:prstGeom>
          <a:gradFill>
            <a:gsLst>
              <a:gs pos="0">
                <a:srgbClr val="F08B54"/>
              </a:gs>
              <a:gs pos="50000">
                <a:srgbClr val="F67A26"/>
              </a:gs>
              <a:gs pos="100000">
                <a:srgbClr val="E36A18"/>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i="0" u="none" strike="noStrike" cap="none" dirty="0">
                <a:solidFill>
                  <a:schemeClr val="lt1"/>
                </a:solidFill>
                <a:latin typeface="Garamond"/>
                <a:ea typeface="Garamond"/>
                <a:cs typeface="Garamond"/>
                <a:sym typeface="Garamond"/>
              </a:rPr>
              <a:t>An individuals surrounding/environment has an impact on them and the study of these influences comes under Social Psychology</a:t>
            </a:r>
            <a:endParaRPr sz="2000" b="1" i="0" u="none" strike="noStrike" cap="none">
              <a:solidFill>
                <a:schemeClr val="lt1"/>
              </a:solidFill>
              <a:latin typeface="Garamond"/>
              <a:ea typeface="Garamond"/>
              <a:cs typeface="Garamond"/>
              <a:sym typeface="Garamond"/>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048673"/>
                                        </p:tgtEl>
                                        <p:attrNameLst>
                                          <p:attrName>ppt_y</p:attrName>
                                        </p:attrNameLst>
                                      </p:cBhvr>
                                      <p:tavLst>
                                        <p:tav tm="0">
                                          <p:val>
                                            <p:strVal val="#ppt_y"/>
                                          </p:val>
                                        </p:tav>
                                        <p:tav tm="100000">
                                          <p:val>
                                            <p:strVal val="#ppt_y+1"/>
                                          </p:val>
                                        </p:tav>
                                      </p:tavLst>
                                    </p:anim>
                                    <p:set>
                                      <p:cBhvr>
                                        <p:cTn id="7" dur="1" fill="hold">
                                          <p:stCondLst>
                                            <p:cond delay="500"/>
                                          </p:stCondLst>
                                        </p:cTn>
                                        <p:tgtEl>
                                          <p:spTgt spid="104867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48671">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48671">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48671">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048671">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48671">
                                            <p:txEl>
                                              <p:charRg st="590" end="59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09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 does your attitude successfully predict behavior?</a:t>
            </a:r>
            <a:endParaRPr lang="en-US" dirty="0"/>
          </a:p>
        </p:txBody>
      </p:sp>
      <p:sp>
        <p:nvSpPr>
          <p:cNvPr id="3" name="Content Placeholder 2"/>
          <p:cNvSpPr>
            <a:spLocks noGrp="1"/>
          </p:cNvSpPr>
          <p:nvPr>
            <p:ph idx="1"/>
          </p:nvPr>
        </p:nvSpPr>
        <p:spPr/>
        <p:txBody>
          <a:bodyPr>
            <a:normAutofit/>
          </a:bodyPr>
          <a:lstStyle/>
          <a:p>
            <a:r>
              <a:rPr lang="en-US" dirty="0" smtClean="0"/>
              <a:t>Not always actually. Read the following example</a:t>
            </a:r>
          </a:p>
        </p:txBody>
      </p:sp>
      <p:sp>
        <p:nvSpPr>
          <p:cNvPr id="4" name="Slide Number Placeholder 3"/>
          <p:cNvSpPr>
            <a:spLocks noGrp="1"/>
          </p:cNvSpPr>
          <p:nvPr>
            <p:ph type="sldNum" sz="quarter" idx="12"/>
          </p:nvPr>
        </p:nvSpPr>
        <p:spPr/>
        <p:txBody>
          <a:bodyPr/>
          <a:lstStyle/>
          <a:p>
            <a:fld id="{ECF70C0A-61F8-4312-B950-8B4398052E65}" type="slidenum">
              <a:rPr lang="en-US" smtClean="0"/>
              <a:pPr/>
              <a:t>20</a:t>
            </a:fld>
            <a:endParaRPr lang="en-US"/>
          </a:p>
        </p:txBody>
      </p:sp>
      <p:pic>
        <p:nvPicPr>
          <p:cNvPr id="5" name="Content Placeholder 5"/>
          <p:cNvPicPr>
            <a:picLocks noChangeAspect="1"/>
          </p:cNvPicPr>
          <p:nvPr/>
        </p:nvPicPr>
        <p:blipFill>
          <a:blip r:embed="rId2">
            <a:biLevel thresh="25000"/>
            <a:lum contrast="42000"/>
            <a:extLst>
              <a:ext uri="{28A0092B-C50C-407E-A947-70E740481C1C}">
                <a14:useLocalDpi xmlns="" xmlns:a14="http://schemas.microsoft.com/office/drawing/2010/main" val="0"/>
              </a:ext>
            </a:extLst>
          </a:blip>
          <a:stretch>
            <a:fillRect/>
          </a:stretch>
        </p:blipFill>
        <p:spPr>
          <a:xfrm>
            <a:off x="1" y="1646238"/>
            <a:ext cx="9144000" cy="4602162"/>
          </a:xfrm>
          <a:prstGeom prst="rect">
            <a:avLst/>
          </a:prstGeom>
        </p:spPr>
      </p:pic>
    </p:spTree>
    <p:extLst>
      <p:ext uri="{BB962C8B-B14F-4D97-AF65-F5344CB8AC3E}">
        <p14:creationId xmlns="" xmlns:p14="http://schemas.microsoft.com/office/powerpoint/2010/main" val="51285488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864"/>
            <a:ext cx="9144000" cy="1005553"/>
          </a:xfrm>
        </p:spPr>
        <p:txBody>
          <a:bodyPr/>
          <a:lstStyle/>
          <a:p>
            <a:r>
              <a:rPr lang="en-US" altLang="en-US" b="1" dirty="0"/>
              <a:t>Link Between Attitudes and Behavior</a:t>
            </a:r>
            <a:endParaRPr lang="en-US" b="1" dirty="0"/>
          </a:p>
        </p:txBody>
      </p:sp>
      <p:sp>
        <p:nvSpPr>
          <p:cNvPr id="3" name="Content Placeholder 2"/>
          <p:cNvSpPr>
            <a:spLocks noGrp="1"/>
          </p:cNvSpPr>
          <p:nvPr>
            <p:ph idx="1"/>
          </p:nvPr>
        </p:nvSpPr>
        <p:spPr>
          <a:xfrm>
            <a:off x="0" y="1063416"/>
            <a:ext cx="9144000" cy="5794584"/>
          </a:xfrm>
        </p:spPr>
        <p:txBody>
          <a:bodyPr>
            <a:normAutofit fontScale="92500"/>
          </a:bodyPr>
          <a:lstStyle/>
          <a:p>
            <a:pPr algn="just"/>
            <a:r>
              <a:rPr lang="en-US" altLang="en-US" sz="2400" dirty="0" smtClean="0"/>
              <a:t>Even though attitudes do not always successfully predict behaviors, nonetheless, there does exist a very strong relationship between the two</a:t>
            </a:r>
          </a:p>
          <a:p>
            <a:pPr algn="just"/>
            <a:r>
              <a:rPr lang="en-US" altLang="en-US" sz="2400" dirty="0" smtClean="0"/>
              <a:t>Role </a:t>
            </a:r>
            <a:r>
              <a:rPr lang="en-US" altLang="en-US" sz="2400" dirty="0"/>
              <a:t>of the Social </a:t>
            </a:r>
            <a:r>
              <a:rPr lang="en-US" altLang="en-US" sz="2400" dirty="0" smtClean="0"/>
              <a:t>Context- Attitudes and behaviors diverge a lot of the times, because of the situation presented to us</a:t>
            </a:r>
          </a:p>
          <a:p>
            <a:pPr algn="just"/>
            <a:endParaRPr lang="en-US" altLang="en-US" sz="2400" dirty="0" smtClean="0"/>
          </a:p>
          <a:p>
            <a:pPr algn="just"/>
            <a:r>
              <a:rPr lang="en-US" altLang="en-US" sz="2400" dirty="0" err="1" smtClean="0"/>
              <a:t>LaPiere</a:t>
            </a:r>
            <a:r>
              <a:rPr lang="en-US" altLang="en-US" sz="2400" dirty="0" smtClean="0"/>
              <a:t> </a:t>
            </a:r>
            <a:r>
              <a:rPr lang="en-US" altLang="en-US" sz="2400" dirty="0"/>
              <a:t>(1934) </a:t>
            </a:r>
            <a:r>
              <a:rPr lang="en-US" altLang="en-US" sz="2400" dirty="0" smtClean="0"/>
              <a:t>– travelled for 2 years in the US with a Chinese couple. Went to 184 restaurants and 66 hotels and motels and were treated nicely. When </a:t>
            </a:r>
            <a:r>
              <a:rPr lang="en-US" altLang="en-US" sz="2400" dirty="0" err="1" smtClean="0"/>
              <a:t>LaPiere</a:t>
            </a:r>
            <a:r>
              <a:rPr lang="en-US" altLang="en-US" sz="2400" dirty="0" smtClean="0"/>
              <a:t> wrote to them asking if they would serve Chinese visitors again, 92% restaurants and 91% hotels refused</a:t>
            </a:r>
          </a:p>
          <a:p>
            <a:pPr algn="just"/>
            <a:r>
              <a:rPr lang="en-US" altLang="en-US" sz="2400" dirty="0" smtClean="0"/>
              <a:t>Attitudes predicting behaviors is not linear. People often give into situational pressures</a:t>
            </a:r>
          </a:p>
        </p:txBody>
      </p:sp>
      <p:sp>
        <p:nvSpPr>
          <p:cNvPr id="4" name="Slide Number Placeholder 3"/>
          <p:cNvSpPr>
            <a:spLocks noGrp="1"/>
          </p:cNvSpPr>
          <p:nvPr>
            <p:ph type="sldNum" sz="quarter" idx="12"/>
          </p:nvPr>
        </p:nvSpPr>
        <p:spPr/>
        <p:txBody>
          <a:bodyPr/>
          <a:lstStyle/>
          <a:p>
            <a:fld id="{ECF70C0A-61F8-4312-B950-8B4398052E65}" type="slidenum">
              <a:rPr lang="en-US" smtClean="0"/>
              <a:pPr/>
              <a:t>21</a:t>
            </a:fld>
            <a:endParaRPr lang="en-US"/>
          </a:p>
        </p:txBody>
      </p:sp>
    </p:spTree>
    <p:extLst>
      <p:ext uri="{BB962C8B-B14F-4D97-AF65-F5344CB8AC3E}">
        <p14:creationId xmlns="" xmlns:p14="http://schemas.microsoft.com/office/powerpoint/2010/main" val="202748812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33" y="10599"/>
            <a:ext cx="7944853" cy="975991"/>
          </a:xfrm>
        </p:spPr>
        <p:txBody>
          <a:bodyPr>
            <a:normAutofit fontScale="90000"/>
          </a:bodyPr>
          <a:lstStyle/>
          <a:p>
            <a:r>
              <a:rPr lang="en-US" b="1" dirty="0" smtClean="0"/>
              <a:t>RECONSTRUCTING OUR PAST ATTITUDES </a:t>
            </a:r>
            <a:endParaRPr lang="en-US" b="1" dirty="0"/>
          </a:p>
        </p:txBody>
      </p:sp>
      <p:sp>
        <p:nvSpPr>
          <p:cNvPr id="3" name="Content Placeholder 2"/>
          <p:cNvSpPr>
            <a:spLocks noGrp="1"/>
          </p:cNvSpPr>
          <p:nvPr>
            <p:ph idx="1"/>
          </p:nvPr>
        </p:nvSpPr>
        <p:spPr>
          <a:xfrm>
            <a:off x="19050" y="986589"/>
            <a:ext cx="9124950" cy="5338011"/>
          </a:xfrm>
        </p:spPr>
        <p:txBody>
          <a:bodyPr>
            <a:noAutofit/>
          </a:bodyPr>
          <a:lstStyle/>
          <a:p>
            <a:pPr algn="just"/>
            <a:r>
              <a:rPr lang="en-US" sz="2000" dirty="0"/>
              <a:t>Up till now we have seen what attitudes are, cultural impact on attitudes, the implicit and explicit attitudes. But do our long held attitudes change?</a:t>
            </a:r>
          </a:p>
          <a:p>
            <a:pPr algn="just"/>
            <a:r>
              <a:rPr lang="en-US" sz="2000" dirty="0"/>
              <a:t>People whose attitudes have changed often insist that they have always felt much as they now feel</a:t>
            </a:r>
          </a:p>
          <a:p>
            <a:pPr algn="just"/>
            <a:r>
              <a:rPr lang="en-US" sz="2000" dirty="0">
                <a:solidFill>
                  <a:schemeClr val="tx2">
                    <a:lumMod val="90000"/>
                  </a:schemeClr>
                </a:solidFill>
              </a:rPr>
              <a:t>Daryl </a:t>
            </a:r>
            <a:r>
              <a:rPr lang="en-US" sz="2000" dirty="0" err="1">
                <a:solidFill>
                  <a:schemeClr val="tx2">
                    <a:lumMod val="90000"/>
                  </a:schemeClr>
                </a:solidFill>
              </a:rPr>
              <a:t>Bem</a:t>
            </a:r>
            <a:r>
              <a:rPr lang="en-US" sz="2000" dirty="0">
                <a:solidFill>
                  <a:schemeClr val="tx2">
                    <a:lumMod val="90000"/>
                  </a:schemeClr>
                </a:solidFill>
              </a:rPr>
              <a:t> and Keith McConnell (1970</a:t>
            </a:r>
            <a:r>
              <a:rPr lang="en-US" sz="2000" dirty="0"/>
              <a:t>) conducted a survey among Carnegie Mellon University students. Buried in it was a question concerning student control over the university curriculum</a:t>
            </a:r>
          </a:p>
          <a:p>
            <a:pPr algn="just"/>
            <a:r>
              <a:rPr lang="en-US" sz="2000" dirty="0"/>
              <a:t>A week later, the students agreed to write an essay opposing student control. After doing so, their attitudes shifted toward greater opposition to student control. When asked to recall how they had answered the question before writing the essay, the students “remembered” holding the opinion that they </a:t>
            </a:r>
            <a:r>
              <a:rPr lang="en-US" sz="2000" i="1" dirty="0"/>
              <a:t>now held and denied that the experiment </a:t>
            </a:r>
            <a:r>
              <a:rPr lang="en-US" sz="2000" dirty="0"/>
              <a:t>had affected </a:t>
            </a:r>
            <a:r>
              <a:rPr lang="en-US" sz="2000" dirty="0" smtClean="0"/>
              <a:t>them</a:t>
            </a:r>
            <a:endParaRPr lang="en-US" sz="2000" dirty="0"/>
          </a:p>
        </p:txBody>
      </p:sp>
      <p:sp>
        <p:nvSpPr>
          <p:cNvPr id="4" name="Slide Number Placeholder 3"/>
          <p:cNvSpPr>
            <a:spLocks noGrp="1"/>
          </p:cNvSpPr>
          <p:nvPr>
            <p:ph type="sldNum" sz="quarter" idx="12"/>
          </p:nvPr>
        </p:nvSpPr>
        <p:spPr/>
        <p:txBody>
          <a:bodyPr/>
          <a:lstStyle/>
          <a:p>
            <a:fld id="{ECF70C0A-61F8-4312-B950-8B4398052E65}" type="slidenum">
              <a:rPr lang="en-US" smtClean="0"/>
              <a:pPr/>
              <a:t>22</a:t>
            </a:fld>
            <a:endParaRPr lang="en-US"/>
          </a:p>
        </p:txBody>
      </p:sp>
    </p:spTree>
    <p:extLst>
      <p:ext uri="{BB962C8B-B14F-4D97-AF65-F5344CB8AC3E}">
        <p14:creationId xmlns="" xmlns:p14="http://schemas.microsoft.com/office/powerpoint/2010/main" val="39818293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886700" cy="1325563"/>
          </a:xfrm>
        </p:spPr>
        <p:txBody>
          <a:bodyPr>
            <a:normAutofit/>
          </a:bodyPr>
          <a:lstStyle/>
          <a:p>
            <a:r>
              <a:rPr lang="en-US" sz="4000" b="1" dirty="0"/>
              <a:t>Rosy </a:t>
            </a:r>
            <a:r>
              <a:rPr lang="en-US" sz="4000" b="1" dirty="0" smtClean="0"/>
              <a:t>Retrospection</a:t>
            </a:r>
            <a:endParaRPr lang="en-US" sz="4000" b="1" dirty="0"/>
          </a:p>
        </p:txBody>
      </p:sp>
      <p:sp>
        <p:nvSpPr>
          <p:cNvPr id="3" name="Content Placeholder 2"/>
          <p:cNvSpPr>
            <a:spLocks noGrp="1"/>
          </p:cNvSpPr>
          <p:nvPr>
            <p:ph idx="1"/>
          </p:nvPr>
        </p:nvSpPr>
        <p:spPr>
          <a:xfrm>
            <a:off x="304800" y="1143000"/>
            <a:ext cx="8396726" cy="5486400"/>
          </a:xfrm>
        </p:spPr>
        <p:txBody>
          <a:bodyPr>
            <a:normAutofit fontScale="85000" lnSpcReduction="10000"/>
          </a:bodyPr>
          <a:lstStyle/>
          <a:p>
            <a:pPr algn="just">
              <a:buFont typeface="Wingdings" panose="05000000000000000000" pitchFamily="2" charset="2"/>
              <a:buChar char="Ø"/>
            </a:pPr>
            <a:r>
              <a:rPr lang="en-US" sz="2800" dirty="0"/>
              <a:t>Besides the long held attitudes that we just spoke about, do we change the attitude towards memories?</a:t>
            </a:r>
          </a:p>
          <a:p>
            <a:pPr algn="just">
              <a:buFont typeface="Wingdings" panose="05000000000000000000" pitchFamily="2" charset="2"/>
              <a:buChar char="Ø"/>
            </a:pPr>
            <a:r>
              <a:rPr lang="en-US" sz="2800" dirty="0"/>
              <a:t>Think about the last time you went out with your friends, to a big fun get together. How was it?</a:t>
            </a:r>
          </a:p>
          <a:p>
            <a:pPr algn="just">
              <a:buFont typeface="Wingdings" panose="05000000000000000000" pitchFamily="2" charset="2"/>
              <a:buChar char="Ø"/>
            </a:pPr>
            <a:r>
              <a:rPr lang="en-US" sz="2800" dirty="0"/>
              <a:t>Terence Mitchell, Leigh Thompson, and colleagues (1994, 1997): recall mildly pleasant events more favorably than they experienced them</a:t>
            </a:r>
          </a:p>
          <a:p>
            <a:pPr algn="just">
              <a:buFont typeface="Wingdings" panose="05000000000000000000" pitchFamily="2" charset="2"/>
              <a:buChar char="Ø"/>
            </a:pPr>
            <a:r>
              <a:rPr lang="en-US" sz="2800" dirty="0"/>
              <a:t>Likely to minimize the boring and unpleasant aspects and remember the high points</a:t>
            </a:r>
          </a:p>
          <a:p>
            <a:pPr algn="just">
              <a:buFont typeface="Wingdings" panose="05000000000000000000" pitchFamily="2" charset="2"/>
              <a:buChar char="Ø"/>
            </a:pPr>
            <a:r>
              <a:rPr lang="en-US" sz="2800" dirty="0"/>
              <a:t>Its not that we are totally unaware of how we used to feel, just that when memories are hazy, current feelings guide our </a:t>
            </a:r>
            <a:r>
              <a:rPr lang="en-US" sz="2800" dirty="0" smtClean="0"/>
              <a:t>recall</a:t>
            </a:r>
            <a:endParaRPr lang="en-US" sz="2800" dirty="0"/>
          </a:p>
        </p:txBody>
      </p:sp>
      <p:sp>
        <p:nvSpPr>
          <p:cNvPr id="4" name="Slide Number Placeholder 3"/>
          <p:cNvSpPr>
            <a:spLocks noGrp="1"/>
          </p:cNvSpPr>
          <p:nvPr>
            <p:ph type="sldNum" sz="quarter" idx="12"/>
          </p:nvPr>
        </p:nvSpPr>
        <p:spPr/>
        <p:txBody>
          <a:bodyPr/>
          <a:lstStyle/>
          <a:p>
            <a:fld id="{ECF70C0A-61F8-4312-B950-8B4398052E65}" type="slidenum">
              <a:rPr lang="en-US" smtClean="0"/>
              <a:pPr/>
              <a:t>23</a:t>
            </a:fld>
            <a:endParaRPr lang="en-US"/>
          </a:p>
        </p:txBody>
      </p:sp>
    </p:spTree>
    <p:extLst>
      <p:ext uri="{BB962C8B-B14F-4D97-AF65-F5344CB8AC3E}">
        <p14:creationId xmlns="" xmlns:p14="http://schemas.microsoft.com/office/powerpoint/2010/main" val="337590938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737934" cy="5974515"/>
          </a:xfrm>
        </p:spPr>
        <p:txBody>
          <a:bodyPr>
            <a:normAutofit/>
          </a:bodyPr>
          <a:lstStyle/>
          <a:p>
            <a:pPr algn="just"/>
            <a:r>
              <a:rPr lang="en-US" dirty="0">
                <a:solidFill>
                  <a:schemeClr val="tx2">
                    <a:lumMod val="90000"/>
                  </a:schemeClr>
                </a:solidFill>
              </a:rPr>
              <a:t>Cathy McFarland and Michael Ross (1985) </a:t>
            </a:r>
            <a:r>
              <a:rPr lang="en-US" dirty="0"/>
              <a:t>found that as our relationships change, we also revise our recollections of other people. They had university students rate their steady dating partners. Two months later, they rated them again.</a:t>
            </a:r>
          </a:p>
          <a:p>
            <a:pPr algn="just"/>
            <a:r>
              <a:rPr lang="en-US" dirty="0"/>
              <a:t>Students who were more in love than ever had a tendency to overestimate their first impressions—it was “love at first sight.” Those who had broken up were more likely to </a:t>
            </a:r>
            <a:r>
              <a:rPr lang="en-US" i="1" dirty="0"/>
              <a:t>underestimate their earlier liking—recalling the partner as somewhat selfish </a:t>
            </a:r>
            <a:r>
              <a:rPr lang="en-US" dirty="0"/>
              <a:t>and bad-tempered.</a:t>
            </a:r>
          </a:p>
          <a:p>
            <a:pPr algn="just"/>
            <a:r>
              <a:rPr lang="en-US" dirty="0"/>
              <a:t>What does this tell you about rosy retrospection?</a:t>
            </a:r>
          </a:p>
          <a:p>
            <a:pPr algn="just"/>
            <a:endParaRPr lang="en-US" dirty="0"/>
          </a:p>
          <a:p>
            <a:pPr algn="just"/>
            <a:endParaRPr lang="en-US" b="1" dirty="0" smtClean="0"/>
          </a:p>
        </p:txBody>
      </p:sp>
      <p:sp>
        <p:nvSpPr>
          <p:cNvPr id="4" name="Slide Number Placeholder 3"/>
          <p:cNvSpPr>
            <a:spLocks noGrp="1"/>
          </p:cNvSpPr>
          <p:nvPr>
            <p:ph type="sldNum" sz="quarter" idx="12"/>
          </p:nvPr>
        </p:nvSpPr>
        <p:spPr/>
        <p:txBody>
          <a:bodyPr/>
          <a:lstStyle/>
          <a:p>
            <a:fld id="{ECF70C0A-61F8-4312-B950-8B4398052E65}" type="slidenum">
              <a:rPr lang="en-US" smtClean="0"/>
              <a:pPr/>
              <a:t>24</a:t>
            </a:fld>
            <a:endParaRPr lang="en-US"/>
          </a:p>
        </p:txBody>
      </p:sp>
    </p:spTree>
    <p:extLst>
      <p:ext uri="{BB962C8B-B14F-4D97-AF65-F5344CB8AC3E}">
        <p14:creationId xmlns="" xmlns:p14="http://schemas.microsoft.com/office/powerpoint/2010/main" val="7687351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798911" y="1219200"/>
            <a:ext cx="7543800" cy="4762500"/>
          </a:xfrm>
        </p:spPr>
        <p:txBody>
          <a:bodyPr>
            <a:normAutofit/>
          </a:bodyPr>
          <a:lstStyle/>
          <a:p>
            <a:pPr algn="just"/>
            <a:endParaRPr lang="en-US" sz="1600" smtClean="0"/>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048676" name="Google Shape;153;p2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300"/>
              <a:buFont typeface="Garamond"/>
              <a:buNone/>
            </a:pPr>
            <a:r>
              <a:rPr lang="en-US" sz="3300" b="0" i="0" u="none" strike="noStrike" cap="none">
                <a:solidFill>
                  <a:schemeClr val="dk1"/>
                </a:solidFill>
                <a:latin typeface="Garamond"/>
                <a:ea typeface="Garamond"/>
                <a:cs typeface="Garamond"/>
                <a:sym typeface="Garamond"/>
              </a:rPr>
              <a:t>What is social psychology NOT?</a:t>
            </a:r>
            <a:endParaRPr sz="3300" b="0" i="0" u="none" strike="noStrike" cap="none">
              <a:solidFill>
                <a:schemeClr val="dk1"/>
              </a:solidFill>
              <a:latin typeface="Garamond"/>
              <a:ea typeface="Garamond"/>
              <a:cs typeface="Garamond"/>
              <a:sym typeface="Garamond"/>
            </a:endParaRPr>
          </a:p>
        </p:txBody>
      </p:sp>
      <p:sp>
        <p:nvSpPr>
          <p:cNvPr id="1048677" name="Google Shape;154;p21"/>
          <p:cNvSpPr txBox="1">
            <a:spLocks noGrp="1"/>
          </p:cNvSpPr>
          <p:nvPr>
            <p:ph idx="1"/>
          </p:nvPr>
        </p:nvSpPr>
        <p:spPr>
          <a:xfrm>
            <a:off x="228600" y="1447800"/>
            <a:ext cx="8286750" cy="4729163"/>
          </a:xfrm>
          <a:prstGeom prst="rect">
            <a:avLst/>
          </a:prstGeom>
          <a:noFill/>
          <a:ln>
            <a:noFill/>
          </a:ln>
        </p:spPr>
        <p:txBody>
          <a:bodyPr spcFirstLastPara="1" wrap="square" lIns="91425" tIns="45700" rIns="91425" bIns="45700" anchor="t" anchorCtr="0">
            <a:noAutofit/>
          </a:bodyPr>
          <a:lstStyle/>
          <a:p>
            <a:pPr marL="171450" marR="0" lvl="0" indent="-177800" algn="l" rtl="0">
              <a:lnSpc>
                <a:spcPct val="90000"/>
              </a:lnSpc>
              <a:spcBef>
                <a:spcPts val="0"/>
              </a:spcBef>
              <a:spcAft>
                <a:spcPts val="0"/>
              </a:spcAft>
              <a:buClr>
                <a:schemeClr val="dk1"/>
              </a:buClr>
              <a:buSzPts val="2800"/>
              <a:buFont typeface="Arial"/>
              <a:buChar char="•"/>
            </a:pPr>
            <a:r>
              <a:rPr lang="en-US" sz="2800" b="0" i="0" u="none" strike="noStrike" cap="none" dirty="0">
                <a:solidFill>
                  <a:schemeClr val="tx1">
                    <a:lumMod val="50000"/>
                  </a:schemeClr>
                </a:solidFill>
                <a:latin typeface="Garamond"/>
                <a:ea typeface="Garamond"/>
                <a:cs typeface="Garamond"/>
                <a:sym typeface="Garamond"/>
              </a:rPr>
              <a:t>Anthropology</a:t>
            </a:r>
          </a:p>
          <a:p>
            <a:pPr marL="514350" marR="0" lvl="1" indent="-171450" algn="l" rtl="0">
              <a:lnSpc>
                <a:spcPct val="90000"/>
              </a:lnSpc>
              <a:spcBef>
                <a:spcPts val="375"/>
              </a:spcBef>
              <a:spcAft>
                <a:spcPts val="0"/>
              </a:spcAft>
              <a:buClr>
                <a:schemeClr val="dk1"/>
              </a:buClr>
              <a:buSzPts val="2400"/>
              <a:buFont typeface="Arial"/>
              <a:buChar char="•"/>
            </a:pPr>
            <a:r>
              <a:rPr lang="en-US" sz="2400" b="0" i="0" u="none" strike="noStrike" cap="none" dirty="0">
                <a:solidFill>
                  <a:schemeClr val="tx1">
                    <a:lumMod val="50000"/>
                  </a:schemeClr>
                </a:solidFill>
                <a:latin typeface="Garamond"/>
                <a:ea typeface="Garamond"/>
                <a:cs typeface="Garamond"/>
                <a:sym typeface="Garamond"/>
              </a:rPr>
              <a:t>Cultural level of analysis</a:t>
            </a:r>
          </a:p>
          <a:p>
            <a:pPr marL="171450" marR="0" lvl="0" indent="-177800" algn="l" rtl="0">
              <a:lnSpc>
                <a:spcPct val="90000"/>
              </a:lnSpc>
              <a:spcBef>
                <a:spcPts val="750"/>
              </a:spcBef>
              <a:spcAft>
                <a:spcPts val="0"/>
              </a:spcAft>
              <a:buClr>
                <a:schemeClr val="dk1"/>
              </a:buClr>
              <a:buSzPts val="2800"/>
              <a:buFont typeface="Arial"/>
              <a:buChar char="•"/>
            </a:pPr>
            <a:r>
              <a:rPr lang="en-US" sz="2800" b="0" i="0" u="none" strike="noStrike" cap="none" dirty="0">
                <a:solidFill>
                  <a:schemeClr val="tx1">
                    <a:lumMod val="50000"/>
                  </a:schemeClr>
                </a:solidFill>
                <a:latin typeface="Garamond"/>
                <a:ea typeface="Garamond"/>
                <a:cs typeface="Garamond"/>
                <a:sym typeface="Garamond"/>
              </a:rPr>
              <a:t>Sociology</a:t>
            </a:r>
          </a:p>
          <a:p>
            <a:pPr marL="514350" marR="0" lvl="1" indent="-171450" algn="l" rtl="0">
              <a:lnSpc>
                <a:spcPct val="90000"/>
              </a:lnSpc>
              <a:spcBef>
                <a:spcPts val="375"/>
              </a:spcBef>
              <a:spcAft>
                <a:spcPts val="0"/>
              </a:spcAft>
              <a:buClr>
                <a:schemeClr val="dk1"/>
              </a:buClr>
              <a:buSzPts val="2400"/>
              <a:buFont typeface="Arial"/>
              <a:buChar char="•"/>
            </a:pPr>
            <a:r>
              <a:rPr lang="en-US" sz="2400" b="0" i="0" u="none" strike="noStrike" cap="none" dirty="0">
                <a:solidFill>
                  <a:schemeClr val="tx1">
                    <a:lumMod val="50000"/>
                  </a:schemeClr>
                </a:solidFill>
                <a:latin typeface="Garamond"/>
                <a:ea typeface="Garamond"/>
                <a:cs typeface="Garamond"/>
                <a:sym typeface="Garamond"/>
              </a:rPr>
              <a:t>Societal level of analysis</a:t>
            </a:r>
          </a:p>
          <a:p>
            <a:pPr marL="171450" marR="0" lvl="0" indent="-177800" algn="l" rtl="0">
              <a:lnSpc>
                <a:spcPct val="90000"/>
              </a:lnSpc>
              <a:spcBef>
                <a:spcPts val="750"/>
              </a:spcBef>
              <a:spcAft>
                <a:spcPts val="0"/>
              </a:spcAft>
              <a:buClr>
                <a:schemeClr val="dk1"/>
              </a:buClr>
              <a:buSzPts val="2800"/>
              <a:buFont typeface="Arial"/>
              <a:buChar char="•"/>
            </a:pPr>
            <a:r>
              <a:rPr lang="en-US" sz="2800" b="0" i="0" u="none" strike="noStrike" cap="none" dirty="0">
                <a:solidFill>
                  <a:schemeClr val="tx1">
                    <a:lumMod val="50000"/>
                  </a:schemeClr>
                </a:solidFill>
                <a:latin typeface="Garamond"/>
                <a:ea typeface="Garamond"/>
                <a:cs typeface="Garamond"/>
                <a:sym typeface="Garamond"/>
              </a:rPr>
              <a:t>Personality psychology</a:t>
            </a:r>
          </a:p>
          <a:p>
            <a:pPr marL="514350" marR="0" lvl="1" indent="-171450" algn="l" rtl="0">
              <a:lnSpc>
                <a:spcPct val="90000"/>
              </a:lnSpc>
              <a:spcBef>
                <a:spcPts val="375"/>
              </a:spcBef>
              <a:spcAft>
                <a:spcPts val="0"/>
              </a:spcAft>
              <a:buClr>
                <a:schemeClr val="dk1"/>
              </a:buClr>
              <a:buSzPts val="2400"/>
              <a:buFont typeface="Arial"/>
              <a:buChar char="•"/>
            </a:pPr>
            <a:r>
              <a:rPr lang="en-US" sz="2400" b="0" i="0" u="none" strike="noStrike" cap="none" dirty="0">
                <a:solidFill>
                  <a:schemeClr val="tx1">
                    <a:lumMod val="50000"/>
                  </a:schemeClr>
                </a:solidFill>
                <a:latin typeface="Garamond"/>
                <a:ea typeface="Garamond"/>
                <a:cs typeface="Garamond"/>
                <a:sym typeface="Garamond"/>
              </a:rPr>
              <a:t>Individual level of analysis</a:t>
            </a:r>
          </a:p>
          <a:p>
            <a:pPr marL="514350" marR="0" lvl="1" indent="-171450" algn="l" rtl="0">
              <a:lnSpc>
                <a:spcPct val="90000"/>
              </a:lnSpc>
              <a:spcBef>
                <a:spcPts val="375"/>
              </a:spcBef>
              <a:spcAft>
                <a:spcPts val="0"/>
              </a:spcAft>
              <a:buClr>
                <a:schemeClr val="dk1"/>
              </a:buClr>
              <a:buSzPts val="2400"/>
              <a:buFont typeface="Arial"/>
              <a:buNone/>
            </a:pPr>
            <a:endParaRPr sz="2400" b="0" i="0" u="none" strike="noStrike" cap="none">
              <a:solidFill>
                <a:schemeClr val="tx1">
                  <a:lumMod val="50000"/>
                </a:schemeClr>
              </a:solidFill>
              <a:latin typeface="Garamond"/>
              <a:ea typeface="Garamond"/>
              <a:cs typeface="Garamond"/>
              <a:sym typeface="Garamond"/>
            </a:endParaRPr>
          </a:p>
          <a:p>
            <a:pPr marL="171450" marR="0" lvl="0" indent="-177800" algn="l" rtl="0">
              <a:lnSpc>
                <a:spcPct val="90000"/>
              </a:lnSpc>
              <a:spcBef>
                <a:spcPts val="750"/>
              </a:spcBef>
              <a:spcAft>
                <a:spcPts val="0"/>
              </a:spcAft>
              <a:buClr>
                <a:schemeClr val="dk1"/>
              </a:buClr>
              <a:buSzPts val="2800"/>
              <a:buFont typeface="Arial"/>
              <a:buChar char="•"/>
            </a:pPr>
            <a:r>
              <a:rPr lang="en-US" sz="2800" b="0" i="0" u="none" strike="noStrike" cap="none" dirty="0">
                <a:solidFill>
                  <a:schemeClr val="tx1">
                    <a:lumMod val="50000"/>
                  </a:schemeClr>
                </a:solidFill>
                <a:latin typeface="Garamond"/>
                <a:ea typeface="Garamond"/>
                <a:cs typeface="Garamond"/>
                <a:sym typeface="Garamond"/>
              </a:rPr>
              <a:t>Social psychologists believe in “the power of the situation” and an </a:t>
            </a:r>
            <a:r>
              <a:rPr lang="en-US" sz="2800" b="0" i="1" u="none" strike="noStrike" cap="none" dirty="0">
                <a:solidFill>
                  <a:schemeClr val="tx1">
                    <a:lumMod val="50000"/>
                  </a:schemeClr>
                </a:solidFill>
                <a:latin typeface="Garamond"/>
                <a:ea typeface="Garamond"/>
                <a:cs typeface="Garamond"/>
                <a:sym typeface="Garamond"/>
              </a:rPr>
              <a:t>interpersonal</a:t>
            </a:r>
            <a:r>
              <a:rPr lang="en-US" sz="2800" b="0" i="0" u="none" strike="noStrike" cap="none" dirty="0">
                <a:solidFill>
                  <a:schemeClr val="tx1">
                    <a:lumMod val="50000"/>
                  </a:schemeClr>
                </a:solidFill>
                <a:latin typeface="Garamond"/>
                <a:ea typeface="Garamond"/>
                <a:cs typeface="Garamond"/>
                <a:sym typeface="Garamond"/>
              </a:rPr>
              <a:t> level of analysis. Social psychology truly does investigate the entire span of social existence </a:t>
            </a:r>
            <a:endParaRPr sz="2800" b="0" i="0" u="none" strike="noStrike" cap="none">
              <a:solidFill>
                <a:schemeClr val="tx1">
                  <a:lumMod val="50000"/>
                </a:schemeClr>
              </a:solidFill>
              <a:latin typeface="Garamond"/>
              <a:ea typeface="Garamond"/>
              <a:cs typeface="Garamond"/>
              <a:sym typeface="Garamond"/>
            </a:endParaRPr>
          </a:p>
          <a:p>
            <a:pPr marL="514350" marR="0" lvl="1" indent="-19050" algn="l" rtl="0">
              <a:lnSpc>
                <a:spcPct val="90000"/>
              </a:lnSpc>
              <a:spcBef>
                <a:spcPts val="375"/>
              </a:spcBef>
              <a:spcAft>
                <a:spcPts val="0"/>
              </a:spcAft>
              <a:buClr>
                <a:schemeClr val="dk1"/>
              </a:buClr>
              <a:buSzPts val="2400"/>
              <a:buFont typeface="Arial"/>
              <a:buNone/>
            </a:pPr>
            <a:endParaRPr sz="2400" b="0" i="0" u="none" strike="noStrike" cap="none">
              <a:solidFill>
                <a:schemeClr val="tx1">
                  <a:lumMod val="50000"/>
                </a:schemeClr>
              </a:solidFill>
              <a:latin typeface="Garamond"/>
              <a:ea typeface="Garamond"/>
              <a:cs typeface="Garamond"/>
              <a:sym typeface="Garamond"/>
            </a:endParaRPr>
          </a:p>
          <a:p>
            <a:pPr marL="171450" marR="0" lvl="0" indent="0" algn="l" rtl="0">
              <a:lnSpc>
                <a:spcPct val="90000"/>
              </a:lnSpc>
              <a:spcBef>
                <a:spcPts val="750"/>
              </a:spcBef>
              <a:spcAft>
                <a:spcPts val="0"/>
              </a:spcAft>
              <a:buClr>
                <a:schemeClr val="dk1"/>
              </a:buClr>
              <a:buSzPts val="2800"/>
              <a:buFont typeface="Arial"/>
              <a:buNone/>
            </a:pPr>
            <a:endParaRPr sz="2800" b="0" i="0" u="none" strike="noStrike" cap="none">
              <a:solidFill>
                <a:schemeClr val="tx1">
                  <a:lumMod val="50000"/>
                </a:schemeClr>
              </a:solidFill>
              <a:latin typeface="Garamond"/>
              <a:ea typeface="Garamond"/>
              <a:cs typeface="Garamond"/>
              <a:sym typeface="Garamond"/>
            </a:endParaRPr>
          </a:p>
        </p:txBody>
      </p:sp>
      <p:sp>
        <p:nvSpPr>
          <p:cNvPr id="1048678" name="Google Shape;155;p21"/>
          <p:cNvSpPr txBox="1">
            <a:spLocks noGrp="1"/>
          </p:cNvSpPr>
          <p:nvPr>
            <p:ph type="sldNum" sz="quarter"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900" b="0" i="0" u="none" strike="noStrike" cap="none">
                <a:solidFill>
                  <a:srgbClr val="888888"/>
                </a:solidFill>
                <a:latin typeface="Garamond"/>
                <a:ea typeface="Garamond"/>
                <a:cs typeface="Garamond"/>
                <a:sym typeface="Garamond"/>
              </a:rPr>
              <a:pPr marL="0" marR="0" lvl="0" indent="0" algn="r" rtl="0">
                <a:spcBef>
                  <a:spcPts val="0"/>
                </a:spcBef>
                <a:spcAft>
                  <a:spcPts val="0"/>
                </a:spcAft>
                <a:buNone/>
              </a:pPr>
              <a:t>3</a:t>
            </a:fld>
            <a:endParaRPr sz="900" b="0" i="0" u="none" strike="noStrike" cap="none">
              <a:solidFill>
                <a:srgbClr val="888888"/>
              </a:solidFill>
              <a:latin typeface="Garamond"/>
              <a:ea typeface="Garamond"/>
              <a:cs typeface="Garamond"/>
              <a:sym typeface="Garamond"/>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86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86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86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867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867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4867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4867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4867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4867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4867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048681" name="Google Shape;161;p22"/>
          <p:cNvSpPr txBox="1">
            <a:spLocks noGrp="1"/>
          </p:cNvSpPr>
          <p:nvPr>
            <p:ph type="title"/>
          </p:nvPr>
        </p:nvSpPr>
        <p:spPr>
          <a:xfrm>
            <a:off x="457200" y="123825"/>
            <a:ext cx="8058150" cy="546099"/>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3300"/>
              <a:buFont typeface="Garamond"/>
              <a:buNone/>
            </a:pPr>
            <a:r>
              <a:rPr lang="en-US" sz="3300" b="1" i="0" u="none" strike="noStrike" cap="none">
                <a:solidFill>
                  <a:schemeClr val="dk1"/>
                </a:solidFill>
                <a:latin typeface="Garamond"/>
                <a:ea typeface="Garamond"/>
                <a:cs typeface="Garamond"/>
                <a:sym typeface="Garamond"/>
              </a:rPr>
              <a:t>Themes in Social Psychology</a:t>
            </a:r>
            <a:endParaRPr sz="3300" b="1" i="0" u="none" strike="noStrike" cap="none">
              <a:solidFill>
                <a:schemeClr val="dk1"/>
              </a:solidFill>
              <a:latin typeface="Garamond"/>
              <a:ea typeface="Garamond"/>
              <a:cs typeface="Garamond"/>
              <a:sym typeface="Garamond"/>
            </a:endParaRPr>
          </a:p>
        </p:txBody>
      </p:sp>
      <p:sp>
        <p:nvSpPr>
          <p:cNvPr id="1048682" name="Google Shape;162;p22"/>
          <p:cNvSpPr txBox="1">
            <a:spLocks noGrp="1"/>
          </p:cNvSpPr>
          <p:nvPr>
            <p:ph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marL="171450" marR="0" lvl="0" indent="-38100" algn="l" rtl="0">
              <a:lnSpc>
                <a:spcPct val="90000"/>
              </a:lnSpc>
              <a:spcBef>
                <a:spcPts val="0"/>
              </a:spcBef>
              <a:spcAft>
                <a:spcPts val="0"/>
              </a:spcAft>
              <a:buClr>
                <a:schemeClr val="dk1"/>
              </a:buClr>
              <a:buSzPts val="2100"/>
              <a:buFont typeface="Arial"/>
              <a:buNone/>
            </a:pPr>
            <a:endParaRPr sz="2100" b="0" i="0" u="none" strike="noStrike" cap="none">
              <a:solidFill>
                <a:schemeClr val="dk1"/>
              </a:solidFill>
              <a:latin typeface="Calibri"/>
              <a:ea typeface="Calibri"/>
              <a:cs typeface="Calibri"/>
              <a:sym typeface="Calibri"/>
            </a:endParaRPr>
          </a:p>
        </p:txBody>
      </p:sp>
      <p:sp>
        <p:nvSpPr>
          <p:cNvPr id="1048683" name="Google Shape;163;p22"/>
          <p:cNvSpPr txBox="1">
            <a:spLocks noGrp="1"/>
          </p:cNvSpPr>
          <p:nvPr>
            <p:ph type="sldNum" sz="quarter"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9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4</a:t>
            </a:fld>
            <a:endParaRPr sz="900" b="0" i="0" u="none" strike="noStrike" cap="none">
              <a:solidFill>
                <a:srgbClr val="888888"/>
              </a:solidFill>
              <a:latin typeface="Calibri"/>
              <a:ea typeface="Calibri"/>
              <a:cs typeface="Calibri"/>
              <a:sym typeface="Calibri"/>
            </a:endParaRPr>
          </a:p>
        </p:txBody>
      </p:sp>
      <p:pic>
        <p:nvPicPr>
          <p:cNvPr id="2097172" name="Google Shape;164;p22" descr="C:\Users\kiran\AppData\Local\Microsoft\Windows\Temporary Internet Files\Content.IE5\5ULB3A2B\Screenshot_2015-02-08-23-09-55~2.jpg"/>
          <p:cNvPicPr preferRelativeResize="0">
            <a:picLocks/>
          </p:cNvPicPr>
          <p:nvPr/>
        </p:nvPicPr>
        <p:blipFill rotWithShape="1">
          <a:blip r:embed="rId3">
            <a:alphaModFix/>
          </a:blip>
          <a:srcRect/>
          <a:stretch>
            <a:fillRect/>
          </a:stretch>
        </p:blipFill>
        <p:spPr>
          <a:xfrm>
            <a:off x="0" y="838200"/>
            <a:ext cx="9129862" cy="5715000"/>
          </a:xfrm>
          <a:prstGeom prst="rect">
            <a:avLst/>
          </a:prstGeom>
          <a:noFill/>
          <a:ln>
            <a:noFill/>
          </a:ln>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048687" name="Google Shape;169;p23"/>
          <p:cNvSpPr txBox="1">
            <a:spLocks noGrp="1"/>
          </p:cNvSpPr>
          <p:nvPr>
            <p:ph type="title"/>
          </p:nvPr>
        </p:nvSpPr>
        <p:spPr>
          <a:xfrm>
            <a:off x="762000" y="76200"/>
            <a:ext cx="7886700" cy="9144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300"/>
              <a:buFont typeface="Garamond"/>
              <a:buNone/>
            </a:pPr>
            <a:r>
              <a:rPr lang="en-US" sz="3300" b="1" i="0" u="none" strike="noStrike" cap="none">
                <a:solidFill>
                  <a:schemeClr val="dk1"/>
                </a:solidFill>
                <a:latin typeface="Garamond"/>
                <a:ea typeface="Garamond"/>
                <a:cs typeface="Garamond"/>
                <a:sym typeface="Garamond"/>
              </a:rPr>
              <a:t>Four major headings of Social Psychology </a:t>
            </a:r>
            <a:r>
              <a:rPr lang="en-US" sz="1800" b="1" i="0" u="none" strike="noStrike" cap="none">
                <a:solidFill>
                  <a:schemeClr val="dk1"/>
                </a:solidFill>
                <a:latin typeface="Garamond"/>
                <a:ea typeface="Garamond"/>
                <a:cs typeface="Garamond"/>
                <a:sym typeface="Garamond"/>
              </a:rPr>
              <a:t/>
            </a:r>
            <a:br>
              <a:rPr lang="en-US" sz="1800" b="1" i="0" u="none" strike="noStrike" cap="none">
                <a:solidFill>
                  <a:schemeClr val="dk1"/>
                </a:solidFill>
                <a:latin typeface="Garamond"/>
                <a:ea typeface="Garamond"/>
                <a:cs typeface="Garamond"/>
                <a:sym typeface="Garamond"/>
              </a:rPr>
            </a:br>
            <a:r>
              <a:rPr lang="en-US" sz="1800" b="1" i="0" u="none" strike="noStrike" cap="none">
                <a:solidFill>
                  <a:schemeClr val="dk1"/>
                </a:solidFill>
                <a:latin typeface="Garamond"/>
                <a:ea typeface="Garamond"/>
                <a:cs typeface="Garamond"/>
                <a:sym typeface="Garamond"/>
              </a:rPr>
              <a:t>(Baron (8-11))</a:t>
            </a:r>
            <a:endParaRPr sz="3300" b="1" i="0" u="none" strike="noStrike" cap="none">
              <a:solidFill>
                <a:schemeClr val="dk1"/>
              </a:solidFill>
              <a:latin typeface="Garamond"/>
              <a:ea typeface="Garamond"/>
              <a:cs typeface="Garamond"/>
              <a:sym typeface="Garamond"/>
            </a:endParaRPr>
          </a:p>
        </p:txBody>
      </p:sp>
      <p:sp>
        <p:nvSpPr>
          <p:cNvPr id="1048688" name="Google Shape;170;p23"/>
          <p:cNvSpPr txBox="1">
            <a:spLocks noGrp="1"/>
          </p:cNvSpPr>
          <p:nvPr>
            <p:ph type="sldNum" sz="quarter"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9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5</a:t>
            </a:fld>
            <a:endParaRPr sz="900" b="0" i="0" u="none" strike="noStrike" cap="none">
              <a:solidFill>
                <a:srgbClr val="888888"/>
              </a:solidFill>
              <a:latin typeface="Calibri"/>
              <a:ea typeface="Calibri"/>
              <a:cs typeface="Calibri"/>
              <a:sym typeface="Calibri"/>
            </a:endParaRPr>
          </a:p>
        </p:txBody>
      </p:sp>
      <p:sp>
        <p:nvSpPr>
          <p:cNvPr id="1048689" name="Google Shape;171;p23"/>
          <p:cNvSpPr/>
          <p:nvPr/>
        </p:nvSpPr>
        <p:spPr>
          <a:xfrm>
            <a:off x="228600" y="1066800"/>
            <a:ext cx="4038600" cy="1905000"/>
          </a:xfrm>
          <a:prstGeom prst="rect">
            <a:avLst/>
          </a:prstGeom>
          <a:solidFill>
            <a:srgbClr val="C00000"/>
          </a:solid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lt1"/>
                </a:solidFill>
                <a:latin typeface="Garamond"/>
                <a:ea typeface="Garamond"/>
                <a:cs typeface="Garamond"/>
                <a:sym typeface="Garamond"/>
              </a:rPr>
              <a:t>Actions and Characteristics of Others: </a:t>
            </a:r>
            <a:r>
              <a:rPr lang="en-US" sz="2400" b="0" i="0" u="none" strike="noStrike" cap="none">
                <a:solidFill>
                  <a:schemeClr val="lt1"/>
                </a:solidFill>
                <a:latin typeface="Garamond"/>
                <a:ea typeface="Garamond"/>
                <a:cs typeface="Garamond"/>
                <a:sym typeface="Garamond"/>
              </a:rPr>
              <a:t>How our thoughts and behaviors are influenced by other people. E.g., someone attractive looks at you</a:t>
            </a:r>
            <a:endParaRPr sz="2400" b="0" i="0" u="none" strike="noStrike" cap="none">
              <a:solidFill>
                <a:schemeClr val="lt1"/>
              </a:solidFill>
              <a:latin typeface="Garamond"/>
              <a:ea typeface="Garamond"/>
              <a:cs typeface="Garamond"/>
              <a:sym typeface="Garamond"/>
            </a:endParaRPr>
          </a:p>
        </p:txBody>
      </p:sp>
      <p:sp>
        <p:nvSpPr>
          <p:cNvPr id="1048690" name="Google Shape;172;p23"/>
          <p:cNvSpPr/>
          <p:nvPr/>
        </p:nvSpPr>
        <p:spPr>
          <a:xfrm>
            <a:off x="4464050" y="1676400"/>
            <a:ext cx="4038600" cy="1905000"/>
          </a:xfrm>
          <a:prstGeom prst="rect">
            <a:avLst/>
          </a:prstGeom>
          <a:solidFill>
            <a:srgbClr val="7F6000"/>
          </a:solid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lt1"/>
                </a:solidFill>
                <a:latin typeface="Garamond"/>
                <a:ea typeface="Garamond"/>
                <a:cs typeface="Garamond"/>
                <a:sym typeface="Garamond"/>
              </a:rPr>
              <a:t>Cognitive Processes: </a:t>
            </a:r>
            <a:r>
              <a:rPr lang="en-US" sz="2400" b="0" i="0" u="none" strike="noStrike" cap="none">
                <a:solidFill>
                  <a:schemeClr val="lt1"/>
                </a:solidFill>
                <a:latin typeface="Garamond"/>
                <a:ea typeface="Garamond"/>
                <a:cs typeface="Garamond"/>
                <a:sym typeface="Garamond"/>
              </a:rPr>
              <a:t>Perception dictates your thoughts and behaviors. E.g., someone takes your seat</a:t>
            </a:r>
            <a:endParaRPr sz="2400" b="0" i="0" u="none" strike="noStrike" cap="none">
              <a:solidFill>
                <a:schemeClr val="lt1"/>
              </a:solidFill>
              <a:latin typeface="Garamond"/>
              <a:ea typeface="Garamond"/>
              <a:cs typeface="Garamond"/>
              <a:sym typeface="Garamond"/>
            </a:endParaRPr>
          </a:p>
        </p:txBody>
      </p:sp>
      <p:sp>
        <p:nvSpPr>
          <p:cNvPr id="1048691" name="Google Shape;173;p23"/>
          <p:cNvSpPr/>
          <p:nvPr/>
        </p:nvSpPr>
        <p:spPr>
          <a:xfrm>
            <a:off x="457200" y="3733800"/>
            <a:ext cx="4038600" cy="1905000"/>
          </a:xfrm>
          <a:prstGeom prst="rect">
            <a:avLst/>
          </a:prstGeom>
          <a:solidFill>
            <a:srgbClr val="385623"/>
          </a:solid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lt1"/>
                </a:solidFill>
                <a:latin typeface="Garamond"/>
                <a:ea typeface="Garamond"/>
                <a:cs typeface="Garamond"/>
                <a:sym typeface="Garamond"/>
              </a:rPr>
              <a:t>Environmental Variables: </a:t>
            </a:r>
            <a:r>
              <a:rPr lang="en-US" sz="2400" b="0" i="0" u="none" strike="noStrike" cap="none">
                <a:solidFill>
                  <a:schemeClr val="lt1"/>
                </a:solidFill>
                <a:latin typeface="Garamond"/>
                <a:ea typeface="Garamond"/>
                <a:cs typeface="Garamond"/>
                <a:sym typeface="Garamond"/>
              </a:rPr>
              <a:t>Physical environment has an impact on us. E.g., summer heat and fasting</a:t>
            </a:r>
            <a:endParaRPr sz="2400" b="0" i="0" u="none" strike="noStrike" cap="none">
              <a:solidFill>
                <a:schemeClr val="lt1"/>
              </a:solidFill>
              <a:latin typeface="Garamond"/>
              <a:ea typeface="Garamond"/>
              <a:cs typeface="Garamond"/>
              <a:sym typeface="Garamond"/>
            </a:endParaRPr>
          </a:p>
        </p:txBody>
      </p:sp>
      <p:sp>
        <p:nvSpPr>
          <p:cNvPr id="1048692" name="Google Shape;174;p23"/>
          <p:cNvSpPr/>
          <p:nvPr/>
        </p:nvSpPr>
        <p:spPr>
          <a:xfrm>
            <a:off x="4876800" y="4495800"/>
            <a:ext cx="4038600" cy="1905000"/>
          </a:xfrm>
          <a:prstGeom prst="rect">
            <a:avLst/>
          </a:prstGeom>
          <a:solidFill>
            <a:srgbClr val="385623"/>
          </a:solid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lt1"/>
                </a:solidFill>
                <a:latin typeface="Garamond"/>
                <a:ea typeface="Garamond"/>
                <a:cs typeface="Garamond"/>
                <a:sym typeface="Garamond"/>
              </a:rPr>
              <a:t>Biological Factors: </a:t>
            </a:r>
            <a:r>
              <a:rPr lang="en-US" sz="2400" b="0" i="0" u="none" strike="noStrike" cap="none">
                <a:solidFill>
                  <a:schemeClr val="lt1"/>
                </a:solidFill>
                <a:latin typeface="Garamond"/>
                <a:ea typeface="Garamond"/>
                <a:cs typeface="Garamond"/>
                <a:sym typeface="Garamond"/>
              </a:rPr>
              <a:t>Genetics play a role in behavior and thought. E.g., same situation, different reactions</a:t>
            </a:r>
            <a:endParaRPr sz="2400" b="0" i="0" u="none" strike="noStrike" cap="none">
              <a:solidFill>
                <a:schemeClr val="lt1"/>
              </a:solidFill>
              <a:latin typeface="Garamond"/>
              <a:ea typeface="Garamond"/>
              <a:cs typeface="Garamond"/>
              <a:sym typeface="Garamond"/>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86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86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86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86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048695" name="Google Shape;179;p24"/>
          <p:cNvSpPr txBox="1">
            <a:spLocks noGrp="1"/>
          </p:cNvSpPr>
          <p:nvPr>
            <p:ph type="title"/>
          </p:nvPr>
        </p:nvSpPr>
        <p:spPr>
          <a:xfrm>
            <a:off x="484710" y="48708"/>
            <a:ext cx="78867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300"/>
              <a:buFont typeface="Garamond"/>
              <a:buNone/>
            </a:pPr>
            <a:r>
              <a:rPr lang="en-US" sz="3300" b="0" i="0" u="none" strike="noStrike" cap="none">
                <a:solidFill>
                  <a:schemeClr val="dk1"/>
                </a:solidFill>
                <a:latin typeface="Garamond"/>
                <a:ea typeface="Garamond"/>
                <a:cs typeface="Garamond"/>
                <a:sym typeface="Garamond"/>
              </a:rPr>
              <a:t>Historical Roots of Social Psychology</a:t>
            </a:r>
          </a:p>
        </p:txBody>
      </p:sp>
      <p:sp>
        <p:nvSpPr>
          <p:cNvPr id="1048696" name="Google Shape;180;p24"/>
          <p:cNvSpPr txBox="1">
            <a:spLocks noGrp="1"/>
          </p:cNvSpPr>
          <p:nvPr>
            <p:ph idx="1"/>
          </p:nvPr>
        </p:nvSpPr>
        <p:spPr>
          <a:xfrm>
            <a:off x="304800" y="990600"/>
            <a:ext cx="8610600" cy="5105400"/>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90000"/>
              </a:lnSpc>
              <a:spcBef>
                <a:spcPts val="0"/>
              </a:spcBef>
              <a:spcAft>
                <a:spcPts val="0"/>
              </a:spcAft>
              <a:buClr>
                <a:schemeClr val="dk1"/>
              </a:buClr>
              <a:buSzPts val="2400"/>
              <a:buFont typeface="Arial"/>
              <a:buChar char="•"/>
            </a:pPr>
            <a:r>
              <a:rPr lang="en-US" sz="2400" b="1" i="1" u="none" strike="noStrike" cap="none" dirty="0">
                <a:solidFill>
                  <a:schemeClr val="tx1">
                    <a:lumMod val="50000"/>
                  </a:schemeClr>
                </a:solidFill>
                <a:latin typeface="Garamond"/>
                <a:ea typeface="Garamond"/>
                <a:cs typeface="Garamond"/>
                <a:sym typeface="Garamond"/>
              </a:rPr>
              <a:t>First experiment in 1898 (p.4, 269)</a:t>
            </a:r>
            <a:r>
              <a:rPr lang="en-US" sz="2400" b="0" i="0" u="none" strike="noStrike" cap="none" dirty="0">
                <a:solidFill>
                  <a:schemeClr val="tx1">
                    <a:lumMod val="50000"/>
                  </a:schemeClr>
                </a:solidFill>
                <a:latin typeface="Garamond"/>
                <a:ea typeface="Garamond"/>
                <a:cs typeface="Garamond"/>
                <a:sym typeface="Garamond"/>
              </a:rPr>
              <a:t/>
            </a:r>
            <a:br>
              <a:rPr lang="en-US" sz="2400" b="0" i="0" u="none" strike="noStrike" cap="none" dirty="0">
                <a:solidFill>
                  <a:schemeClr val="tx1">
                    <a:lumMod val="50000"/>
                  </a:schemeClr>
                </a:solidFill>
                <a:latin typeface="Garamond"/>
                <a:ea typeface="Garamond"/>
                <a:cs typeface="Garamond"/>
                <a:sym typeface="Garamond"/>
              </a:rPr>
            </a:br>
            <a:r>
              <a:rPr lang="en-US" sz="2400" b="0" i="0" u="none" strike="noStrike" cap="none" dirty="0">
                <a:solidFill>
                  <a:schemeClr val="tx1">
                    <a:lumMod val="50000"/>
                  </a:schemeClr>
                </a:solidFill>
                <a:latin typeface="Garamond"/>
                <a:ea typeface="Garamond"/>
                <a:cs typeface="Garamond"/>
                <a:sym typeface="Garamond"/>
              </a:rPr>
              <a:t/>
            </a:r>
            <a:br>
              <a:rPr lang="en-US" sz="2400" b="0" i="0" u="none" strike="noStrike" cap="none" dirty="0">
                <a:solidFill>
                  <a:schemeClr val="tx1">
                    <a:lumMod val="50000"/>
                  </a:schemeClr>
                </a:solidFill>
                <a:latin typeface="Garamond"/>
                <a:ea typeface="Garamond"/>
                <a:cs typeface="Garamond"/>
                <a:sym typeface="Garamond"/>
              </a:rPr>
            </a:br>
            <a:r>
              <a:rPr lang="en-US" sz="2400" b="0" i="0" u="none" strike="noStrike" cap="none" dirty="0">
                <a:solidFill>
                  <a:schemeClr val="tx1">
                    <a:lumMod val="50000"/>
                  </a:schemeClr>
                </a:solidFill>
                <a:latin typeface="Garamond"/>
                <a:ea typeface="Garamond"/>
                <a:cs typeface="Garamond"/>
                <a:sym typeface="Garamond"/>
              </a:rPr>
              <a:t>Perhaps the first social psychology laboratory experiment was undertaken in this area by Norman Triplett in 1898. In his research on the speed records of cyclists, he noticed that racing against each other rather than against the clock alone increased the cyclists' speeds. He attempted to duplicate this under laboratory conditions using children and fishing reels.</a:t>
            </a:r>
            <a:br>
              <a:rPr lang="en-US" sz="2400" b="0" i="0" u="none" strike="noStrike" cap="none" dirty="0">
                <a:solidFill>
                  <a:schemeClr val="tx1">
                    <a:lumMod val="50000"/>
                  </a:schemeClr>
                </a:solidFill>
                <a:latin typeface="Garamond"/>
                <a:ea typeface="Garamond"/>
                <a:cs typeface="Garamond"/>
                <a:sym typeface="Garamond"/>
              </a:rPr>
            </a:br>
            <a:r>
              <a:rPr lang="en-US" sz="2400" b="0" i="0" u="none" strike="noStrike" cap="none" dirty="0">
                <a:solidFill>
                  <a:schemeClr val="tx1">
                    <a:lumMod val="50000"/>
                  </a:schemeClr>
                </a:solidFill>
                <a:latin typeface="Garamond"/>
                <a:ea typeface="Garamond"/>
                <a:cs typeface="Garamond"/>
                <a:sym typeface="Garamond"/>
              </a:rPr>
              <a:t>There were two conditions: the child alone and children in pairs but working alone. Their task was to wind in a given amount of fishing line and Triplett reports that many children worked faster in the presence of </a:t>
            </a:r>
            <a:r>
              <a:rPr lang="en-US" sz="2400" b="1" i="0" u="none" strike="noStrike" cap="none" dirty="0">
                <a:solidFill>
                  <a:schemeClr val="tx1">
                    <a:lumMod val="50000"/>
                  </a:schemeClr>
                </a:solidFill>
                <a:latin typeface="Garamond"/>
                <a:ea typeface="Garamond"/>
                <a:cs typeface="Garamond"/>
                <a:sym typeface="Garamond"/>
              </a:rPr>
              <a:t>co-actors </a:t>
            </a:r>
            <a:r>
              <a:rPr lang="en-US" sz="2400" b="0" i="0" u="none" strike="noStrike" cap="none" dirty="0">
                <a:solidFill>
                  <a:schemeClr val="tx1">
                    <a:lumMod val="50000"/>
                  </a:schemeClr>
                </a:solidFill>
                <a:latin typeface="Garamond"/>
                <a:ea typeface="Garamond"/>
                <a:cs typeface="Garamond"/>
                <a:sym typeface="Garamond"/>
              </a:rPr>
              <a:t>(co-participants working individually on a noncompetitive activity) doing the same task.</a:t>
            </a:r>
            <a:br>
              <a:rPr lang="en-US" sz="2400" b="0" i="0" u="none" strike="noStrike" cap="none" dirty="0">
                <a:solidFill>
                  <a:schemeClr val="tx1">
                    <a:lumMod val="50000"/>
                  </a:schemeClr>
                </a:solidFill>
                <a:latin typeface="Garamond"/>
                <a:ea typeface="Garamond"/>
                <a:cs typeface="Garamond"/>
                <a:sym typeface="Garamond"/>
              </a:rPr>
            </a:br>
            <a:r>
              <a:rPr lang="en-US" sz="2400" b="0" i="0" u="none" strike="noStrike" cap="none" dirty="0">
                <a:solidFill>
                  <a:schemeClr val="tx1">
                    <a:lumMod val="50000"/>
                  </a:schemeClr>
                </a:solidFill>
                <a:latin typeface="Garamond"/>
                <a:ea typeface="Garamond"/>
                <a:cs typeface="Garamond"/>
                <a:sym typeface="Garamond"/>
              </a:rPr>
              <a:t>Triplett's experiments demonstrate </a:t>
            </a:r>
            <a:r>
              <a:rPr lang="en-US" sz="2400" b="1" i="0" u="none" strike="noStrike" cap="none" dirty="0">
                <a:solidFill>
                  <a:schemeClr val="tx1">
                    <a:lumMod val="50000"/>
                  </a:schemeClr>
                </a:solidFill>
                <a:latin typeface="Garamond"/>
                <a:ea typeface="Garamond"/>
                <a:cs typeface="Garamond"/>
                <a:sym typeface="Garamond"/>
              </a:rPr>
              <a:t>social facilitation.</a:t>
            </a:r>
          </a:p>
        </p:txBody>
      </p:sp>
      <p:sp>
        <p:nvSpPr>
          <p:cNvPr id="1048697" name="Google Shape;181;p24"/>
          <p:cNvSpPr txBox="1">
            <a:spLocks noGrp="1"/>
          </p:cNvSpPr>
          <p:nvPr>
            <p:ph type="sldNum" sz="quarter"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9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6</a:t>
            </a:fld>
            <a:endParaRPr sz="900" b="0" i="0" u="none" strike="noStrike" cap="none">
              <a:solidFill>
                <a:srgbClr val="888888"/>
              </a:solidFill>
              <a:latin typeface="Calibri"/>
              <a:ea typeface="Calibri"/>
              <a:cs typeface="Calibri"/>
              <a:sym typeface="Calibri"/>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869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048704" name="Google Shape;192;p26"/>
          <p:cNvSpPr txBox="1">
            <a:spLocks noGrp="1"/>
          </p:cNvSpPr>
          <p:nvPr>
            <p:ph idx="1"/>
          </p:nvPr>
        </p:nvSpPr>
        <p:spPr>
          <a:xfrm>
            <a:off x="228600" y="152400"/>
            <a:ext cx="8692421" cy="7425686"/>
          </a:xfrm>
          <a:prstGeom prst="rect">
            <a:avLst/>
          </a:prstGeom>
          <a:noFill/>
          <a:ln>
            <a:noFill/>
          </a:ln>
        </p:spPr>
        <p:txBody>
          <a:bodyPr spcFirstLastPara="1" wrap="square" lIns="91425" tIns="45700" rIns="91425" bIns="45700" anchor="t" anchorCtr="0">
            <a:noAutofit/>
          </a:bodyPr>
          <a:lstStyle/>
          <a:p>
            <a:pPr marL="171450" marR="0" lvl="0" indent="-171450" algn="l" rtl="0">
              <a:lnSpc>
                <a:spcPct val="80000"/>
              </a:lnSpc>
              <a:spcBef>
                <a:spcPts val="0"/>
              </a:spcBef>
              <a:spcAft>
                <a:spcPts val="0"/>
              </a:spcAft>
              <a:buClr>
                <a:schemeClr val="dk1"/>
              </a:buClr>
              <a:buSzPts val="2400"/>
              <a:buFont typeface="Arial"/>
              <a:buChar char="•"/>
            </a:pPr>
            <a:r>
              <a:rPr lang="en-US" sz="2400" b="0" i="0" u="none" strike="noStrike" cap="none" dirty="0">
                <a:solidFill>
                  <a:schemeClr val="tx1">
                    <a:lumMod val="50000"/>
                  </a:schemeClr>
                </a:solidFill>
                <a:latin typeface="Garamond"/>
                <a:ea typeface="Garamond"/>
                <a:cs typeface="Garamond"/>
                <a:sym typeface="Garamond"/>
              </a:rPr>
              <a:t>First Social psychology textbook published in 1908. Started to take form in 1930s.</a:t>
            </a:r>
          </a:p>
          <a:p>
            <a:pPr marL="171450" marR="0" lvl="0" indent="-171450" algn="l" rtl="0">
              <a:lnSpc>
                <a:spcPct val="80000"/>
              </a:lnSpc>
              <a:spcBef>
                <a:spcPts val="750"/>
              </a:spcBef>
              <a:spcAft>
                <a:spcPts val="0"/>
              </a:spcAft>
              <a:buClr>
                <a:schemeClr val="dk1"/>
              </a:buClr>
              <a:buSzPts val="2400"/>
              <a:buFont typeface="Arial"/>
              <a:buChar char="•"/>
            </a:pPr>
            <a:r>
              <a:rPr lang="en-US" sz="2400" b="0" i="0" u="none" strike="noStrike" cap="none" dirty="0">
                <a:solidFill>
                  <a:schemeClr val="tx1">
                    <a:lumMod val="50000"/>
                  </a:schemeClr>
                </a:solidFill>
                <a:latin typeface="Garamond"/>
                <a:ea typeface="Garamond"/>
                <a:cs typeface="Garamond"/>
                <a:sym typeface="Garamond"/>
              </a:rPr>
              <a:t>Post WWII, Social Psychology emerged as a field. People started to turn to Social Psychology to understand what causes violence, prejudice, genocide, obedience, conformity and the like.</a:t>
            </a:r>
            <a:endParaRPr sz="2400" b="0" i="0" u="none" strike="noStrike" cap="none">
              <a:solidFill>
                <a:schemeClr val="tx1">
                  <a:lumMod val="50000"/>
                </a:schemeClr>
              </a:solidFill>
              <a:latin typeface="Garamond"/>
              <a:ea typeface="Garamond"/>
              <a:cs typeface="Garamond"/>
              <a:sym typeface="Garamond"/>
            </a:endParaRPr>
          </a:p>
          <a:p>
            <a:pPr marL="171450" marR="0" lvl="0" indent="-171450" algn="l" rtl="0">
              <a:lnSpc>
                <a:spcPct val="80000"/>
              </a:lnSpc>
              <a:spcBef>
                <a:spcPts val="750"/>
              </a:spcBef>
              <a:spcAft>
                <a:spcPts val="0"/>
              </a:spcAft>
              <a:buClr>
                <a:schemeClr val="dk1"/>
              </a:buClr>
              <a:buSzPts val="2400"/>
              <a:buFont typeface="Arial"/>
              <a:buChar char="•"/>
            </a:pPr>
            <a:r>
              <a:rPr lang="en-US" sz="2400" b="0" i="0" u="none" strike="noStrike" cap="none" dirty="0">
                <a:solidFill>
                  <a:schemeClr val="tx1">
                    <a:lumMod val="50000"/>
                  </a:schemeClr>
                </a:solidFill>
                <a:latin typeface="Garamond"/>
                <a:ea typeface="Garamond"/>
                <a:cs typeface="Garamond"/>
                <a:sym typeface="Garamond"/>
              </a:rPr>
              <a:t>There are a few prominent figures that helped shape social psychology as a field</a:t>
            </a:r>
          </a:p>
          <a:p>
            <a:pPr marL="171450" marR="0" lvl="0" indent="-171450" algn="l" rtl="0">
              <a:lnSpc>
                <a:spcPct val="80000"/>
              </a:lnSpc>
              <a:spcBef>
                <a:spcPts val="750"/>
              </a:spcBef>
              <a:spcAft>
                <a:spcPts val="0"/>
              </a:spcAft>
              <a:buClr>
                <a:schemeClr val="dk1"/>
              </a:buClr>
              <a:buSzPts val="2400"/>
              <a:buFont typeface="Arial"/>
              <a:buChar char="•"/>
            </a:pPr>
            <a:r>
              <a:rPr lang="en-US" sz="2400" b="0" i="0" u="none" strike="noStrike" cap="none" dirty="0">
                <a:solidFill>
                  <a:schemeClr val="tx1">
                    <a:lumMod val="50000"/>
                  </a:schemeClr>
                </a:solidFill>
                <a:latin typeface="Garamond"/>
                <a:ea typeface="Garamond"/>
                <a:cs typeface="Garamond"/>
                <a:sym typeface="Garamond"/>
              </a:rPr>
              <a:t>1) The </a:t>
            </a:r>
            <a:r>
              <a:rPr lang="en-US" sz="2400" b="0" i="0" u="none" strike="noStrike" cap="none" dirty="0" err="1">
                <a:solidFill>
                  <a:schemeClr val="tx1">
                    <a:lumMod val="50000"/>
                  </a:schemeClr>
                </a:solidFill>
                <a:latin typeface="Garamond"/>
                <a:ea typeface="Garamond"/>
                <a:cs typeface="Garamond"/>
                <a:sym typeface="Garamond"/>
              </a:rPr>
              <a:t>Allport</a:t>
            </a:r>
            <a:r>
              <a:rPr lang="en-US" sz="2400" b="0" i="0" u="none" strike="noStrike" cap="none" dirty="0">
                <a:solidFill>
                  <a:schemeClr val="tx1">
                    <a:lumMod val="50000"/>
                  </a:schemeClr>
                </a:solidFill>
                <a:latin typeface="Garamond"/>
                <a:ea typeface="Garamond"/>
                <a:cs typeface="Garamond"/>
                <a:sym typeface="Garamond"/>
              </a:rPr>
              <a:t> Brothers</a:t>
            </a:r>
            <a:endParaRPr sz="2400" b="0" i="0" u="none" strike="noStrike" cap="none">
              <a:solidFill>
                <a:schemeClr val="tx1">
                  <a:lumMod val="50000"/>
                </a:schemeClr>
              </a:solidFill>
              <a:latin typeface="Garamond"/>
              <a:ea typeface="Garamond"/>
              <a:cs typeface="Garamond"/>
              <a:sym typeface="Garamond"/>
            </a:endParaRPr>
          </a:p>
          <a:p>
            <a:pPr marL="171450" marR="0" lvl="0" indent="-171450" algn="l" rtl="0">
              <a:lnSpc>
                <a:spcPct val="80000"/>
              </a:lnSpc>
              <a:spcBef>
                <a:spcPts val="750"/>
              </a:spcBef>
              <a:spcAft>
                <a:spcPts val="0"/>
              </a:spcAft>
              <a:buClr>
                <a:schemeClr val="dk1"/>
              </a:buClr>
              <a:buSzPts val="2400"/>
              <a:buFont typeface="Arial"/>
              <a:buChar char="•"/>
            </a:pPr>
            <a:r>
              <a:rPr lang="en-US" sz="2400" b="0" i="0" u="sng" strike="noStrike" cap="none" dirty="0">
                <a:solidFill>
                  <a:schemeClr val="tx1">
                    <a:lumMod val="50000"/>
                  </a:schemeClr>
                </a:solidFill>
                <a:latin typeface="Garamond"/>
                <a:ea typeface="Garamond"/>
                <a:cs typeface="Garamond"/>
                <a:sym typeface="Garamond"/>
              </a:rPr>
              <a:t>Floyd </a:t>
            </a:r>
            <a:r>
              <a:rPr lang="en-US" sz="2400" b="0" i="0" u="sng" strike="noStrike" cap="none" dirty="0" err="1">
                <a:solidFill>
                  <a:schemeClr val="tx1">
                    <a:lumMod val="50000"/>
                  </a:schemeClr>
                </a:solidFill>
                <a:latin typeface="Garamond"/>
                <a:ea typeface="Garamond"/>
                <a:cs typeface="Garamond"/>
                <a:sym typeface="Garamond"/>
              </a:rPr>
              <a:t>Allport</a:t>
            </a:r>
            <a:r>
              <a:rPr lang="en-US" sz="2400" b="0" i="0" u="none" strike="noStrike" cap="none" dirty="0">
                <a:solidFill>
                  <a:schemeClr val="tx1">
                    <a:lumMod val="50000"/>
                  </a:schemeClr>
                </a:solidFill>
                <a:latin typeface="Garamond"/>
                <a:ea typeface="Garamond"/>
                <a:cs typeface="Garamond"/>
                <a:sym typeface="Garamond"/>
              </a:rPr>
              <a:t>- 1930’s, gave the concept of ‘pluralistic ignorance.’ Does any know this story?</a:t>
            </a:r>
          </a:p>
          <a:p>
            <a:pPr marL="171450" marR="0" lvl="0" indent="-171450" algn="l" rtl="0">
              <a:lnSpc>
                <a:spcPct val="80000"/>
              </a:lnSpc>
              <a:spcBef>
                <a:spcPts val="750"/>
              </a:spcBef>
              <a:spcAft>
                <a:spcPts val="0"/>
              </a:spcAft>
              <a:buClr>
                <a:schemeClr val="dk1"/>
              </a:buClr>
              <a:buSzPts val="2400"/>
              <a:buFont typeface="Arial"/>
              <a:buChar char="•"/>
            </a:pPr>
            <a:r>
              <a:rPr lang="en-US" sz="2400" b="1" i="0" u="none" strike="noStrike" cap="none" dirty="0">
                <a:solidFill>
                  <a:schemeClr val="tx1">
                    <a:lumMod val="50000"/>
                  </a:schemeClr>
                </a:solidFill>
                <a:latin typeface="Garamond"/>
                <a:ea typeface="Garamond"/>
                <a:cs typeface="Garamond"/>
                <a:sym typeface="Garamond"/>
              </a:rPr>
              <a:t>Pluralistic Ignorance-</a:t>
            </a:r>
            <a:r>
              <a:rPr lang="en-US" sz="2400" b="0" i="0" u="none" strike="noStrike" cap="none" dirty="0">
                <a:solidFill>
                  <a:schemeClr val="tx1">
                    <a:lumMod val="50000"/>
                  </a:schemeClr>
                </a:solidFill>
                <a:latin typeface="Garamond"/>
                <a:ea typeface="Garamond"/>
                <a:cs typeface="Garamond"/>
                <a:sym typeface="Garamond"/>
              </a:rPr>
              <a:t> “no one believes, but everyone thinks that everyone believes.” In short, pluralistic ignorance is a bias about a social group, held by a social group.</a:t>
            </a:r>
            <a:endParaRPr sz="2400" b="0" i="0" u="none" strike="noStrike" cap="none">
              <a:solidFill>
                <a:schemeClr val="tx1">
                  <a:lumMod val="50000"/>
                </a:schemeClr>
              </a:solidFill>
              <a:latin typeface="Garamond"/>
              <a:ea typeface="Garamond"/>
              <a:cs typeface="Garamond"/>
              <a:sym typeface="Garamond"/>
            </a:endParaRPr>
          </a:p>
          <a:p>
            <a:pPr marL="171450" marR="0" lvl="0" indent="-171450" algn="l" rtl="0">
              <a:lnSpc>
                <a:spcPct val="80000"/>
              </a:lnSpc>
              <a:spcBef>
                <a:spcPts val="750"/>
              </a:spcBef>
              <a:spcAft>
                <a:spcPts val="0"/>
              </a:spcAft>
              <a:buClr>
                <a:schemeClr val="dk1"/>
              </a:buClr>
              <a:buSzPts val="2400"/>
              <a:buFont typeface="Arial"/>
              <a:buChar char="•"/>
            </a:pPr>
            <a:r>
              <a:rPr lang="en-US" sz="2400" b="0" i="0" u="sng" strike="noStrike" cap="none" dirty="0">
                <a:solidFill>
                  <a:schemeClr val="tx1">
                    <a:lumMod val="50000"/>
                  </a:schemeClr>
                </a:solidFill>
                <a:latin typeface="Garamond"/>
                <a:ea typeface="Garamond"/>
                <a:cs typeface="Garamond"/>
                <a:sym typeface="Garamond"/>
              </a:rPr>
              <a:t>Gordon </a:t>
            </a:r>
            <a:r>
              <a:rPr lang="en-US" sz="2400" b="0" i="0" u="sng" strike="noStrike" cap="none" dirty="0" err="1">
                <a:solidFill>
                  <a:schemeClr val="tx1">
                    <a:lumMod val="50000"/>
                  </a:schemeClr>
                </a:solidFill>
                <a:latin typeface="Garamond"/>
                <a:ea typeface="Garamond"/>
                <a:cs typeface="Garamond"/>
                <a:sym typeface="Garamond"/>
              </a:rPr>
              <a:t>Allport</a:t>
            </a:r>
            <a:r>
              <a:rPr lang="en-US" sz="2400" b="0" i="0" u="sng" strike="noStrike" cap="none" dirty="0">
                <a:solidFill>
                  <a:schemeClr val="tx1">
                    <a:lumMod val="50000"/>
                  </a:schemeClr>
                </a:solidFill>
                <a:latin typeface="Garamond"/>
                <a:ea typeface="Garamond"/>
                <a:cs typeface="Garamond"/>
                <a:sym typeface="Garamond"/>
              </a:rPr>
              <a:t>-</a:t>
            </a:r>
            <a:r>
              <a:rPr lang="en-US" sz="2400" b="0" i="0" u="none" strike="noStrike" cap="none" dirty="0">
                <a:solidFill>
                  <a:schemeClr val="tx1">
                    <a:lumMod val="50000"/>
                  </a:schemeClr>
                </a:solidFill>
                <a:latin typeface="Garamond"/>
                <a:ea typeface="Garamond"/>
                <a:cs typeface="Garamond"/>
                <a:sym typeface="Garamond"/>
              </a:rPr>
              <a:t> Younger brother of Floyd </a:t>
            </a:r>
            <a:r>
              <a:rPr lang="en-US" sz="2400" b="0" i="0" u="none" strike="noStrike" cap="none" dirty="0" err="1">
                <a:solidFill>
                  <a:schemeClr val="tx1">
                    <a:lumMod val="50000"/>
                  </a:schemeClr>
                </a:solidFill>
                <a:latin typeface="Garamond"/>
                <a:ea typeface="Garamond"/>
                <a:cs typeface="Garamond"/>
                <a:sym typeface="Garamond"/>
              </a:rPr>
              <a:t>Allport</a:t>
            </a:r>
            <a:r>
              <a:rPr lang="en-US" sz="2400" b="0" i="0" u="none" strike="noStrike" cap="none" dirty="0">
                <a:solidFill>
                  <a:schemeClr val="tx1">
                    <a:lumMod val="50000"/>
                  </a:schemeClr>
                </a:solidFill>
                <a:latin typeface="Garamond"/>
                <a:ea typeface="Garamond"/>
                <a:cs typeface="Garamond"/>
                <a:sym typeface="Garamond"/>
              </a:rPr>
              <a:t>, conducted pioneering research on attitudes, prejudice, religion, personality etc. In 1954 he put forth the "intergroup contact hypothesis" – a theory that the more contact members of a majority group have with a minority group, the less prejudice they feel towards them.</a:t>
            </a:r>
          </a:p>
        </p:txBody>
      </p:sp>
      <p:sp>
        <p:nvSpPr>
          <p:cNvPr id="1048705" name="Google Shape;193;p26"/>
          <p:cNvSpPr txBox="1">
            <a:spLocks noGrp="1"/>
          </p:cNvSpPr>
          <p:nvPr>
            <p:ph type="sldNum" sz="quarter"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9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7</a:t>
            </a:fld>
            <a:endParaRPr sz="900" b="0" i="0" u="none" strike="noStrike" cap="none">
              <a:solidFill>
                <a:srgbClr val="888888"/>
              </a:solidFill>
              <a:latin typeface="Calibri"/>
              <a:ea typeface="Calibri"/>
              <a:cs typeface="Calibri"/>
              <a:sym typeface="Calibri"/>
            </a:endParaRPr>
          </a:p>
        </p:txBody>
      </p:sp>
      <p:pic>
        <p:nvPicPr>
          <p:cNvPr id="2097173" name="Google Shape;194;p26" descr="https://i.pinimg.com/564x/56/cd/67/56cd677bd4ae466bc645dd588bda8a84--the-emperor-the-cabinet.jpg"/>
          <p:cNvPicPr preferRelativeResize="0">
            <a:picLocks/>
          </p:cNvPicPr>
          <p:nvPr/>
        </p:nvPicPr>
        <p:blipFill rotWithShape="1">
          <a:blip r:embed="rId3" cstate="print">
            <a:alphaModFix/>
          </a:blip>
          <a:srcRect/>
          <a:stretch>
            <a:fillRect/>
          </a:stretch>
        </p:blipFill>
        <p:spPr>
          <a:xfrm>
            <a:off x="7391400" y="5791200"/>
            <a:ext cx="1508631" cy="1436505"/>
          </a:xfrm>
          <a:prstGeom prst="rect">
            <a:avLst/>
          </a:prstGeom>
          <a:noFill/>
          <a:ln>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87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87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87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870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870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4870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4870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9717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1"/>
                                          </p:stCondLst>
                                        </p:cTn>
                                        <p:tgtEl>
                                          <p:spTgt spid="20971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1048591" name="Google Shape;242;p31"/>
          <p:cNvSpPr txBox="1">
            <a:spLocks noGrp="1"/>
          </p:cNvSpPr>
          <p:nvPr>
            <p:ph idx="1"/>
          </p:nvPr>
        </p:nvSpPr>
        <p:spPr>
          <a:xfrm>
            <a:off x="362082" y="148491"/>
            <a:ext cx="8419836" cy="6987180"/>
          </a:xfrm>
          <a:prstGeom prst="rect">
            <a:avLst/>
          </a:prstGeom>
          <a:noFill/>
          <a:ln>
            <a:noFill/>
          </a:ln>
        </p:spPr>
        <p:txBody>
          <a:bodyPr spcFirstLastPara="1" wrap="square" lIns="91425" tIns="45700" rIns="91425" bIns="45700" anchor="t" anchorCtr="0">
            <a:noAutofit/>
          </a:bodyPr>
          <a:lstStyle/>
          <a:p>
            <a:pPr marL="171450" marR="0" lvl="0" indent="-171450" algn="l" rtl="0">
              <a:lnSpc>
                <a:spcPct val="80000"/>
              </a:lnSpc>
              <a:spcBef>
                <a:spcPts val="0"/>
              </a:spcBef>
              <a:spcAft>
                <a:spcPts val="0"/>
              </a:spcAft>
              <a:buClr>
                <a:schemeClr val="dk1"/>
              </a:buClr>
              <a:buSzPts val="2400"/>
              <a:buFont typeface="Arial"/>
              <a:buChar char="•"/>
            </a:pPr>
            <a:r>
              <a:rPr lang="en-US" sz="2400" b="0" i="0" u="none" strike="noStrike" cap="none" dirty="0">
                <a:solidFill>
                  <a:schemeClr val="tx1">
                    <a:lumMod val="50000"/>
                  </a:schemeClr>
                </a:solidFill>
                <a:latin typeface="Garamond"/>
                <a:ea typeface="Garamond"/>
                <a:cs typeface="Garamond"/>
                <a:sym typeface="Garamond"/>
              </a:rPr>
              <a:t>‘I knew it all along’- </a:t>
            </a:r>
            <a:r>
              <a:rPr lang="en-US" sz="2400" b="0" i="1" u="none" strike="noStrike" cap="none" dirty="0">
                <a:solidFill>
                  <a:schemeClr val="tx1">
                    <a:lumMod val="50000"/>
                  </a:schemeClr>
                </a:solidFill>
                <a:latin typeface="Garamond"/>
                <a:ea typeface="Garamond"/>
                <a:cs typeface="Garamond"/>
                <a:sym typeface="Garamond"/>
              </a:rPr>
              <a:t>The tendency to think that we could have predicted something that we probably would not have been able to predict, because its common sense</a:t>
            </a:r>
          </a:p>
          <a:p>
            <a:pPr marL="171450" marR="0" lvl="0" indent="-171450" algn="l" rtl="0">
              <a:lnSpc>
                <a:spcPct val="80000"/>
              </a:lnSpc>
              <a:spcBef>
                <a:spcPts val="750"/>
              </a:spcBef>
              <a:spcAft>
                <a:spcPts val="0"/>
              </a:spcAft>
              <a:buClr>
                <a:schemeClr val="dk1"/>
              </a:buClr>
              <a:buSzPts val="2400"/>
              <a:buFont typeface="Arial"/>
              <a:buChar char="•"/>
            </a:pPr>
            <a:r>
              <a:rPr lang="en-US" sz="2400" b="0" i="0" u="none" strike="noStrike" cap="none" dirty="0">
                <a:solidFill>
                  <a:schemeClr val="tx1">
                    <a:lumMod val="50000"/>
                  </a:schemeClr>
                </a:solidFill>
                <a:latin typeface="Garamond"/>
                <a:ea typeface="Garamond"/>
                <a:cs typeface="Garamond"/>
                <a:sym typeface="Garamond"/>
              </a:rPr>
              <a:t>Major reason why we cannot rely on commonsense and have to study Social Psychology</a:t>
            </a:r>
            <a:endParaRPr sz="2400" b="0" i="0" u="none" strike="noStrike" cap="none">
              <a:solidFill>
                <a:schemeClr val="tx1">
                  <a:lumMod val="50000"/>
                </a:schemeClr>
              </a:solidFill>
              <a:latin typeface="Garamond"/>
              <a:ea typeface="Garamond"/>
              <a:cs typeface="Garamond"/>
              <a:sym typeface="Garamond"/>
            </a:endParaRPr>
          </a:p>
          <a:p>
            <a:pPr marL="171450" marR="0" lvl="0" indent="-171450" algn="l" rtl="0">
              <a:lnSpc>
                <a:spcPct val="80000"/>
              </a:lnSpc>
              <a:spcBef>
                <a:spcPts val="750"/>
              </a:spcBef>
              <a:spcAft>
                <a:spcPts val="0"/>
              </a:spcAft>
              <a:buClr>
                <a:schemeClr val="dk1"/>
              </a:buClr>
              <a:buSzPts val="2400"/>
              <a:buFont typeface="Arial"/>
              <a:buChar char="•"/>
            </a:pPr>
            <a:r>
              <a:rPr lang="en-US" sz="2400" b="0" i="0" u="none" strike="noStrike" cap="none" dirty="0">
                <a:solidFill>
                  <a:schemeClr val="tx1">
                    <a:lumMod val="50000"/>
                  </a:schemeClr>
                </a:solidFill>
                <a:latin typeface="Garamond"/>
                <a:ea typeface="Garamond"/>
                <a:cs typeface="Garamond"/>
                <a:sym typeface="Garamond"/>
              </a:rPr>
              <a:t>Question:- If I am conducting a research on self-esteem and parenting, what do you think the results would look like?</a:t>
            </a:r>
          </a:p>
          <a:p>
            <a:pPr marL="171450" marR="0" lvl="0" indent="-171450" algn="l" rtl="0">
              <a:lnSpc>
                <a:spcPct val="80000"/>
              </a:lnSpc>
              <a:spcBef>
                <a:spcPts val="750"/>
              </a:spcBef>
              <a:spcAft>
                <a:spcPts val="0"/>
              </a:spcAft>
              <a:buClr>
                <a:schemeClr val="dk1"/>
              </a:buClr>
              <a:buSzPts val="2400"/>
              <a:buFont typeface="Arial"/>
              <a:buChar char="•"/>
            </a:pPr>
            <a:r>
              <a:rPr lang="en-US" sz="2400" b="0" i="0" u="none" strike="noStrike" cap="none" dirty="0">
                <a:solidFill>
                  <a:schemeClr val="tx1">
                    <a:lumMod val="50000"/>
                  </a:schemeClr>
                </a:solidFill>
                <a:latin typeface="Garamond"/>
                <a:ea typeface="Garamond"/>
                <a:cs typeface="Garamond"/>
                <a:sym typeface="Garamond"/>
              </a:rPr>
              <a:t>Easy to predict because it is common sense knowledge?</a:t>
            </a:r>
          </a:p>
          <a:p>
            <a:pPr marL="171450" marR="0" lvl="0" indent="-171450" algn="l" rtl="0">
              <a:lnSpc>
                <a:spcPct val="80000"/>
              </a:lnSpc>
              <a:spcBef>
                <a:spcPts val="750"/>
              </a:spcBef>
              <a:spcAft>
                <a:spcPts val="0"/>
              </a:spcAft>
              <a:buClr>
                <a:schemeClr val="dk1"/>
              </a:buClr>
              <a:buSzPts val="2400"/>
              <a:buFont typeface="Arial"/>
              <a:buChar char="•"/>
            </a:pPr>
            <a:r>
              <a:rPr lang="en-US" sz="2400" b="0" i="0" u="none" strike="noStrike" cap="none" dirty="0" err="1">
                <a:solidFill>
                  <a:schemeClr val="tx1">
                    <a:lumMod val="50000"/>
                  </a:schemeClr>
                </a:solidFill>
                <a:latin typeface="Garamond"/>
                <a:ea typeface="Garamond"/>
                <a:cs typeface="Garamond"/>
                <a:sym typeface="Garamond"/>
              </a:rPr>
              <a:t>Eg</a:t>
            </a:r>
            <a:r>
              <a:rPr lang="en-US" sz="2400" b="0" i="0" u="none" strike="noStrike" cap="none" dirty="0">
                <a:solidFill>
                  <a:schemeClr val="tx1">
                    <a:lumMod val="50000"/>
                  </a:schemeClr>
                </a:solidFill>
                <a:latin typeface="Garamond"/>
                <a:ea typeface="Garamond"/>
                <a:cs typeface="Garamond"/>
                <a:sym typeface="Garamond"/>
              </a:rPr>
              <a:t>- When you miss someone, you tend to feel closer to them, realize that you have/had a special bond. This is because absence makes the heart grow fonder. Do you agree?</a:t>
            </a:r>
          </a:p>
          <a:p>
            <a:pPr marL="171450" marR="0" lvl="0" indent="-171450" algn="l" rtl="0">
              <a:lnSpc>
                <a:spcPct val="80000"/>
              </a:lnSpc>
              <a:spcBef>
                <a:spcPts val="750"/>
              </a:spcBef>
              <a:spcAft>
                <a:spcPts val="0"/>
              </a:spcAft>
              <a:buClr>
                <a:schemeClr val="dk1"/>
              </a:buClr>
              <a:buSzPts val="2400"/>
              <a:buFont typeface="Arial"/>
              <a:buChar char="•"/>
            </a:pPr>
            <a:r>
              <a:rPr lang="en-US" sz="2400" b="0" i="0" u="none" strike="noStrike" cap="none" dirty="0">
                <a:solidFill>
                  <a:schemeClr val="tx1">
                    <a:lumMod val="50000"/>
                  </a:schemeClr>
                </a:solidFill>
                <a:latin typeface="Garamond"/>
                <a:ea typeface="Garamond"/>
                <a:cs typeface="Garamond"/>
                <a:sym typeface="Garamond"/>
              </a:rPr>
              <a:t>What about the phenomenon, out of sight out of mind?</a:t>
            </a:r>
            <a:endParaRPr sz="2400" b="0" i="0" u="none" strike="noStrike" cap="none">
              <a:solidFill>
                <a:schemeClr val="tx1">
                  <a:lumMod val="50000"/>
                </a:schemeClr>
              </a:solidFill>
              <a:latin typeface="Garamond"/>
              <a:ea typeface="Garamond"/>
              <a:cs typeface="Garamond"/>
              <a:sym typeface="Garamond"/>
            </a:endParaRPr>
          </a:p>
          <a:p>
            <a:pPr marL="171450" marR="0" lvl="0" indent="-171450" algn="l" rtl="0">
              <a:lnSpc>
                <a:spcPct val="80000"/>
              </a:lnSpc>
              <a:spcBef>
                <a:spcPts val="750"/>
              </a:spcBef>
              <a:spcAft>
                <a:spcPts val="0"/>
              </a:spcAft>
              <a:buClr>
                <a:schemeClr val="dk1"/>
              </a:buClr>
              <a:buSzPts val="2400"/>
              <a:buFont typeface="Arial"/>
              <a:buChar char="•"/>
            </a:pPr>
            <a:r>
              <a:rPr lang="en-US" sz="2400" b="0" i="0" u="none" strike="noStrike" cap="none" dirty="0">
                <a:solidFill>
                  <a:schemeClr val="tx1">
                    <a:lumMod val="50000"/>
                  </a:schemeClr>
                </a:solidFill>
                <a:latin typeface="Garamond"/>
                <a:ea typeface="Garamond"/>
                <a:cs typeface="Garamond"/>
                <a:sym typeface="Garamond"/>
              </a:rPr>
              <a:t>The reason that research is needed was confirmed by a study by Karl </a:t>
            </a:r>
            <a:r>
              <a:rPr lang="en-US" sz="2400" b="0" i="0" u="none" strike="noStrike" cap="none" dirty="0" err="1">
                <a:solidFill>
                  <a:schemeClr val="tx1">
                    <a:lumMod val="50000"/>
                  </a:schemeClr>
                </a:solidFill>
                <a:latin typeface="Garamond"/>
                <a:ea typeface="Garamond"/>
                <a:cs typeface="Garamond"/>
                <a:sym typeface="Garamond"/>
              </a:rPr>
              <a:t>Teigen</a:t>
            </a:r>
            <a:r>
              <a:rPr lang="en-US" sz="2400" b="0" i="0" u="none" strike="noStrike" cap="none" dirty="0">
                <a:solidFill>
                  <a:schemeClr val="tx1">
                    <a:lumMod val="50000"/>
                  </a:schemeClr>
                </a:solidFill>
                <a:latin typeface="Garamond"/>
                <a:ea typeface="Garamond"/>
                <a:cs typeface="Garamond"/>
                <a:sym typeface="Garamond"/>
              </a:rPr>
              <a:t> (1986) where he did exactly the following, he gave students phrases to rate that were widely accepted alongside their opposites -&gt;</a:t>
            </a:r>
          </a:p>
        </p:txBody>
      </p:sp>
      <p:sp>
        <p:nvSpPr>
          <p:cNvPr id="1048592" name="Google Shape;243;p31"/>
          <p:cNvSpPr txBox="1">
            <a:spLocks noGrp="1"/>
          </p:cNvSpPr>
          <p:nvPr>
            <p:ph type="sldNum" sz="quarter"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900">
                <a:solidFill>
                  <a:srgbClr val="888888"/>
                </a:solidFill>
                <a:latin typeface="Calibri"/>
                <a:ea typeface="Calibri"/>
                <a:cs typeface="Calibri"/>
                <a:sym typeface="Calibri"/>
              </a:rPr>
              <a:pPr marL="0" marR="0" lvl="0" indent="0" algn="r" rtl="0">
                <a:spcBef>
                  <a:spcPts val="0"/>
                </a:spcBef>
                <a:spcAft>
                  <a:spcPts val="0"/>
                </a:spcAft>
                <a:buNone/>
              </a:pPr>
              <a:t>8</a:t>
            </a:fld>
            <a:endParaRPr sz="900">
              <a:solidFill>
                <a:srgbClr val="888888"/>
              </a:solidFill>
              <a:latin typeface="Calibri"/>
              <a:ea typeface="Calibri"/>
              <a:cs typeface="Calibri"/>
              <a:sym typeface="Calibri"/>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85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85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85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85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85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485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485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resentation_social_cognition_2014_1494081632_242269-2.jpg"/>
          <p:cNvPicPr>
            <a:picLocks noGrp="1" noChangeAspect="1"/>
          </p:cNvPicPr>
          <p:nvPr>
            <p:ph idx="1"/>
          </p:nvPr>
        </p:nvPicPr>
        <p:blipFill>
          <a:blip r:embed="rId2"/>
          <a:stretch>
            <a:fillRect/>
          </a:stretch>
        </p:blipFill>
        <p:spPr>
          <a:xfrm>
            <a:off x="304800" y="381000"/>
            <a:ext cx="8534399" cy="5943600"/>
          </a:xfrm>
        </p:spPr>
      </p:pic>
    </p:spTree>
  </p:cSld>
  <p:clrMapOvr>
    <a:masterClrMapping/>
  </p:clrMapOvr>
  <p:transition spd="med">
    <p:fade/>
  </p:transition>
</p:sld>
</file>

<file path=ppt/theme/theme1.xml><?xml version="1.0" encoding="utf-8"?>
<a:theme xmlns:a="http://schemas.openxmlformats.org/drawingml/2006/main" name="Nature Illustration 16x9">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F03431377.potx" id="{56A48130-F36A-41C3-8C0C-0EF853C6708B}" vid="{0432F83B-7085-406B-BFE7-677E72A6CA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tf03431377_win32</Template>
  <TotalTime>8682</TotalTime>
  <Words>1520</Words>
  <Application>Microsoft Office PowerPoint</Application>
  <PresentationFormat>On-screen Show (4:3)</PresentationFormat>
  <Paragraphs>120</Paragraphs>
  <Slides>25</Slides>
  <Notes>7</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Nature Illustration 16x9</vt:lpstr>
      <vt:lpstr>SOCIAL PSYCHOLOGY (Applied Social Psychology)</vt:lpstr>
      <vt:lpstr>What is social psychology? </vt:lpstr>
      <vt:lpstr>What is social psychology NOT?</vt:lpstr>
      <vt:lpstr>Themes in Social Psychology</vt:lpstr>
      <vt:lpstr>Four major headings of Social Psychology  (Baron (8-11))</vt:lpstr>
      <vt:lpstr>Historical Roots of Social Psychology</vt:lpstr>
      <vt:lpstr>Slide 7</vt:lpstr>
      <vt:lpstr>Slide 8</vt:lpstr>
      <vt:lpstr>Slide 9</vt:lpstr>
      <vt:lpstr>Slide 10</vt:lpstr>
      <vt:lpstr>Slide 11</vt:lpstr>
      <vt:lpstr>The Standing Ovation</vt:lpstr>
      <vt:lpstr>Differences in conformity, compliance,  obedience, acceptance</vt:lpstr>
      <vt:lpstr>Slide 14</vt:lpstr>
      <vt:lpstr>Slide 15</vt:lpstr>
      <vt:lpstr>NORMATIVE INFLUENCE INOFRMATIONAL INFLUENCE</vt:lpstr>
      <vt:lpstr>Define Attitude?</vt:lpstr>
      <vt:lpstr>How do attitudes form then?</vt:lpstr>
      <vt:lpstr>Slide 19</vt:lpstr>
      <vt:lpstr>So does your attitude successfully predict behavior?</vt:lpstr>
      <vt:lpstr>Link Between Attitudes and Behavior</vt:lpstr>
      <vt:lpstr>RECONSTRUCTING OUR PAST ATTITUDES </vt:lpstr>
      <vt:lpstr>Rosy Retrospection</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PSYCHOLOGY</dc:title>
  <dc:creator>marvi makhdoom</dc:creator>
  <cp:lastModifiedBy>Faraz Bhai</cp:lastModifiedBy>
  <cp:revision>5</cp:revision>
  <dcterms:created xsi:type="dcterms:W3CDTF">2022-12-05T17:52:46Z</dcterms:created>
  <dcterms:modified xsi:type="dcterms:W3CDTF">2023-01-10T12:48:28Z</dcterms:modified>
</cp:coreProperties>
</file>