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pPr/>
              <a:t>1/10/2023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pPr/>
              <a:t>‹#›</a:t>
            </a:fld>
            <a:endParaRPr/>
          </a:p>
        </p:txBody>
      </p:sp>
    </p:spTree>
    <p:extLst>
      <p:ext uri="{BB962C8B-B14F-4D97-AF65-F5344CB8AC3E}">
        <p14:creationId xmlns:p14="http://schemas.microsoft.com/office/powerpoint/2010/main" xmlns=""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pPr/>
              <a:t>1/10/2023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pPr/>
              <a:t>‹#›</a:t>
            </a:fld>
            <a:endParaRPr/>
          </a:p>
        </p:txBody>
      </p:sp>
    </p:spTree>
    <p:extLst>
      <p:ext uri="{BB962C8B-B14F-4D97-AF65-F5344CB8AC3E}">
        <p14:creationId xmlns:p14="http://schemas.microsoft.com/office/powerpoint/2010/main" xmlns=""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xmlns="" val="29812036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787425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12397626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26595758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p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24479362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p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42058033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p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3396309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12292579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29727551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p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23185716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p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35128164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p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8478748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11682748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1/10/2023</a:t>
            </a:fld>
            <a:endParaRPr/>
          </a:p>
        </p:txBody>
      </p:sp>
    </p:spTree>
    <p:extLst>
      <p:ext uri="{BB962C8B-B14F-4D97-AF65-F5344CB8AC3E}">
        <p14:creationId xmlns:p14="http://schemas.microsoft.com/office/powerpoint/2010/main" xmlns="" val="16819350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1/10/2023</a:t>
            </a:fld>
            <a:endParaRPr lang="en-US"/>
          </a:p>
        </p:txBody>
      </p:sp>
    </p:spTree>
    <p:extLst>
      <p:ext uri="{BB962C8B-B14F-4D97-AF65-F5344CB8AC3E}">
        <p14:creationId xmlns:p14="http://schemas.microsoft.com/office/powerpoint/2010/main" xmlns=""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mc:Choice xmlns:p14="http://schemas.microsoft.com/office/powerpoint/2010/main" xmlns="" Requires="p14">
      <p:transition spd="med" p14:dur="700">
        <p:fade/>
      </p:transition>
    </mc:Choice>
    <mc:Fallback>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log.taskque.com/characteristics-good-lead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65215" y="1219200"/>
            <a:ext cx="10058400" cy="4762500"/>
          </a:xfrm>
        </p:spPr>
        <p:txBody>
          <a:bodyPr>
            <a:normAutofit/>
          </a:bodyPr>
          <a:lstStyle/>
          <a:p>
            <a:pPr algn="ctr">
              <a:buNone/>
            </a:pPr>
            <a:r>
              <a:rPr lang="en-US" sz="6000" b="1" dirty="0" smtClean="0"/>
              <a:t>Social Psychology Principles at Work</a:t>
            </a:r>
            <a:endParaRPr lang="en-US" sz="6000" b="1"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normAutofit/>
          </a:bodyPr>
          <a:lstStyle/>
          <a:p>
            <a:r>
              <a:rPr lang="en-US" sz="3600" b="1" dirty="0" smtClean="0"/>
              <a:t>Cooperation, Competition, and </a:t>
            </a:r>
            <a:r>
              <a:rPr lang="en-US" sz="3600" b="1" dirty="0" err="1" smtClean="0"/>
              <a:t>Conﬂict</a:t>
            </a:r>
            <a:r>
              <a:rPr lang="en-US" sz="3600" b="1" dirty="0" smtClean="0"/>
              <a:t> </a:t>
            </a:r>
            <a:endParaRPr lang="en-US" sz="3600" b="1" dirty="0"/>
          </a:p>
        </p:txBody>
      </p:sp>
      <p:sp>
        <p:nvSpPr>
          <p:cNvPr id="3" name="Content Placeholder 2"/>
          <p:cNvSpPr>
            <a:spLocks noGrp="1"/>
          </p:cNvSpPr>
          <p:nvPr>
            <p:ph idx="1"/>
          </p:nvPr>
        </p:nvSpPr>
        <p:spPr>
          <a:xfrm>
            <a:off x="609600" y="1143001"/>
            <a:ext cx="10972800" cy="4525963"/>
          </a:xfrm>
        </p:spPr>
        <p:txBody>
          <a:bodyPr>
            <a:noAutofit/>
          </a:bodyPr>
          <a:lstStyle/>
          <a:p>
            <a:pPr algn="just"/>
            <a:r>
              <a:rPr lang="en-US" sz="2000" dirty="0" smtClean="0"/>
              <a:t>People </a:t>
            </a:r>
            <a:r>
              <a:rPr lang="en-US" sz="2000" dirty="0"/>
              <a:t>interact in ways that may be cooperative, competitive, and/or in </a:t>
            </a:r>
            <a:r>
              <a:rPr lang="en-US" sz="2000" dirty="0" err="1"/>
              <a:t>conﬂict</a:t>
            </a:r>
            <a:r>
              <a:rPr lang="en-US" sz="2000" dirty="0"/>
              <a:t>. </a:t>
            </a:r>
            <a:r>
              <a:rPr lang="en-US" sz="2000" dirty="0" smtClean="0"/>
              <a:t>Interaction </a:t>
            </a:r>
            <a:r>
              <a:rPr lang="en-US" sz="2000" dirty="0"/>
              <a:t>may be positive or negative depending on the situation, the individuals involved, and how the </a:t>
            </a:r>
            <a:r>
              <a:rPr lang="en-US" sz="2000" dirty="0" smtClean="0"/>
              <a:t>situations and </a:t>
            </a:r>
            <a:r>
              <a:rPr lang="en-US" sz="2000" dirty="0"/>
              <a:t>interactions are framed and perceived. </a:t>
            </a:r>
          </a:p>
          <a:p>
            <a:pPr algn="just"/>
            <a:r>
              <a:rPr lang="en-US" sz="2000" dirty="0" smtClean="0"/>
              <a:t>Cooperation </a:t>
            </a:r>
            <a:r>
              <a:rPr lang="en-US" sz="2000" dirty="0"/>
              <a:t>involves individuals working interdependently </a:t>
            </a:r>
            <a:r>
              <a:rPr lang="en-US" sz="2000" dirty="0" smtClean="0"/>
              <a:t>or independently </a:t>
            </a:r>
            <a:r>
              <a:rPr lang="en-US" sz="2000" dirty="0"/>
              <a:t>to achieve common or individual goals. Cooperation is usually considered to be positive. </a:t>
            </a:r>
            <a:endParaRPr lang="en-US" sz="2000" dirty="0" smtClean="0"/>
          </a:p>
          <a:p>
            <a:pPr algn="just"/>
            <a:r>
              <a:rPr lang="en-US" sz="2000" dirty="0" smtClean="0"/>
              <a:t>Cooperation can </a:t>
            </a:r>
            <a:r>
              <a:rPr lang="en-US" sz="2000" dirty="0"/>
              <a:t>be negative when individuals make or perceive they make markedly </a:t>
            </a:r>
            <a:r>
              <a:rPr lang="en-US" sz="2000" dirty="0" err="1"/>
              <a:t>diﬀerent</a:t>
            </a:r>
            <a:r>
              <a:rPr lang="en-US" sz="2000" dirty="0"/>
              <a:t> contributions. </a:t>
            </a:r>
            <a:endParaRPr lang="en-US" sz="2000" dirty="0" smtClean="0"/>
          </a:p>
          <a:p>
            <a:pPr algn="just"/>
            <a:r>
              <a:rPr lang="en-US" sz="2000" dirty="0" smtClean="0"/>
              <a:t>Competition involves </a:t>
            </a:r>
            <a:r>
              <a:rPr lang="en-US" sz="2000" dirty="0"/>
              <a:t>individuals working to achieve similar goals wherein only one or a few succeed.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Competition is considered to be negative if there are clear losers who </a:t>
            </a:r>
            <a:r>
              <a:rPr lang="en-US" dirty="0" err="1" smtClean="0"/>
              <a:t>suﬀer</a:t>
            </a:r>
            <a:r>
              <a:rPr lang="en-US" dirty="0" smtClean="0"/>
              <a:t> psychologically and/or physically. Competition is positive if it motivates individuals to optimize development and performance.</a:t>
            </a:r>
          </a:p>
          <a:p>
            <a:pPr algn="just"/>
            <a:r>
              <a:rPr lang="en-US" dirty="0" err="1" smtClean="0"/>
              <a:t>Conﬂict</a:t>
            </a:r>
            <a:r>
              <a:rPr lang="en-US" dirty="0" smtClean="0"/>
              <a:t> is usually a negative situation when it involves winner(s) versus loser(s) and the consequences are serious. </a:t>
            </a:r>
            <a:r>
              <a:rPr lang="en-US" dirty="0" err="1" smtClean="0"/>
              <a:t>Conﬂict</a:t>
            </a:r>
            <a:r>
              <a:rPr lang="en-US" dirty="0" smtClean="0"/>
              <a:t> is positive and valuable when it involves expression of contrasting views to solve a problem.</a:t>
            </a:r>
          </a:p>
          <a:p>
            <a:endParaRPr 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6802" name="Picture 2" descr="Difference Between Altruism and Prosocial Behavior"/>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058403" cy="1219200"/>
          </a:xfrm>
        </p:spPr>
        <p:txBody>
          <a:bodyPr/>
          <a:lstStyle/>
          <a:p>
            <a:r>
              <a:rPr lang="en-US" b="1" dirty="0" smtClean="0"/>
              <a:t>Pro-social Behavior at Work</a:t>
            </a:r>
            <a:endParaRPr lang="en-US" b="1" dirty="0"/>
          </a:p>
        </p:txBody>
      </p:sp>
      <p:sp>
        <p:nvSpPr>
          <p:cNvPr id="3" name="Content Placeholder 2"/>
          <p:cNvSpPr>
            <a:spLocks noGrp="1"/>
          </p:cNvSpPr>
          <p:nvPr>
            <p:ph idx="1"/>
          </p:nvPr>
        </p:nvSpPr>
        <p:spPr>
          <a:xfrm>
            <a:off x="609600" y="1371601"/>
            <a:ext cx="10972800" cy="4754563"/>
          </a:xfrm>
        </p:spPr>
        <p:txBody>
          <a:bodyPr>
            <a:normAutofit fontScale="85000" lnSpcReduction="10000"/>
          </a:bodyPr>
          <a:lstStyle/>
          <a:p>
            <a:pPr algn="just"/>
            <a:r>
              <a:rPr lang="en-US" dirty="0"/>
              <a:t>Resource control theory states that pro-sociality as well as anti-sociality are basic patterns of resource control in human psychological and social functioning (Hawley, 1999). </a:t>
            </a:r>
            <a:endParaRPr lang="en-US" dirty="0" smtClean="0"/>
          </a:p>
          <a:p>
            <a:pPr algn="just"/>
            <a:r>
              <a:rPr lang="en-US" dirty="0" smtClean="0"/>
              <a:t>For </a:t>
            </a:r>
            <a:r>
              <a:rPr lang="en-US" dirty="0"/>
              <a:t>example, employees need various types of resources (e.g., informational, material, and social) to carry out their tasks in an organization. </a:t>
            </a:r>
            <a:endParaRPr lang="en-US" dirty="0" smtClean="0"/>
          </a:p>
          <a:p>
            <a:pPr algn="just"/>
            <a:r>
              <a:rPr lang="en-US" dirty="0" smtClean="0"/>
              <a:t>Interpersonal </a:t>
            </a:r>
            <a:r>
              <a:rPr lang="en-US" dirty="0"/>
              <a:t>relations are a source of access to important resources including goal support, know-how and know-who (</a:t>
            </a:r>
            <a:r>
              <a:rPr lang="en-US" dirty="0" err="1"/>
              <a:t>Ciarrochi</a:t>
            </a:r>
            <a:r>
              <a:rPr lang="en-US" dirty="0"/>
              <a:t> et al., 2019). </a:t>
            </a:r>
            <a:endParaRPr lang="en-US" dirty="0" smtClean="0"/>
          </a:p>
          <a:p>
            <a:pPr algn="just"/>
            <a:r>
              <a:rPr lang="en-US" dirty="0" smtClean="0"/>
              <a:t>In </a:t>
            </a:r>
            <a:r>
              <a:rPr lang="en-US" dirty="0"/>
              <a:t>this sense, friendships on the job should be seen as a resource that individuals strive to develop and maintain (</a:t>
            </a:r>
            <a:r>
              <a:rPr lang="en-US" dirty="0" err="1"/>
              <a:t>Ciarrochi</a:t>
            </a:r>
            <a:r>
              <a:rPr lang="en-US" dirty="0"/>
              <a:t> et al., 2019). </a:t>
            </a:r>
            <a:endParaRPr lang="en-US" dirty="0" smtClean="0"/>
          </a:p>
          <a:p>
            <a:pPr algn="just"/>
            <a:r>
              <a:rPr lang="en-US" dirty="0" smtClean="0"/>
              <a:t>It </a:t>
            </a:r>
            <a:r>
              <a:rPr lang="en-US" dirty="0"/>
              <a:t>has been argued that good cooperators work better and last longer on the job than poor cooperators (Wilson et al., 2014). Recently, </a:t>
            </a:r>
            <a:r>
              <a:rPr lang="en-US" dirty="0" err="1"/>
              <a:t>Ciarrochi</a:t>
            </a:r>
            <a:r>
              <a:rPr lang="en-US" dirty="0"/>
              <a:t> et al. (2019) suggested that being </a:t>
            </a:r>
            <a:r>
              <a:rPr lang="en-US" dirty="0" err="1"/>
              <a:t>prosocial</a:t>
            </a:r>
            <a:r>
              <a:rPr lang="en-US" dirty="0"/>
              <a:t> is perhaps the best path to success.</a:t>
            </a:r>
          </a:p>
          <a:p>
            <a:pPr algn="just"/>
            <a:endParaRPr 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Citizenship Behavior</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OCB is defined as actions that support the social and psychological environment where task performance unfolds (</a:t>
            </a:r>
            <a:r>
              <a:rPr lang="en-US" dirty="0" err="1" smtClean="0"/>
              <a:t>Bolino</a:t>
            </a:r>
            <a:r>
              <a:rPr lang="en-US" dirty="0" smtClean="0"/>
              <a:t> and Grant, 2016). </a:t>
            </a:r>
          </a:p>
          <a:p>
            <a:pPr algn="just"/>
            <a:r>
              <a:rPr lang="en-US" dirty="0" smtClean="0"/>
              <a:t>Lee and Allen (2002) noted that these behaviors represent employees’ voluntary actions such as helping coworkers and attending non-obligatory events which facilitate organizational flow although they are not essential components of the task at hand. </a:t>
            </a:r>
          </a:p>
          <a:p>
            <a:pPr algn="just"/>
            <a:r>
              <a:rPr lang="en-US" dirty="0" smtClean="0"/>
              <a:t>OCB across individuals leads to better organizational performance (</a:t>
            </a:r>
            <a:r>
              <a:rPr lang="en-US" dirty="0" err="1" smtClean="0"/>
              <a:t>Choi</a:t>
            </a:r>
            <a:r>
              <a:rPr lang="en-US" dirty="0" smtClean="0"/>
              <a:t>, 2009). </a:t>
            </a:r>
          </a:p>
          <a:p>
            <a:pPr algn="just"/>
            <a:r>
              <a:rPr lang="en-US" dirty="0" smtClean="0"/>
              <a:t>OCB constitutes actions that are taken with no expectation for recognition or compensation (</a:t>
            </a:r>
            <a:r>
              <a:rPr lang="en-US" dirty="0" err="1" smtClean="0"/>
              <a:t>Koslowsky</a:t>
            </a:r>
            <a:r>
              <a:rPr lang="en-US" dirty="0" smtClean="0"/>
              <a:t> and </a:t>
            </a:r>
            <a:r>
              <a:rPr lang="en-US" dirty="0" err="1" smtClean="0"/>
              <a:t>Pindek</a:t>
            </a:r>
            <a:r>
              <a:rPr lang="en-US" dirty="0" smtClean="0"/>
              <a:t>, 2011). </a:t>
            </a:r>
            <a:endParaRPr 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287963"/>
          </a:xfrm>
        </p:spPr>
        <p:txBody>
          <a:bodyPr>
            <a:noAutofit/>
          </a:bodyPr>
          <a:lstStyle/>
          <a:p>
            <a:pPr algn="just"/>
            <a:r>
              <a:rPr lang="en-US" sz="1800" dirty="0" smtClean="0"/>
              <a:t>A significant part of the variance in production and performance quality, quality, efficiency and effectiveness can be explained by interpersonal helping, and specifically OCB (e.g., Organ, 1988; Organ et al., 2006; </a:t>
            </a:r>
            <a:r>
              <a:rPr lang="en-US" sz="1800" dirty="0" err="1" smtClean="0"/>
              <a:t>Podsakoff</a:t>
            </a:r>
            <a:r>
              <a:rPr lang="en-US" sz="1800" dirty="0" smtClean="0"/>
              <a:t> et al., 2009). </a:t>
            </a:r>
          </a:p>
          <a:p>
            <a:pPr algn="just"/>
            <a:r>
              <a:rPr lang="en-US" sz="1800" dirty="0" smtClean="0"/>
              <a:t>OCBs provide social facilitation and reduce social friction by enabling group members to focus on their task more than on interpersonal relationships (Organ, 1988) or conflicts and increase individual performance efficiencies (e.g., Smith et al., 1983; </a:t>
            </a:r>
            <a:r>
              <a:rPr lang="en-US" sz="1800" dirty="0" err="1" smtClean="0"/>
              <a:t>Borman</a:t>
            </a:r>
            <a:r>
              <a:rPr lang="en-US" sz="1800" dirty="0" smtClean="0"/>
              <a:t> and </a:t>
            </a:r>
            <a:r>
              <a:rPr lang="en-US" sz="1800" dirty="0" err="1" smtClean="0"/>
              <a:t>Motowidlo</a:t>
            </a:r>
            <a:r>
              <a:rPr lang="en-US" sz="1800" dirty="0" smtClean="0"/>
              <a:t>, 1997). </a:t>
            </a:r>
          </a:p>
          <a:p>
            <a:pPr algn="just"/>
            <a:r>
              <a:rPr lang="en-US" sz="1800" dirty="0" smtClean="0"/>
              <a:t>OCBs can also enhance individuals’ performance by building coordination skills (e.g., Smith et al., 1983). </a:t>
            </a:r>
          </a:p>
          <a:p>
            <a:pPr algn="just"/>
            <a:r>
              <a:rPr lang="en-US" sz="1800" dirty="0" err="1" smtClean="0"/>
              <a:t>Podsakoff</a:t>
            </a:r>
            <a:r>
              <a:rPr lang="en-US" sz="1800" dirty="0" smtClean="0"/>
              <a:t> et al. (2000) suggested that OCB can contribute to organizational performance by enhancing coworkers’ and managers’ productivity by facilitating collaboration between work groups and enabling the organization to adapt to environmental changes.</a:t>
            </a:r>
          </a:p>
          <a:p>
            <a:pPr algn="just"/>
            <a:r>
              <a:rPr lang="en-US" sz="1800" dirty="0" smtClean="0"/>
              <a:t>Lam et al. (2016) found that engaging in OCB behaviors enhances employees’ vitality, which contributes to the enhancement of employees’ resources leading to better well-being.</a:t>
            </a:r>
          </a:p>
          <a:p>
            <a:pPr algn="just"/>
            <a:endParaRPr lang="en-US" sz="1800"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0"/>
            <a:ext cx="10058403" cy="1219200"/>
          </a:xfrm>
        </p:spPr>
        <p:txBody>
          <a:bodyPr/>
          <a:lstStyle/>
          <a:p>
            <a:r>
              <a:rPr lang="en-US" b="1" dirty="0" smtClean="0"/>
              <a:t>LEADERSHIP STYLEs</a:t>
            </a:r>
            <a:endParaRPr lang="en-US" b="1" dirty="0"/>
          </a:p>
        </p:txBody>
      </p:sp>
      <p:sp>
        <p:nvSpPr>
          <p:cNvPr id="7" name="Rectangle 6"/>
          <p:cNvSpPr/>
          <p:nvPr/>
        </p:nvSpPr>
        <p:spPr>
          <a:xfrm>
            <a:off x="508000" y="1066800"/>
            <a:ext cx="11379200" cy="4801314"/>
          </a:xfrm>
          <a:prstGeom prst="rect">
            <a:avLst/>
          </a:prstGeom>
        </p:spPr>
        <p:txBody>
          <a:bodyPr wrap="square">
            <a:spAutoFit/>
          </a:bodyPr>
          <a:lstStyle/>
          <a:p>
            <a:pPr algn="just"/>
            <a:r>
              <a:rPr lang="en-US" b="1" i="1" dirty="0"/>
              <a:t>1. Democratic Leadership</a:t>
            </a:r>
            <a:endParaRPr lang="en-US" b="1" dirty="0"/>
          </a:p>
          <a:p>
            <a:pPr algn="just"/>
            <a:r>
              <a:rPr lang="en-US" dirty="0"/>
              <a:t>This is as clear as its name. In democratic leadership, the leaders </a:t>
            </a:r>
            <a:r>
              <a:rPr lang="en-US" dirty="0" smtClean="0"/>
              <a:t>make </a:t>
            </a:r>
            <a:r>
              <a:rPr lang="en-US" dirty="0"/>
              <a:t>or break decisions democratically, based on their team’s opinion and feedback. Although it is the leader who makes the final call, every opinion counts. This is easily one of the most effective leadership styles since it allows employees to have a voice.</a:t>
            </a:r>
          </a:p>
          <a:p>
            <a:pPr algn="just"/>
            <a:endParaRPr lang="en-US" b="1" i="1" dirty="0" smtClean="0"/>
          </a:p>
          <a:p>
            <a:pPr algn="just"/>
            <a:r>
              <a:rPr lang="en-US" b="1" i="1" dirty="0" smtClean="0"/>
              <a:t>2</a:t>
            </a:r>
            <a:r>
              <a:rPr lang="en-US" b="1" i="1" dirty="0"/>
              <a:t>. Autocratic Leadership</a:t>
            </a:r>
            <a:endParaRPr lang="en-US" b="1" dirty="0"/>
          </a:p>
          <a:p>
            <a:pPr algn="just"/>
            <a:r>
              <a:rPr lang="en-US" dirty="0"/>
              <a:t>This is exactly the opposite of democratic leadership wherein the opinions of employees are not considered. Leaders with this style expect others to adhere to the decisions they take, which is not a sustainable approach in the long term.</a:t>
            </a:r>
          </a:p>
          <a:p>
            <a:pPr algn="just"/>
            <a:endParaRPr lang="en-US" b="1" i="1" dirty="0" smtClean="0"/>
          </a:p>
          <a:p>
            <a:pPr algn="just"/>
            <a:r>
              <a:rPr lang="en-US" b="1" i="1" dirty="0" smtClean="0"/>
              <a:t>3</a:t>
            </a:r>
            <a:r>
              <a:rPr lang="en-US" b="1" i="1" dirty="0"/>
              <a:t>. Laissez-faire Leadership</a:t>
            </a:r>
            <a:endParaRPr lang="en-US" b="1" dirty="0"/>
          </a:p>
          <a:p>
            <a:pPr algn="just"/>
            <a:r>
              <a:rPr lang="en-US" dirty="0"/>
              <a:t>Laissez-fire means “let them do”. This style is the least intrusive and leaders with this approach ensure that the authority lies with the employees. While this leadership style can empower, it may also limit development, therefore, must be kept in check.</a:t>
            </a:r>
          </a:p>
          <a:p>
            <a:pPr algn="just"/>
            <a:endParaRPr lang="en-US" b="1" i="1" dirty="0" smtClean="0"/>
          </a:p>
          <a:p>
            <a:pPr algn="just"/>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20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381001"/>
            <a:ext cx="10972800" cy="5592763"/>
          </a:xfrm>
        </p:spPr>
        <p:txBody>
          <a:bodyPr>
            <a:noAutofit/>
          </a:bodyPr>
          <a:lstStyle/>
          <a:p>
            <a:pPr algn="just">
              <a:buNone/>
            </a:pPr>
            <a:r>
              <a:rPr lang="en-US" sz="1600" b="1" i="1" dirty="0" smtClean="0"/>
              <a:t>4. Transformational Leadership</a:t>
            </a:r>
            <a:endParaRPr lang="en-US" sz="1600" b="1" dirty="0" smtClean="0"/>
          </a:p>
          <a:p>
            <a:pPr algn="just"/>
            <a:r>
              <a:rPr lang="en-US" sz="1600" dirty="0" smtClean="0"/>
              <a:t>This kind of leadership always aims at transforming and improving functions and capabilities. There may be tasks and schedules assigned and leaders following this style may ask employees to push their boundaries constantly. Most growth-minded companies tend to adopt this kind of a leadership style.</a:t>
            </a:r>
          </a:p>
          <a:p>
            <a:pPr algn="just">
              <a:buNone/>
            </a:pPr>
            <a:r>
              <a:rPr lang="en-US" sz="1600" b="1" i="1" dirty="0" smtClean="0"/>
              <a:t>5. Transactional Leadership</a:t>
            </a:r>
            <a:endParaRPr lang="en-US" sz="1600" b="1" dirty="0" smtClean="0"/>
          </a:p>
          <a:p>
            <a:pPr algn="just"/>
            <a:r>
              <a:rPr lang="en-US" sz="1600" dirty="0" smtClean="0"/>
              <a:t>This is a very common leadership style today based on the action-and-reward concept. For instance, an employee or team may receive an incentive or bonus for achieving a target set by the company.</a:t>
            </a:r>
          </a:p>
          <a:p>
            <a:pPr algn="just">
              <a:buNone/>
            </a:pPr>
            <a:r>
              <a:rPr lang="en-US" sz="1600" b="1" i="1" dirty="0" smtClean="0"/>
              <a:t>6. Coach-Style Leadership</a:t>
            </a:r>
            <a:endParaRPr lang="en-US" sz="1600" b="1" dirty="0" smtClean="0"/>
          </a:p>
          <a:p>
            <a:pPr algn="just"/>
            <a:r>
              <a:rPr lang="en-US" sz="1600" dirty="0" smtClean="0"/>
              <a:t>This leadership style focuses on larger growth while encouraging individual team members to focus on their strengths and talent. Though this is similar to strategic and democratic leadership styles, the focus here is more on the individual.</a:t>
            </a:r>
          </a:p>
          <a:p>
            <a:pPr algn="just">
              <a:buNone/>
            </a:pPr>
            <a:r>
              <a:rPr lang="en-US" sz="1600" b="1" i="1" dirty="0" smtClean="0"/>
              <a:t>7. Bureaucratic Leadership</a:t>
            </a:r>
            <a:endParaRPr lang="en-US" sz="1600" b="1" dirty="0" smtClean="0"/>
          </a:p>
          <a:p>
            <a:pPr algn="just"/>
            <a:r>
              <a:rPr lang="en-US" sz="1600" dirty="0" smtClean="0"/>
              <a:t>This kind of leadership style goes by the books. Although leaders with this approach do listen to employees and their opinions, they may negate or reject it, in case they go against the company’s ethos or policy.</a:t>
            </a:r>
          </a:p>
          <a:p>
            <a:pPr algn="just"/>
            <a:endParaRPr lang="en-US" sz="16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Leadership type affecting group behavior</a:t>
            </a:r>
            <a:endParaRPr lang="en-US" dirty="0"/>
          </a:p>
        </p:txBody>
      </p:sp>
      <p:sp>
        <p:nvSpPr>
          <p:cNvPr id="3" name="Content Placeholder 2"/>
          <p:cNvSpPr>
            <a:spLocks noGrp="1"/>
          </p:cNvSpPr>
          <p:nvPr>
            <p:ph idx="1"/>
          </p:nvPr>
        </p:nvSpPr>
        <p:spPr>
          <a:xfrm>
            <a:off x="1016000" y="1447800"/>
            <a:ext cx="10058400" cy="4229100"/>
          </a:xfrm>
        </p:spPr>
        <p:txBody>
          <a:bodyPr>
            <a:noAutofit/>
          </a:bodyPr>
          <a:lstStyle/>
          <a:p>
            <a:pPr algn="just"/>
            <a:r>
              <a:rPr lang="en-US" sz="1600" b="1" dirty="0"/>
              <a:t>Honesty and </a:t>
            </a:r>
            <a:r>
              <a:rPr lang="en-US" sz="1600" b="1" dirty="0" smtClean="0"/>
              <a:t>integrity, Empathy</a:t>
            </a:r>
            <a:endParaRPr lang="en-US" sz="1600" dirty="0" smtClean="0"/>
          </a:p>
          <a:p>
            <a:pPr algn="just"/>
            <a:r>
              <a:rPr lang="en-US" sz="1600" b="1" dirty="0" smtClean="0"/>
              <a:t>Resilience, Emotional</a:t>
            </a:r>
            <a:r>
              <a:rPr lang="en-US" sz="1600" b="1" dirty="0" smtClean="0">
                <a:hlinkClick r:id="rId2"/>
              </a:rPr>
              <a:t> </a:t>
            </a:r>
            <a:r>
              <a:rPr lang="en-US" sz="1600" b="1" dirty="0" smtClean="0"/>
              <a:t>Intelligence</a:t>
            </a:r>
            <a:endParaRPr lang="en-US" sz="1600" dirty="0" smtClean="0"/>
          </a:p>
          <a:p>
            <a:pPr algn="just"/>
            <a:r>
              <a:rPr lang="en-US" sz="1600" b="1" dirty="0" smtClean="0"/>
              <a:t>Humility, Transparency</a:t>
            </a:r>
            <a:endParaRPr lang="en-US" sz="1600" dirty="0" smtClean="0"/>
          </a:p>
          <a:p>
            <a:pPr algn="just"/>
            <a:r>
              <a:rPr lang="en-US" sz="1600" b="1" dirty="0" smtClean="0"/>
              <a:t>Visions and</a:t>
            </a:r>
            <a:r>
              <a:rPr lang="en-US" sz="1600" b="1" dirty="0" smtClean="0">
                <a:hlinkClick r:id="rId2"/>
              </a:rPr>
              <a:t> </a:t>
            </a:r>
            <a:r>
              <a:rPr lang="en-US" sz="1600" b="1" dirty="0" smtClean="0"/>
              <a:t>Pu</a:t>
            </a:r>
            <a:r>
              <a:rPr lang="en-US" sz="1600" dirty="0" smtClean="0"/>
              <a:t>rpose</a:t>
            </a:r>
            <a:endParaRPr lang="en-US" sz="1600" dirty="0"/>
          </a:p>
          <a:p>
            <a:pPr algn="just"/>
            <a:r>
              <a:rPr lang="en-US" sz="1600" b="1" dirty="0" smtClean="0"/>
              <a:t>Confidence, Inspire</a:t>
            </a:r>
            <a:r>
              <a:rPr lang="en-US" sz="1600" b="1" dirty="0">
                <a:hlinkClick r:id="rId2"/>
              </a:rPr>
              <a:t> </a:t>
            </a:r>
            <a:r>
              <a:rPr lang="en-US" sz="1600" b="1" dirty="0"/>
              <a:t>Others</a:t>
            </a:r>
            <a:endParaRPr lang="en-US" sz="1600" dirty="0"/>
          </a:p>
          <a:p>
            <a:pPr algn="just"/>
            <a:r>
              <a:rPr lang="en-US" sz="1600" b="1" dirty="0"/>
              <a:t>Commitments and</a:t>
            </a:r>
            <a:r>
              <a:rPr lang="en-US" sz="1600" b="1" dirty="0">
                <a:hlinkClick r:id="rId2"/>
              </a:rPr>
              <a:t> </a:t>
            </a:r>
            <a:r>
              <a:rPr lang="en-US" sz="1600" b="1" dirty="0"/>
              <a:t>Passions</a:t>
            </a:r>
            <a:endParaRPr lang="en-US" sz="1600" dirty="0"/>
          </a:p>
          <a:p>
            <a:pPr algn="just"/>
            <a:r>
              <a:rPr lang="en-US" sz="1600" b="1" dirty="0"/>
              <a:t>Good</a:t>
            </a:r>
            <a:r>
              <a:rPr lang="en-US" sz="1600" b="1" dirty="0">
                <a:hlinkClick r:id="rId2"/>
              </a:rPr>
              <a:t> </a:t>
            </a:r>
            <a:r>
              <a:rPr lang="en-US" sz="1600" b="1" dirty="0"/>
              <a:t>Communicator</a:t>
            </a:r>
            <a:endParaRPr lang="en-US" sz="1600" dirty="0"/>
          </a:p>
          <a:p>
            <a:pPr algn="just"/>
            <a:r>
              <a:rPr lang="en-US" sz="1600" b="1" dirty="0"/>
              <a:t>Decision-making</a:t>
            </a:r>
            <a:r>
              <a:rPr lang="en-US" sz="1600" b="1" dirty="0">
                <a:hlinkClick r:id="rId2"/>
              </a:rPr>
              <a:t> </a:t>
            </a:r>
            <a:r>
              <a:rPr lang="en-US" sz="1600" b="1" dirty="0"/>
              <a:t>Capabilities</a:t>
            </a:r>
            <a:endParaRPr lang="en-US" sz="1600" dirty="0"/>
          </a:p>
          <a:p>
            <a:pPr algn="just"/>
            <a:r>
              <a:rPr lang="en-US" sz="1600" b="1" dirty="0"/>
              <a:t>Accountability</a:t>
            </a:r>
            <a:endParaRPr lang="en-US" sz="1600" dirty="0"/>
          </a:p>
          <a:p>
            <a:pPr algn="just"/>
            <a:r>
              <a:rPr lang="en-US" sz="1600" b="1" dirty="0"/>
              <a:t>Delegations and Empowerment</a:t>
            </a:r>
            <a:endParaRPr lang="en-US" sz="1600" dirty="0"/>
          </a:p>
          <a:p>
            <a:pPr algn="just"/>
            <a:r>
              <a:rPr lang="en-US" sz="1600" b="1" dirty="0"/>
              <a:t>Creativity and</a:t>
            </a:r>
            <a:r>
              <a:rPr lang="en-US" sz="1600" b="1" dirty="0">
                <a:hlinkClick r:id="rId2"/>
              </a:rPr>
              <a:t> </a:t>
            </a:r>
            <a:r>
              <a:rPr lang="en-US" sz="1600" b="1" dirty="0" smtClean="0"/>
              <a:t>Innovation</a:t>
            </a:r>
            <a:r>
              <a:rPr lang="en-US" sz="1600" b="1" dirty="0"/>
              <a:t> </a:t>
            </a:r>
            <a:endParaRPr lang="en-US" sz="1600" b="1" dirty="0" smtClean="0"/>
          </a:p>
          <a:p>
            <a:pPr algn="just"/>
            <a:endParaRPr lang="en-US" sz="1600"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Social Facilitation</a:t>
            </a:r>
            <a:endParaRPr lang="en-US" b="1" dirty="0"/>
          </a:p>
        </p:txBody>
      </p:sp>
      <p:sp>
        <p:nvSpPr>
          <p:cNvPr id="3" name="Content Placeholder 2"/>
          <p:cNvSpPr>
            <a:spLocks noGrp="1"/>
          </p:cNvSpPr>
          <p:nvPr>
            <p:ph idx="1"/>
          </p:nvPr>
        </p:nvSpPr>
        <p:spPr>
          <a:xfrm>
            <a:off x="609600" y="1524001"/>
            <a:ext cx="10972800" cy="4754563"/>
          </a:xfrm>
        </p:spPr>
        <p:txBody>
          <a:bodyPr>
            <a:normAutofit/>
          </a:bodyPr>
          <a:lstStyle/>
          <a:p>
            <a:pPr algn="just"/>
            <a:r>
              <a:rPr lang="en-US" dirty="0" smtClean="0"/>
              <a:t>Social </a:t>
            </a:r>
            <a:r>
              <a:rPr lang="en-US" dirty="0"/>
              <a:t>facilitation refers to presence of people increasing an individual’s "dominant" responses (i.e., </a:t>
            </a:r>
            <a:r>
              <a:rPr lang="en-US" dirty="0" smtClean="0"/>
              <a:t>easy or </a:t>
            </a:r>
            <a:r>
              <a:rPr lang="en-US" dirty="0"/>
              <a:t>well-learned behaviors). </a:t>
            </a:r>
            <a:endParaRPr lang="en-US" dirty="0" smtClean="0"/>
          </a:p>
          <a:p>
            <a:pPr algn="just"/>
            <a:r>
              <a:rPr lang="en-US" dirty="0" smtClean="0"/>
              <a:t>If </a:t>
            </a:r>
            <a:r>
              <a:rPr lang="en-US" dirty="0"/>
              <a:t>the dominant response is to perform correctly, then performance improves </a:t>
            </a:r>
            <a:r>
              <a:rPr lang="en-US" dirty="0" smtClean="0"/>
              <a:t>when others </a:t>
            </a:r>
            <a:r>
              <a:rPr lang="en-US" dirty="0"/>
              <a:t>are present. </a:t>
            </a:r>
            <a:endParaRPr lang="en-US" dirty="0" smtClean="0"/>
          </a:p>
          <a:p>
            <a:pPr algn="just"/>
            <a:r>
              <a:rPr lang="en-US" dirty="0" smtClean="0"/>
              <a:t>If </a:t>
            </a:r>
            <a:r>
              <a:rPr lang="en-US" dirty="0"/>
              <a:t>the dominant response is to perform incorrectly (e.g., a </a:t>
            </a:r>
            <a:r>
              <a:rPr lang="en-US" dirty="0" smtClean="0"/>
              <a:t>difficult </a:t>
            </a:r>
            <a:r>
              <a:rPr lang="en-US" dirty="0"/>
              <a:t>task or learning </a:t>
            </a:r>
            <a:r>
              <a:rPr lang="en-US" dirty="0" smtClean="0"/>
              <a:t>something new</a:t>
            </a:r>
            <a:r>
              <a:rPr lang="en-US" dirty="0"/>
              <a:t>), then performance worsens when others are present.</a:t>
            </a:r>
          </a:p>
          <a:p>
            <a:pPr algn="just"/>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Group Dynamics</a:t>
            </a:r>
            <a:endParaRPr lang="en-US" b="1" dirty="0"/>
          </a:p>
        </p:txBody>
      </p:sp>
      <p:sp>
        <p:nvSpPr>
          <p:cNvPr id="3" name="Content Placeholder 2"/>
          <p:cNvSpPr>
            <a:spLocks noGrp="1"/>
          </p:cNvSpPr>
          <p:nvPr>
            <p:ph idx="1"/>
          </p:nvPr>
        </p:nvSpPr>
        <p:spPr/>
        <p:txBody>
          <a:bodyPr>
            <a:normAutofit/>
          </a:bodyPr>
          <a:lstStyle/>
          <a:p>
            <a:pPr algn="just"/>
            <a:r>
              <a:rPr lang="en-US" dirty="0" smtClean="0"/>
              <a:t>Group </a:t>
            </a:r>
            <a:r>
              <a:rPr lang="en-US" dirty="0"/>
              <a:t>dynamics refers to </a:t>
            </a:r>
            <a:r>
              <a:rPr lang="en-US" dirty="0" err="1"/>
              <a:t>inﬂuences</a:t>
            </a:r>
            <a:r>
              <a:rPr lang="en-US" dirty="0"/>
              <a:t> of groups on individual members’ behavior and cognitions </a:t>
            </a:r>
            <a:r>
              <a:rPr lang="en-US" dirty="0" smtClean="0"/>
              <a:t>more broadly </a:t>
            </a:r>
            <a:r>
              <a:rPr lang="en-US" dirty="0"/>
              <a:t>than social facilitation per se. </a:t>
            </a:r>
            <a:endParaRPr lang="en-US" dirty="0" smtClean="0"/>
          </a:p>
          <a:p>
            <a:pPr algn="just"/>
            <a:r>
              <a:rPr lang="en-US" dirty="0" smtClean="0"/>
              <a:t>Groups </a:t>
            </a:r>
            <a:r>
              <a:rPr lang="en-US" dirty="0"/>
              <a:t>are particularly </a:t>
            </a:r>
            <a:r>
              <a:rPr lang="en-US" dirty="0" err="1"/>
              <a:t>inﬂuential</a:t>
            </a:r>
            <a:r>
              <a:rPr lang="en-US" dirty="0"/>
              <a:t> on individuals who consider themselves </a:t>
            </a:r>
            <a:r>
              <a:rPr lang="en-US" dirty="0" smtClean="0"/>
              <a:t>to be </a:t>
            </a:r>
            <a:r>
              <a:rPr lang="en-US" dirty="0"/>
              <a:t>members of the group or who feel compelled to align with the group.</a:t>
            </a:r>
          </a:p>
          <a:p>
            <a:pPr algn="just"/>
            <a:endParaRPr lang="en-US"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Informal Social Communication</a:t>
            </a:r>
            <a:endParaRPr lang="en-US" b="1" dirty="0"/>
          </a:p>
        </p:txBody>
      </p:sp>
      <p:sp>
        <p:nvSpPr>
          <p:cNvPr id="3" name="Content Placeholder 2"/>
          <p:cNvSpPr>
            <a:spLocks noGrp="1"/>
          </p:cNvSpPr>
          <p:nvPr>
            <p:ph idx="1"/>
          </p:nvPr>
        </p:nvSpPr>
        <p:spPr>
          <a:xfrm>
            <a:off x="1065214" y="1752600"/>
            <a:ext cx="10313985" cy="4229100"/>
          </a:xfrm>
        </p:spPr>
        <p:txBody>
          <a:bodyPr>
            <a:normAutofit/>
          </a:bodyPr>
          <a:lstStyle/>
          <a:p>
            <a:pPr algn="just"/>
            <a:r>
              <a:rPr lang="en-US" dirty="0" smtClean="0"/>
              <a:t>Informal </a:t>
            </a:r>
            <a:r>
              <a:rPr lang="en-US" dirty="0"/>
              <a:t>social communication holds that unplanned interactions and communication with other </a:t>
            </a:r>
            <a:r>
              <a:rPr lang="en-US" dirty="0" smtClean="0"/>
              <a:t>people </a:t>
            </a:r>
            <a:r>
              <a:rPr lang="en-US" dirty="0" err="1" smtClean="0"/>
              <a:t>inﬂuences</a:t>
            </a:r>
            <a:r>
              <a:rPr lang="en-US" dirty="0" smtClean="0"/>
              <a:t> </a:t>
            </a:r>
            <a:r>
              <a:rPr lang="en-US" dirty="0"/>
              <a:t>opinions, attitudes, beliefs, and behaviors and that "functional distance" (i.e., interactions with other) </a:t>
            </a:r>
            <a:r>
              <a:rPr lang="en-US" dirty="0" smtClean="0"/>
              <a:t>is more </a:t>
            </a:r>
            <a:r>
              <a:rPr lang="en-US" dirty="0"/>
              <a:t>important that "physical distance" (the actual amount of geometric space)</a:t>
            </a:r>
          </a:p>
          <a:p>
            <a:pPr algn="just"/>
            <a:endParaRPr 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De-individuation and Individuation</a:t>
            </a:r>
            <a:endParaRPr lang="en-US" dirty="0"/>
          </a:p>
        </p:txBody>
      </p:sp>
      <p:sp>
        <p:nvSpPr>
          <p:cNvPr id="3" name="Content Placeholder 2"/>
          <p:cNvSpPr>
            <a:spLocks noGrp="1"/>
          </p:cNvSpPr>
          <p:nvPr>
            <p:ph idx="1"/>
          </p:nvPr>
        </p:nvSpPr>
        <p:spPr>
          <a:xfrm>
            <a:off x="1016000" y="1905000"/>
            <a:ext cx="10058400" cy="4229100"/>
          </a:xfrm>
        </p:spPr>
        <p:txBody>
          <a:bodyPr/>
          <a:lstStyle/>
          <a:p>
            <a:pPr algn="just"/>
            <a:r>
              <a:rPr lang="en-US" b="1" dirty="0" smtClean="0"/>
              <a:t>De-individuation</a:t>
            </a:r>
            <a:r>
              <a:rPr lang="en-US" dirty="0" smtClean="0"/>
              <a:t> </a:t>
            </a:r>
            <a:r>
              <a:rPr lang="en-US" dirty="0"/>
              <a:t>refers to the psychological "need" to be part of a group, whereas </a:t>
            </a:r>
            <a:r>
              <a:rPr lang="en-US" b="1" dirty="0"/>
              <a:t>Individuation</a:t>
            </a:r>
            <a:r>
              <a:rPr lang="en-US" dirty="0"/>
              <a:t> refers </a:t>
            </a:r>
            <a:r>
              <a:rPr lang="en-US" dirty="0" smtClean="0"/>
              <a:t>to the </a:t>
            </a:r>
            <a:r>
              <a:rPr lang="en-US" dirty="0"/>
              <a:t>psychological "need" to be singled out and recognized. </a:t>
            </a:r>
          </a:p>
          <a:p>
            <a:pPr algn="just"/>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Social Comparison</a:t>
            </a:r>
            <a:endParaRPr lang="en-US" b="1" dirty="0"/>
          </a:p>
        </p:txBody>
      </p:sp>
      <p:sp>
        <p:nvSpPr>
          <p:cNvPr id="3" name="Content Placeholder 2"/>
          <p:cNvSpPr>
            <a:spLocks noGrp="1"/>
          </p:cNvSpPr>
          <p:nvPr>
            <p:ph idx="1"/>
          </p:nvPr>
        </p:nvSpPr>
        <p:spPr>
          <a:xfrm>
            <a:off x="609600" y="1752601"/>
            <a:ext cx="10972800" cy="4678363"/>
          </a:xfrm>
        </p:spPr>
        <p:txBody>
          <a:bodyPr>
            <a:normAutofit/>
          </a:bodyPr>
          <a:lstStyle/>
          <a:p>
            <a:pPr algn="just"/>
            <a:r>
              <a:rPr lang="en-US" dirty="0" smtClean="0"/>
              <a:t>According </a:t>
            </a:r>
            <a:r>
              <a:rPr lang="en-US" dirty="0"/>
              <a:t>to Social Comparison Theory, people have a need to judge the "goodness" of their </a:t>
            </a:r>
            <a:r>
              <a:rPr lang="en-US" dirty="0" smtClean="0"/>
              <a:t>behaviors and </a:t>
            </a:r>
            <a:r>
              <a:rPr lang="en-US" dirty="0"/>
              <a:t>cognitions. </a:t>
            </a:r>
            <a:endParaRPr lang="en-US" dirty="0" smtClean="0"/>
          </a:p>
          <a:p>
            <a:pPr algn="just"/>
            <a:r>
              <a:rPr lang="en-US" dirty="0" smtClean="0"/>
              <a:t>In </a:t>
            </a:r>
            <a:r>
              <a:rPr lang="en-US" dirty="0"/>
              <a:t>the absence of physical realities or clear indications of correctness, people rely upon </a:t>
            </a:r>
            <a:r>
              <a:rPr lang="en-US" dirty="0" smtClean="0"/>
              <a:t>comparisons to </a:t>
            </a:r>
            <a:r>
              <a:rPr lang="en-US" dirty="0"/>
              <a:t>similar people and upon the behaviors and opinions of people whom they admire.</a:t>
            </a:r>
          </a:p>
          <a:p>
            <a:pPr algn="just"/>
            <a:endParaRPr 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Conformity</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Conformity </a:t>
            </a:r>
            <a:r>
              <a:rPr lang="en-US" dirty="0"/>
              <a:t>refers to the tendency of individuals to adopt beliefs and behaviors of other people with </a:t>
            </a:r>
            <a:r>
              <a:rPr lang="en-US" dirty="0" smtClean="0"/>
              <a:t>whom they </a:t>
            </a:r>
            <a:r>
              <a:rPr lang="en-US" dirty="0"/>
              <a:t>interact. </a:t>
            </a:r>
            <a:endParaRPr lang="en-US" dirty="0" smtClean="0"/>
          </a:p>
          <a:p>
            <a:pPr algn="just">
              <a:buNone/>
            </a:pPr>
            <a:r>
              <a:rPr lang="en-US" dirty="0" smtClean="0"/>
              <a:t>Conformity </a:t>
            </a:r>
            <a:r>
              <a:rPr lang="en-US" dirty="0"/>
              <a:t>is most likely when there is little diversity of perspectives, opinions, and behaviors, </a:t>
            </a:r>
            <a:r>
              <a:rPr lang="en-US" dirty="0" smtClean="0"/>
              <a:t>and when </a:t>
            </a:r>
            <a:r>
              <a:rPr lang="en-US" dirty="0"/>
              <a:t>it is not psychologically "safe" to not conform.</a:t>
            </a:r>
          </a:p>
          <a:p>
            <a:pPr algn="just"/>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Aﬃliation</a:t>
            </a:r>
            <a:endParaRPr lang="en-US" b="1" dirty="0"/>
          </a:p>
        </p:txBody>
      </p:sp>
      <p:sp>
        <p:nvSpPr>
          <p:cNvPr id="3" name="Content Placeholder 2"/>
          <p:cNvSpPr>
            <a:spLocks noGrp="1"/>
          </p:cNvSpPr>
          <p:nvPr>
            <p:ph idx="1"/>
          </p:nvPr>
        </p:nvSpPr>
        <p:spPr/>
        <p:txBody>
          <a:bodyPr/>
          <a:lstStyle/>
          <a:p>
            <a:pPr algn="just"/>
            <a:r>
              <a:rPr lang="en-US" dirty="0" smtClean="0"/>
              <a:t>The </a:t>
            </a:r>
            <a:r>
              <a:rPr lang="en-US" dirty="0"/>
              <a:t>principle of </a:t>
            </a:r>
            <a:r>
              <a:rPr lang="en-US" dirty="0" err="1"/>
              <a:t>Aﬃliation</a:t>
            </a:r>
            <a:r>
              <a:rPr lang="en-US" dirty="0"/>
              <a:t> holds that people prefer to be with other people, especially with </a:t>
            </a:r>
            <a:r>
              <a:rPr lang="en-US" dirty="0" smtClean="0"/>
              <a:t>others perceived </a:t>
            </a:r>
            <a:r>
              <a:rPr lang="en-US" dirty="0"/>
              <a:t>to be similar or in similar situations.</a:t>
            </a:r>
          </a:p>
          <a:p>
            <a:pPr algn="just"/>
            <a:endParaRPr 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normAutofit fontScale="90000"/>
          </a:bodyPr>
          <a:lstStyle/>
          <a:p>
            <a:r>
              <a:rPr lang="en-US" b="1" dirty="0" smtClean="0"/>
              <a:t>Persuasive Communication and Attitude Formation</a:t>
            </a:r>
            <a:br>
              <a:rPr lang="en-US" b="1" dirty="0" smtClean="0"/>
            </a:br>
            <a:endParaRPr lang="en-US" b="1" dirty="0"/>
          </a:p>
        </p:txBody>
      </p:sp>
      <p:sp>
        <p:nvSpPr>
          <p:cNvPr id="3" name="Content Placeholder 2"/>
          <p:cNvSpPr>
            <a:spLocks noGrp="1"/>
          </p:cNvSpPr>
          <p:nvPr>
            <p:ph idx="1"/>
          </p:nvPr>
        </p:nvSpPr>
        <p:spPr>
          <a:xfrm>
            <a:off x="609600" y="1371601"/>
            <a:ext cx="10972800" cy="4983163"/>
          </a:xfrm>
        </p:spPr>
        <p:txBody>
          <a:bodyPr>
            <a:noAutofit/>
          </a:bodyPr>
          <a:lstStyle/>
          <a:p>
            <a:pPr algn="just"/>
            <a:r>
              <a:rPr lang="en-US" sz="2000" dirty="0" smtClean="0"/>
              <a:t>There </a:t>
            </a:r>
            <a:r>
              <a:rPr lang="en-US" sz="2000" dirty="0"/>
              <a:t>are </a:t>
            </a:r>
            <a:r>
              <a:rPr lang="en-US" sz="2000" dirty="0" err="1"/>
              <a:t>speciﬁc</a:t>
            </a:r>
            <a:r>
              <a:rPr lang="en-US" sz="2000" dirty="0"/>
              <a:t> communication strategies and techniques that are particularly persuasive and which </a:t>
            </a:r>
            <a:r>
              <a:rPr lang="en-US" sz="2000" dirty="0" smtClean="0"/>
              <a:t>can shape </a:t>
            </a:r>
            <a:r>
              <a:rPr lang="en-US" sz="2000" dirty="0"/>
              <a:t>the attitudes of other people.</a:t>
            </a:r>
          </a:p>
          <a:p>
            <a:pPr algn="just"/>
            <a:r>
              <a:rPr lang="en-US" sz="2000" dirty="0"/>
              <a:t>Background. Social psychologists have a great deal of interest in communication (sending and receiving, verbally and</a:t>
            </a:r>
          </a:p>
          <a:p>
            <a:pPr algn="just"/>
            <a:r>
              <a:rPr lang="en-US" sz="2000" dirty="0"/>
              <a:t>non-verbally) because it is central to human relationships. Persuasive communication </a:t>
            </a:r>
            <a:r>
              <a:rPr lang="en-US" sz="2000" dirty="0" err="1"/>
              <a:t>inﬂuences</a:t>
            </a:r>
            <a:r>
              <a:rPr lang="en-US" sz="2000" dirty="0"/>
              <a:t> opinions, </a:t>
            </a:r>
            <a:r>
              <a:rPr lang="en-US" sz="2000" dirty="0" smtClean="0"/>
              <a:t>behaviors, team </a:t>
            </a:r>
            <a:r>
              <a:rPr lang="en-US" sz="2000" dirty="0"/>
              <a:t>building, performance, and cohesiveness. </a:t>
            </a:r>
            <a:endParaRPr lang="en-US" sz="2000" dirty="0" smtClean="0"/>
          </a:p>
          <a:p>
            <a:pPr algn="just"/>
            <a:r>
              <a:rPr lang="en-US" sz="2000" dirty="0" smtClean="0"/>
              <a:t>Key </a:t>
            </a:r>
            <a:r>
              <a:rPr lang="en-US" sz="2000" dirty="0"/>
              <a:t>principles include: </a:t>
            </a:r>
            <a:r>
              <a:rPr lang="en-US" sz="2000" b="1" dirty="0" smtClean="0"/>
              <a:t>authenticity; clarity; </a:t>
            </a:r>
            <a:r>
              <a:rPr lang="en-US" sz="2000" b="1" dirty="0"/>
              <a:t>consistent verbal and nonverbal </a:t>
            </a:r>
            <a:r>
              <a:rPr lang="en-US" sz="2000" b="1" dirty="0" smtClean="0"/>
              <a:t>communication; </a:t>
            </a:r>
            <a:r>
              <a:rPr lang="en-US" sz="2000" b="1" dirty="0"/>
              <a:t>point/counterpoint </a:t>
            </a:r>
            <a:r>
              <a:rPr lang="en-US" sz="2000" b="1" dirty="0" smtClean="0"/>
              <a:t>(; </a:t>
            </a:r>
            <a:r>
              <a:rPr lang="en-US" sz="2000" b="1" dirty="0"/>
              <a:t>resistance to "counterpropaganda</a:t>
            </a:r>
            <a:r>
              <a:rPr lang="en-US" sz="2000" b="1" dirty="0" smtClean="0"/>
              <a:t>"; </a:t>
            </a:r>
            <a:r>
              <a:rPr lang="en-US" sz="2000" b="1" dirty="0" err="1"/>
              <a:t>recency</a:t>
            </a:r>
            <a:r>
              <a:rPr lang="en-US" sz="2000" b="1" dirty="0"/>
              <a:t> and primacy of </a:t>
            </a:r>
            <a:r>
              <a:rPr lang="en-US" sz="2000" b="1" dirty="0" smtClean="0"/>
              <a:t>messaging; </a:t>
            </a:r>
            <a:r>
              <a:rPr lang="en-US" sz="2000" b="1" dirty="0"/>
              <a:t>perceived </a:t>
            </a:r>
            <a:r>
              <a:rPr lang="en-US" sz="2000" b="1" dirty="0" smtClean="0"/>
              <a:t>self-interest; perceived </a:t>
            </a:r>
            <a:r>
              <a:rPr lang="en-US" sz="2000" b="1" dirty="0"/>
              <a:t>source credibility on communication </a:t>
            </a:r>
            <a:r>
              <a:rPr lang="en-US" sz="2000" b="1" dirty="0" err="1" smtClean="0"/>
              <a:t>eﬀectiveness</a:t>
            </a:r>
            <a:r>
              <a:rPr lang="en-US" sz="2000" b="1" dirty="0" smtClean="0"/>
              <a:t>; </a:t>
            </a:r>
            <a:r>
              <a:rPr lang="en-US" sz="2000" b="1" dirty="0"/>
              <a:t>power of repetition </a:t>
            </a:r>
            <a:r>
              <a:rPr lang="en-US" sz="2000" dirty="0"/>
              <a:t>(Weaver et al., 2007).</a:t>
            </a:r>
          </a:p>
          <a:p>
            <a:pPr algn="just"/>
            <a:endParaRPr lang="en-US" sz="2000" dirty="0"/>
          </a:p>
        </p:txBody>
      </p:sp>
    </p:spTree>
  </p:cSld>
  <p:clrMapOvr>
    <a:masterClrMapping/>
  </p:clrMapOvr>
  <p:transition spd="slow"/>
</p:sld>
</file>

<file path=ppt/theme/theme1.xml><?xml version="1.0" encoding="utf-8"?>
<a:theme xmlns:a="http://schemas.openxmlformats.org/drawingml/2006/main" name="tf03431377_win32">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tf03431377_win32</Template>
  <TotalTime>2</TotalTime>
  <Words>1174</Words>
  <PresentationFormat>Custom</PresentationFormat>
  <Paragraphs>77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tf03431377_win32</vt:lpstr>
      <vt:lpstr>Slide 1</vt:lpstr>
      <vt:lpstr>Social Facilitation</vt:lpstr>
      <vt:lpstr>Group Dynamics</vt:lpstr>
      <vt:lpstr>Informal Social Communication</vt:lpstr>
      <vt:lpstr>De-individuation and Individuation</vt:lpstr>
      <vt:lpstr>Social Comparison</vt:lpstr>
      <vt:lpstr>Conformity</vt:lpstr>
      <vt:lpstr>Aﬃliation</vt:lpstr>
      <vt:lpstr>Persuasive Communication and Attitude Formation </vt:lpstr>
      <vt:lpstr>Cooperation, Competition, and Conﬂict </vt:lpstr>
      <vt:lpstr>Slide 11</vt:lpstr>
      <vt:lpstr>Slide 12</vt:lpstr>
      <vt:lpstr>Pro-social Behavior at Work</vt:lpstr>
      <vt:lpstr>Organizational Citizenship Behavior</vt:lpstr>
      <vt:lpstr>Slide 15</vt:lpstr>
      <vt:lpstr>LEADERSHIP STYLEs</vt:lpstr>
      <vt:lpstr>Slide 17</vt:lpstr>
      <vt:lpstr>Leadership type affecting group behavior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 makhdoom</dc:creator>
  <cp:lastModifiedBy>Faraz Bhai</cp:lastModifiedBy>
  <cp:revision>1</cp:revision>
  <dcterms:created xsi:type="dcterms:W3CDTF">2023-01-10T12:43:34Z</dcterms:created>
  <dcterms:modified xsi:type="dcterms:W3CDTF">2023-01-10T12:46:28Z</dcterms:modified>
</cp:coreProperties>
</file>