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1" r:id="rId3"/>
    <p:sldId id="260" r:id="rId4"/>
    <p:sldId id="258" r:id="rId5"/>
    <p:sldId id="259" r:id="rId6"/>
    <p:sldId id="265" r:id="rId7"/>
    <p:sldId id="305" r:id="rId8"/>
    <p:sldId id="262" r:id="rId9"/>
    <p:sldId id="266" r:id="rId10"/>
    <p:sldId id="263" r:id="rId11"/>
    <p:sldId id="268" r:id="rId12"/>
    <p:sldId id="264" r:id="rId13"/>
    <p:sldId id="271" r:id="rId14"/>
    <p:sldId id="273" r:id="rId15"/>
    <p:sldId id="272" r:id="rId16"/>
    <p:sldId id="274" r:id="rId17"/>
    <p:sldId id="269" r:id="rId18"/>
    <p:sldId id="270" r:id="rId19"/>
    <p:sldId id="275" r:id="rId20"/>
    <p:sldId id="277" r:id="rId21"/>
    <p:sldId id="278" r:id="rId22"/>
    <p:sldId id="279" r:id="rId23"/>
    <p:sldId id="281" r:id="rId24"/>
    <p:sldId id="304" r:id="rId25"/>
    <p:sldId id="280" r:id="rId26"/>
    <p:sldId id="282" r:id="rId27"/>
    <p:sldId id="283" r:id="rId28"/>
    <p:sldId id="284" r:id="rId29"/>
    <p:sldId id="285" r:id="rId30"/>
    <p:sldId id="286" r:id="rId31"/>
    <p:sldId id="287" r:id="rId32"/>
    <p:sldId id="288" r:id="rId33"/>
    <p:sldId id="289" r:id="rId34"/>
    <p:sldId id="290" r:id="rId35"/>
    <p:sldId id="291" r:id="rId36"/>
    <p:sldId id="302" r:id="rId37"/>
    <p:sldId id="293" r:id="rId38"/>
    <p:sldId id="306" r:id="rId39"/>
    <p:sldId id="294" r:id="rId40"/>
    <p:sldId id="295" r:id="rId41"/>
    <p:sldId id="296" r:id="rId42"/>
    <p:sldId id="297" r:id="rId43"/>
    <p:sldId id="298" r:id="rId44"/>
    <p:sldId id="301" r:id="rId45"/>
    <p:sldId id="299" r:id="rId46"/>
    <p:sldId id="30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200"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B669F91-7801-447B-9081-B37E47661555}" type="datetimeFigureOut">
              <a:rPr lang="en-US" smtClean="0"/>
              <a:pPr/>
              <a:t>9/25/2022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2502C36-E17F-4E3D-97D5-B681522B6E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69F91-7801-447B-9081-B37E47661555}"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02C36-E17F-4E3D-97D5-B681522B6E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69F91-7801-447B-9081-B37E47661555}"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02C36-E17F-4E3D-97D5-B681522B6E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69F91-7801-447B-9081-B37E47661555}"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02C36-E17F-4E3D-97D5-B681522B6E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69F91-7801-447B-9081-B37E47661555}"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02C36-E17F-4E3D-97D5-B681522B6E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69F91-7801-447B-9081-B37E47661555}"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02C36-E17F-4E3D-97D5-B681522B6E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B669F91-7801-447B-9081-B37E47661555}" type="datetimeFigureOut">
              <a:rPr lang="en-US" smtClean="0"/>
              <a:pPr/>
              <a:t>9/25/2022</a:t>
            </a:fld>
            <a:endParaRPr lang="en-US"/>
          </a:p>
        </p:txBody>
      </p:sp>
      <p:sp>
        <p:nvSpPr>
          <p:cNvPr id="27" name="Slide Number Placeholder 26"/>
          <p:cNvSpPr>
            <a:spLocks noGrp="1"/>
          </p:cNvSpPr>
          <p:nvPr>
            <p:ph type="sldNum" sz="quarter" idx="11"/>
          </p:nvPr>
        </p:nvSpPr>
        <p:spPr/>
        <p:txBody>
          <a:bodyPr rtlCol="0"/>
          <a:lstStyle/>
          <a:p>
            <a:fld id="{D2502C36-E17F-4E3D-97D5-B681522B6E02}"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B669F91-7801-447B-9081-B37E47661555}" type="datetimeFigureOut">
              <a:rPr lang="en-US" smtClean="0"/>
              <a:pPr/>
              <a:t>9/25/2022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2502C36-E17F-4E3D-97D5-B681522B6E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69F91-7801-447B-9081-B37E47661555}" type="datetimeFigureOut">
              <a:rPr lang="en-US" smtClean="0"/>
              <a:pPr/>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502C36-E17F-4E3D-97D5-B681522B6E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69F91-7801-447B-9081-B37E47661555}"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02C36-E17F-4E3D-97D5-B681522B6E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669F91-7801-447B-9081-B37E47661555}"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02C36-E17F-4E3D-97D5-B681522B6E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669F91-7801-447B-9081-B37E47661555}" type="datetimeFigureOut">
              <a:rPr lang="en-US" smtClean="0"/>
              <a:pPr/>
              <a:t>9/25/2022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2502C36-E17F-4E3D-97D5-B681522B6E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merriam-webster.com/dictionary/moralit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britannica.com/topic/decision-making" TargetMode="External"/><Relationship Id="rId2" Type="http://schemas.openxmlformats.org/officeDocument/2006/relationships/hyperlink" Target="https://www.britannica.com/dictionary/emphasi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britannica.com/topic/conscience" TargetMode="External"/><Relationship Id="rId2" Type="http://schemas.openxmlformats.org/officeDocument/2006/relationships/hyperlink" Target="https://www.merriam-webster.com/dictionary/ethical" TargetMode="External"/><Relationship Id="rId1" Type="http://schemas.openxmlformats.org/officeDocument/2006/relationships/slideLayout" Target="../slideLayouts/slideLayout2.xml"/><Relationship Id="rId4" Type="http://schemas.openxmlformats.org/officeDocument/2006/relationships/hyperlink" Target="https://www.britannica.com/topic/reaso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HUMAN DEVELOPMENT</a:t>
            </a:r>
            <a:endParaRPr lang="en-US" dirty="0"/>
          </a:p>
        </p:txBody>
      </p:sp>
      <p:sp>
        <p:nvSpPr>
          <p:cNvPr id="3" name="Subtitle 2"/>
          <p:cNvSpPr>
            <a:spLocks noGrp="1"/>
          </p:cNvSpPr>
          <p:nvPr>
            <p:ph type="subTitle" idx="1"/>
          </p:nvPr>
        </p:nvSpPr>
        <p:spPr/>
        <p:txBody>
          <a:bodyPr/>
          <a:lstStyle/>
          <a:p>
            <a:r>
              <a:rPr lang="en-US" dirty="0" err="1" smtClean="0"/>
              <a:t>Marvi</a:t>
            </a:r>
            <a:r>
              <a:rPr lang="en-US" dirty="0" smtClean="0"/>
              <a:t> </a:t>
            </a:r>
            <a:r>
              <a:rPr lang="en-US" dirty="0" err="1" smtClean="0"/>
              <a:t>Makhdoom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ature-nuture.gif"/>
          <p:cNvPicPr>
            <a:picLocks noGrp="1" noChangeAspect="1"/>
          </p:cNvPicPr>
          <p:nvPr>
            <p:ph idx="1"/>
          </p:nvPr>
        </p:nvPicPr>
        <p:blipFill>
          <a:blip r:embed="rId2"/>
          <a:stretch>
            <a:fillRect/>
          </a:stretch>
        </p:blipFill>
        <p:spPr>
          <a:xfrm>
            <a:off x="228600" y="1066800"/>
            <a:ext cx="8763000" cy="5791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Developmental Theories</a:t>
            </a:r>
            <a:endParaRPr lang="en-US" dirty="0"/>
          </a:p>
        </p:txBody>
      </p:sp>
      <p:sp>
        <p:nvSpPr>
          <p:cNvPr id="3" name="Content Placeholder 2"/>
          <p:cNvSpPr>
            <a:spLocks noGrp="1"/>
          </p:cNvSpPr>
          <p:nvPr>
            <p:ph idx="1"/>
          </p:nvPr>
        </p:nvSpPr>
        <p:spPr>
          <a:xfrm>
            <a:off x="457200" y="1828800"/>
            <a:ext cx="8229600" cy="4440936"/>
          </a:xfrm>
        </p:spPr>
        <p:txBody>
          <a:bodyPr/>
          <a:lstStyle/>
          <a:p>
            <a:pPr marL="624078" indent="-514350" algn="just">
              <a:buFont typeface="+mj-lt"/>
              <a:buAutoNum type="arabicPeriod"/>
            </a:pPr>
            <a:r>
              <a:rPr lang="en-US" dirty="0" smtClean="0"/>
              <a:t>Piaget’s Stage Theory</a:t>
            </a:r>
          </a:p>
          <a:p>
            <a:pPr marL="624078" indent="-514350" algn="just">
              <a:buFont typeface="+mj-lt"/>
              <a:buAutoNum type="arabicPeriod"/>
            </a:pPr>
            <a:r>
              <a:rPr lang="en-US" dirty="0" err="1" smtClean="0"/>
              <a:t>Vygotschy’s</a:t>
            </a:r>
            <a:r>
              <a:rPr lang="en-US" dirty="0" smtClean="0"/>
              <a:t> Theory of Cognitive Development</a:t>
            </a:r>
          </a:p>
          <a:p>
            <a:pPr marL="624078" indent="-514350" algn="just">
              <a:buFont typeface="+mj-lt"/>
              <a:buAutoNum type="arabicPeriod"/>
            </a:pPr>
            <a:r>
              <a:rPr lang="en-US" dirty="0" smtClean="0"/>
              <a:t>Erickson’s Theory of Psychosocial Development</a:t>
            </a:r>
          </a:p>
          <a:p>
            <a:pPr marL="624078" indent="-514350" algn="just">
              <a:buFont typeface="+mj-lt"/>
              <a:buAutoNum type="arabicPeriod"/>
            </a:pPr>
            <a:r>
              <a:rPr lang="en-US" dirty="0" smtClean="0"/>
              <a:t>Kohlberg’s Theory of Moral Development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400800" cy="1066800"/>
          </a:xfrm>
        </p:spPr>
        <p:txBody>
          <a:bodyPr/>
          <a:lstStyle/>
          <a:p>
            <a:r>
              <a:rPr lang="en-US" dirty="0" smtClean="0"/>
              <a:t>Piaget’s Stage Theory</a:t>
            </a:r>
            <a:endParaRPr lang="en-US" dirty="0"/>
          </a:p>
        </p:txBody>
      </p:sp>
      <p:sp>
        <p:nvSpPr>
          <p:cNvPr id="3" name="Content Placeholder 2"/>
          <p:cNvSpPr>
            <a:spLocks noGrp="1"/>
          </p:cNvSpPr>
          <p:nvPr>
            <p:ph idx="1"/>
          </p:nvPr>
        </p:nvSpPr>
        <p:spPr>
          <a:xfrm>
            <a:off x="457200" y="1752600"/>
            <a:ext cx="4495800" cy="4517136"/>
          </a:xfrm>
        </p:spPr>
        <p:txBody>
          <a:bodyPr/>
          <a:lstStyle/>
          <a:p>
            <a:pPr algn="just"/>
            <a:r>
              <a:rPr lang="en-US" b="1" dirty="0" smtClean="0"/>
              <a:t>Jean Piaget 1896-Born in Switzerland.</a:t>
            </a:r>
          </a:p>
          <a:p>
            <a:pPr algn="just"/>
            <a:r>
              <a:rPr lang="en-US" dirty="0" smtClean="0"/>
              <a:t>In 1919-Started to study language development in children.</a:t>
            </a:r>
          </a:p>
          <a:p>
            <a:pPr algn="just"/>
            <a:r>
              <a:rPr lang="en-US" dirty="0" smtClean="0"/>
              <a:t>Did an experiment and found out that children think differently than adult.</a:t>
            </a:r>
            <a:endParaRPr lang="en-US" dirty="0"/>
          </a:p>
        </p:txBody>
      </p:sp>
      <p:pic>
        <p:nvPicPr>
          <p:cNvPr id="4" name="Picture 3" descr="gettyimages-1034835464.jpg"/>
          <p:cNvPicPr>
            <a:picLocks noChangeAspect="1"/>
          </p:cNvPicPr>
          <p:nvPr/>
        </p:nvPicPr>
        <p:blipFill>
          <a:blip r:embed="rId2"/>
          <a:stretch>
            <a:fillRect/>
          </a:stretch>
        </p:blipFill>
        <p:spPr>
          <a:xfrm>
            <a:off x="5638800" y="685800"/>
            <a:ext cx="3505200" cy="548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5202936"/>
          </a:xfrm>
        </p:spPr>
        <p:txBody>
          <a:bodyPr>
            <a:normAutofit/>
          </a:bodyPr>
          <a:lstStyle/>
          <a:p>
            <a:pPr algn="just" fontAlgn="base"/>
            <a:r>
              <a:rPr lang="en-US" dirty="0" smtClean="0"/>
              <a:t>To make sense of the world, children develop </a:t>
            </a:r>
            <a:r>
              <a:rPr lang="en-US" b="1" i="1" dirty="0" smtClean="0"/>
              <a:t>schemas</a:t>
            </a:r>
            <a:r>
              <a:rPr lang="en-US" dirty="0" smtClean="0"/>
              <a:t>.</a:t>
            </a:r>
            <a:endParaRPr lang="en-US" sz="1960" dirty="0" smtClean="0"/>
          </a:p>
          <a:p>
            <a:pPr algn="just" fontAlgn="base"/>
            <a:r>
              <a:rPr lang="en-US" i="1" dirty="0" smtClean="0"/>
              <a:t>Schema:</a:t>
            </a:r>
            <a:endParaRPr lang="en-US" sz="1960" i="1" dirty="0" smtClean="0"/>
          </a:p>
          <a:p>
            <a:pPr lvl="1" algn="just" fontAlgn="base"/>
            <a:r>
              <a:rPr lang="en-US" sz="2800" dirty="0" smtClean="0"/>
              <a:t>A concept or framework that organizes and interprets information.</a:t>
            </a:r>
            <a:endParaRPr lang="en-US" sz="2400" dirty="0" smtClean="0"/>
          </a:p>
          <a:p>
            <a:pPr lvl="1" algn="just" fontAlgn="base"/>
            <a:r>
              <a:rPr lang="en-US" sz="2800" dirty="0" smtClean="0"/>
              <a:t>Conceptual models of how the world works</a:t>
            </a:r>
            <a:endParaRPr lang="en-US" sz="2400" dirty="0" smtClean="0"/>
          </a:p>
          <a:p>
            <a:pPr algn="just" fontAlgn="base"/>
            <a:r>
              <a:rPr lang="en-US" dirty="0" smtClean="0"/>
              <a:t>Schemas and stages build on one another through learning by:</a:t>
            </a:r>
            <a:endParaRPr lang="en-US" sz="1960" dirty="0" smtClean="0"/>
          </a:p>
          <a:p>
            <a:pPr lvl="1" algn="just" fontAlgn="base"/>
            <a:r>
              <a:rPr lang="en-US" sz="2800" dirty="0" smtClean="0"/>
              <a:t>Assimilation</a:t>
            </a:r>
            <a:endParaRPr lang="en-US" sz="2400" dirty="0" smtClean="0"/>
          </a:p>
          <a:p>
            <a:pPr lvl="1" algn="just" fontAlgn="base"/>
            <a:r>
              <a:rPr lang="en-US" sz="2800" dirty="0" smtClean="0"/>
              <a:t>Accommodation</a:t>
            </a:r>
            <a:endParaRPr lang="en-US" sz="2400"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202936"/>
          </a:xfrm>
        </p:spPr>
        <p:txBody>
          <a:bodyPr/>
          <a:lstStyle/>
          <a:p>
            <a:pPr algn="just"/>
            <a:r>
              <a:rPr lang="en-US" b="1" dirty="0" smtClean="0"/>
              <a:t>Assimilation</a:t>
            </a:r>
            <a:r>
              <a:rPr lang="en-US" dirty="0" smtClean="0"/>
              <a:t> occurs when we modify or change new information to fit into our schemas (what we already know). It keeps the new information or experience and adds to what already exists in our minds. </a:t>
            </a:r>
          </a:p>
          <a:p>
            <a:pPr algn="just">
              <a:buNone/>
            </a:pPr>
            <a:endParaRPr lang="en-US" dirty="0" smtClean="0"/>
          </a:p>
          <a:p>
            <a:pPr algn="just"/>
            <a:r>
              <a:rPr lang="en-US" b="1" dirty="0" smtClean="0"/>
              <a:t>Accommodation</a:t>
            </a:r>
            <a:r>
              <a:rPr lang="en-US" dirty="0" smtClean="0"/>
              <a:t> is when we restructure or modify what we already know so that new information can fit in better.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D7JgxXEAUnqlT.jpg"/>
          <p:cNvPicPr>
            <a:picLocks noGrp="1" noChangeAspect="1"/>
          </p:cNvPicPr>
          <p:nvPr>
            <p:ph idx="1"/>
          </p:nvPr>
        </p:nvPicPr>
        <p:blipFill>
          <a:blip r:embed="rId2"/>
          <a:srcRect t="7263"/>
          <a:stretch>
            <a:fillRect/>
          </a:stretch>
        </p:blipFill>
        <p:spPr>
          <a:xfrm>
            <a:off x="533400" y="609600"/>
            <a:ext cx="8077200" cy="57912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5202936"/>
          </a:xfrm>
        </p:spPr>
        <p:txBody>
          <a:bodyPr>
            <a:normAutofit fontScale="85000" lnSpcReduction="20000"/>
          </a:bodyPr>
          <a:lstStyle/>
          <a:p>
            <a:pPr algn="just" fontAlgn="base"/>
            <a:r>
              <a:rPr lang="en-US" dirty="0" smtClean="0"/>
              <a:t>Development happens from one stage to another through </a:t>
            </a:r>
            <a:r>
              <a:rPr lang="en-US" i="1" dirty="0" smtClean="0"/>
              <a:t>interaction</a:t>
            </a:r>
            <a:r>
              <a:rPr lang="en-US" dirty="0" smtClean="0"/>
              <a:t> with the environment.</a:t>
            </a:r>
            <a:endParaRPr lang="en-US" sz="2000" dirty="0" smtClean="0"/>
          </a:p>
          <a:p>
            <a:pPr algn="just" fontAlgn="base"/>
            <a:r>
              <a:rPr lang="en-US" dirty="0" smtClean="0"/>
              <a:t/>
            </a:r>
            <a:br>
              <a:rPr lang="en-US" dirty="0" smtClean="0"/>
            </a:br>
            <a:r>
              <a:rPr lang="en-US" dirty="0" smtClean="0"/>
              <a:t>Changes from stage to stage may occur </a:t>
            </a:r>
            <a:r>
              <a:rPr lang="en-US" i="1" dirty="0" smtClean="0"/>
              <a:t>abruptly</a:t>
            </a:r>
            <a:r>
              <a:rPr lang="en-US" dirty="0" smtClean="0"/>
              <a:t> and kids will </a:t>
            </a:r>
            <a:r>
              <a:rPr lang="en-US" i="1" dirty="0" smtClean="0"/>
              <a:t>differ</a:t>
            </a:r>
            <a:r>
              <a:rPr lang="en-US" dirty="0" smtClean="0"/>
              <a:t> in how long they are in each stage. </a:t>
            </a:r>
            <a:endParaRPr lang="en-US" sz="2000" dirty="0" smtClean="0"/>
          </a:p>
          <a:p>
            <a:pPr algn="just" fontAlgn="base"/>
            <a:r>
              <a:rPr lang="en-US" dirty="0" smtClean="0"/>
              <a:t/>
            </a:r>
            <a:br>
              <a:rPr lang="en-US" dirty="0" smtClean="0"/>
            </a:br>
            <a:r>
              <a:rPr lang="en-US" b="1" dirty="0" smtClean="0"/>
              <a:t>Cognitive development can only happen after </a:t>
            </a:r>
            <a:r>
              <a:rPr lang="en-US" b="1" i="1" dirty="0" smtClean="0"/>
              <a:t>genetically controlled biological </a:t>
            </a:r>
            <a:r>
              <a:rPr lang="en-US" b="1" dirty="0" smtClean="0"/>
              <a:t>growth occurs.</a:t>
            </a:r>
            <a:endParaRPr lang="en-US" sz="2000" b="1" dirty="0" smtClean="0"/>
          </a:p>
          <a:p>
            <a:pPr algn="just" fontAlgn="base"/>
            <a:r>
              <a:rPr lang="en-US" dirty="0" smtClean="0"/>
              <a:t>Development leads to learning</a:t>
            </a:r>
            <a:endParaRPr lang="en-US" sz="2000" dirty="0" smtClean="0"/>
          </a:p>
          <a:p>
            <a:pPr lvl="1" algn="just" fontAlgn="base"/>
            <a:r>
              <a:rPr lang="en-US" sz="2800" dirty="0" smtClean="0"/>
              <a:t>Drive for development is internal</a:t>
            </a:r>
            <a:endParaRPr lang="en-US" sz="2000" dirty="0" smtClean="0"/>
          </a:p>
          <a:p>
            <a:pPr lvl="1" algn="just" fontAlgn="base"/>
            <a:r>
              <a:rPr lang="en-US" sz="2800" dirty="0" smtClean="0"/>
              <a:t>The child can only learn certain things when she is at the right developmental stage</a:t>
            </a:r>
            <a:endParaRPr lang="en-US" sz="2000" dirty="0" smtClean="0"/>
          </a:p>
          <a:p>
            <a:pPr lvl="1" algn="just" fontAlgn="base"/>
            <a:r>
              <a:rPr lang="en-US" sz="2800" dirty="0" smtClean="0"/>
              <a:t>Environmental factors can influence but not direct development</a:t>
            </a:r>
            <a:endParaRPr lang="en-US" sz="2000" dirty="0" smtClean="0"/>
          </a:p>
          <a:p>
            <a:pPr lvl="1" algn="just" fontAlgn="base"/>
            <a:r>
              <a:rPr lang="en-US" sz="2800" dirty="0" smtClean="0"/>
              <a:t>Development will happen naturally through regular interaction with social environment</a:t>
            </a:r>
            <a:endParaRPr lang="en-US" sz="2000"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8229600" cy="1066800"/>
          </a:xfrm>
        </p:spPr>
        <p:txBody>
          <a:bodyPr>
            <a:normAutofit/>
          </a:bodyPr>
          <a:lstStyle/>
          <a:p>
            <a:pPr marL="742950" indent="-742950"/>
            <a:r>
              <a:rPr lang="en-US" dirty="0" smtClean="0"/>
              <a:t>Four Stages</a:t>
            </a:r>
            <a:endParaRPr lang="en-US" dirty="0"/>
          </a:p>
        </p:txBody>
      </p:sp>
      <p:pic>
        <p:nvPicPr>
          <p:cNvPr id="4" name="Content Placeholder 3" descr="f2737265535ecee8943225dccb2c272d.jpg"/>
          <p:cNvPicPr>
            <a:picLocks noGrp="1" noChangeAspect="1"/>
          </p:cNvPicPr>
          <p:nvPr>
            <p:ph idx="1"/>
          </p:nvPr>
        </p:nvPicPr>
        <p:blipFill>
          <a:blip r:embed="rId2"/>
          <a:srcRect l="15285" t="13164" r="16674" b="5372"/>
          <a:stretch>
            <a:fillRect/>
          </a:stretch>
        </p:blipFill>
        <p:spPr>
          <a:xfrm>
            <a:off x="5410200" y="685800"/>
            <a:ext cx="3733800" cy="3352800"/>
          </a:xfrm>
        </p:spPr>
      </p:pic>
      <p:sp>
        <p:nvSpPr>
          <p:cNvPr id="5" name="TextBox 4"/>
          <p:cNvSpPr txBox="1"/>
          <p:nvPr/>
        </p:nvSpPr>
        <p:spPr>
          <a:xfrm>
            <a:off x="457200" y="2286000"/>
            <a:ext cx="4876800" cy="3539430"/>
          </a:xfrm>
          <a:prstGeom prst="rect">
            <a:avLst/>
          </a:prstGeom>
          <a:noFill/>
        </p:spPr>
        <p:txBody>
          <a:bodyPr wrap="square" rtlCol="0">
            <a:spAutoFit/>
          </a:bodyPr>
          <a:lstStyle/>
          <a:p>
            <a:pPr marL="342900" indent="-342900" algn="just">
              <a:buFont typeface="+mj-lt"/>
              <a:buAutoNum type="arabicPeriod"/>
            </a:pPr>
            <a:r>
              <a:rPr lang="en-US" sz="2800" dirty="0" err="1" smtClean="0"/>
              <a:t>Sensorimotor</a:t>
            </a:r>
            <a:r>
              <a:rPr lang="en-US" sz="2800" dirty="0" smtClean="0"/>
              <a:t> Stage (Birth to 2 years)</a:t>
            </a:r>
            <a:endParaRPr lang="en-US" sz="2800" dirty="0"/>
          </a:p>
          <a:p>
            <a:pPr marL="342900" indent="-342900" algn="just">
              <a:buFont typeface="+mj-lt"/>
              <a:buAutoNum type="arabicPeriod"/>
            </a:pPr>
            <a:r>
              <a:rPr lang="en-US" sz="2800" dirty="0" smtClean="0"/>
              <a:t>Preoperational Stage (2 years to 7 years)</a:t>
            </a:r>
            <a:endParaRPr lang="en-US" sz="2800" dirty="0"/>
          </a:p>
          <a:p>
            <a:pPr marL="342900" indent="-342900" algn="just">
              <a:buFont typeface="+mj-lt"/>
              <a:buAutoNum type="arabicPeriod"/>
            </a:pPr>
            <a:r>
              <a:rPr lang="en-US" sz="2800" dirty="0" smtClean="0"/>
              <a:t>Concrete Operational Stage (7 to 11 years)</a:t>
            </a:r>
          </a:p>
          <a:p>
            <a:pPr marL="342900" indent="-342900" algn="just">
              <a:buFont typeface="+mj-lt"/>
              <a:buAutoNum type="arabicPeriod"/>
            </a:pPr>
            <a:r>
              <a:rPr lang="en-US" sz="2800" dirty="0" smtClean="0"/>
              <a:t>Formal Operational Stage (11 through adulthood)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normAutofit/>
          </a:bodyPr>
          <a:lstStyle/>
          <a:p>
            <a:r>
              <a:rPr lang="en-US" dirty="0" err="1" smtClean="0"/>
              <a:t>Sensorimotor</a:t>
            </a:r>
            <a:r>
              <a:rPr lang="en-US" dirty="0" smtClean="0"/>
              <a:t> (Birth to 2 years)</a:t>
            </a:r>
            <a:endParaRPr lang="en-US" dirty="0"/>
          </a:p>
        </p:txBody>
      </p:sp>
      <p:sp>
        <p:nvSpPr>
          <p:cNvPr id="3" name="Content Placeholder 2"/>
          <p:cNvSpPr>
            <a:spLocks noGrp="1"/>
          </p:cNvSpPr>
          <p:nvPr>
            <p:ph idx="1"/>
          </p:nvPr>
        </p:nvSpPr>
        <p:spPr>
          <a:xfrm>
            <a:off x="381000" y="1752600"/>
            <a:ext cx="7086600" cy="4724400"/>
          </a:xfrm>
        </p:spPr>
        <p:txBody>
          <a:bodyPr>
            <a:normAutofit fontScale="77500" lnSpcReduction="20000"/>
          </a:bodyPr>
          <a:lstStyle/>
          <a:p>
            <a:pPr algn="just"/>
            <a:r>
              <a:rPr lang="en-US" dirty="0" smtClean="0"/>
              <a:t>Reflexes </a:t>
            </a:r>
          </a:p>
          <a:p>
            <a:pPr algn="just"/>
            <a:r>
              <a:rPr lang="en-US" dirty="0" smtClean="0"/>
              <a:t>Child becomes more aware of world around him and interacts with it. </a:t>
            </a:r>
          </a:p>
          <a:p>
            <a:pPr algn="just"/>
            <a:r>
              <a:rPr lang="en-US" dirty="0" smtClean="0"/>
              <a:t>The child will intentionally pick up a toy to put it in his mouth.</a:t>
            </a:r>
          </a:p>
          <a:p>
            <a:pPr algn="just"/>
            <a:r>
              <a:rPr lang="en-US" dirty="0" smtClean="0"/>
              <a:t>Actions are more intentional, child explores environment and imitates behaviors.</a:t>
            </a:r>
          </a:p>
          <a:p>
            <a:pPr algn="just"/>
            <a:r>
              <a:rPr lang="en-US" dirty="0" smtClean="0"/>
              <a:t>A child realizes that when you shake a rattle, it will make a sound.</a:t>
            </a:r>
          </a:p>
          <a:p>
            <a:pPr algn="just"/>
            <a:r>
              <a:rPr lang="en-US" dirty="0" smtClean="0"/>
              <a:t>Trial and error experimentation. </a:t>
            </a:r>
          </a:p>
          <a:p>
            <a:pPr algn="just"/>
            <a:r>
              <a:rPr lang="en-US" dirty="0" smtClean="0"/>
              <a:t>The child will repeat sounds and/or behaviors in order to get desired results.</a:t>
            </a:r>
          </a:p>
          <a:p>
            <a:pPr algn="just"/>
            <a:r>
              <a:rPr lang="en-US" dirty="0" smtClean="0"/>
              <a:t>Child develops symbols to represent events or objects in the world-moving toward mental understanding of the world.</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fontScale="90000"/>
          </a:bodyPr>
          <a:lstStyle/>
          <a:p>
            <a:r>
              <a:rPr lang="en-US" dirty="0" smtClean="0"/>
              <a:t>Preoperational (2 years to 7 years)</a:t>
            </a:r>
            <a:br>
              <a:rPr lang="en-US" dirty="0" smtClean="0"/>
            </a:br>
            <a:endParaRPr lang="en-US" dirty="0"/>
          </a:p>
        </p:txBody>
      </p:sp>
      <p:sp>
        <p:nvSpPr>
          <p:cNvPr id="3" name="Content Placeholder 2"/>
          <p:cNvSpPr>
            <a:spLocks noGrp="1"/>
          </p:cNvSpPr>
          <p:nvPr>
            <p:ph idx="1"/>
          </p:nvPr>
        </p:nvSpPr>
        <p:spPr>
          <a:xfrm>
            <a:off x="457200" y="1676400"/>
            <a:ext cx="8229600" cy="4325112"/>
          </a:xfrm>
        </p:spPr>
        <p:txBody>
          <a:bodyPr/>
          <a:lstStyle/>
          <a:p>
            <a:pPr algn="just" fontAlgn="base"/>
            <a:r>
              <a:rPr lang="en-US" dirty="0" smtClean="0"/>
              <a:t>Better speech communication</a:t>
            </a:r>
          </a:p>
          <a:p>
            <a:pPr algn="just" fontAlgn="base"/>
            <a:r>
              <a:rPr lang="en-US" dirty="0" smtClean="0"/>
              <a:t>Can imagine the future &amp; reflect on the past</a:t>
            </a:r>
          </a:p>
          <a:p>
            <a:pPr algn="just" fontAlgn="base"/>
            <a:r>
              <a:rPr lang="en-US" dirty="0" smtClean="0"/>
              <a:t>Develop basic numerical abilities</a:t>
            </a:r>
          </a:p>
          <a:p>
            <a:pPr algn="just" fontAlgn="base"/>
            <a:r>
              <a:rPr lang="en-US" dirty="0" smtClean="0"/>
              <a:t>Still pretty egocentric, but learning to be able to delay gratification</a:t>
            </a:r>
          </a:p>
          <a:p>
            <a:pPr algn="just" fontAlgn="base"/>
            <a:r>
              <a:rPr lang="en-US" dirty="0" smtClean="0"/>
              <a:t>Can’t understand conservation of matter </a:t>
            </a:r>
          </a:p>
          <a:p>
            <a:pPr algn="just" fontAlgn="base"/>
            <a:r>
              <a:rPr lang="en-US" dirty="0" smtClean="0"/>
              <a:t>Has difficulty distinguishing fantasy from reality (ex: cartoon characters are real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3).jpg"/>
          <p:cNvPicPr>
            <a:picLocks noGrp="1" noChangeAspect="1"/>
          </p:cNvPicPr>
          <p:nvPr>
            <p:ph idx="1"/>
          </p:nvPr>
        </p:nvPicPr>
        <p:blipFill>
          <a:blip r:embed="rId2"/>
          <a:stretch>
            <a:fillRect/>
          </a:stretch>
        </p:blipFill>
        <p:spPr>
          <a:xfrm>
            <a:off x="0" y="457200"/>
            <a:ext cx="9144000" cy="64008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66800"/>
            <a:ext cx="5486400" cy="5507736"/>
          </a:xfrm>
        </p:spPr>
        <p:txBody>
          <a:bodyPr>
            <a:normAutofit/>
          </a:bodyPr>
          <a:lstStyle/>
          <a:p>
            <a:pPr algn="just"/>
            <a:r>
              <a:rPr lang="en-US" b="1" dirty="0" smtClean="0"/>
              <a:t>Conservation</a:t>
            </a:r>
            <a:r>
              <a:rPr lang="en-US" dirty="0" smtClean="0"/>
              <a:t> is the understanding that something stays the same in quantity even though its appearance changes. </a:t>
            </a:r>
          </a:p>
          <a:p>
            <a:pPr algn="just"/>
            <a:endParaRPr lang="en-US" dirty="0" smtClean="0"/>
          </a:p>
          <a:p>
            <a:pPr algn="just"/>
            <a:r>
              <a:rPr lang="en-US" dirty="0" smtClean="0"/>
              <a:t>Redistributing material does not affect its mass, number, volume or length.</a:t>
            </a:r>
          </a:p>
          <a:p>
            <a:pPr algn="just"/>
            <a:endParaRPr lang="en-US" dirty="0"/>
          </a:p>
        </p:txBody>
      </p:sp>
      <p:pic>
        <p:nvPicPr>
          <p:cNvPr id="4" name="Picture 3" descr="piaget-thumbnail.jpg"/>
          <p:cNvPicPr>
            <a:picLocks noChangeAspect="1"/>
          </p:cNvPicPr>
          <p:nvPr/>
        </p:nvPicPr>
        <p:blipFill>
          <a:blip r:embed="rId2"/>
          <a:stretch>
            <a:fillRect/>
          </a:stretch>
        </p:blipFill>
        <p:spPr>
          <a:xfrm>
            <a:off x="6096000" y="1524000"/>
            <a:ext cx="3048000" cy="2362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fontScale="90000"/>
          </a:bodyPr>
          <a:lstStyle/>
          <a:p>
            <a:r>
              <a:rPr lang="en-US" dirty="0" smtClean="0"/>
              <a:t>Concrete Operational (7 to 11 years)</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pPr algn="just"/>
            <a:r>
              <a:rPr lang="en-US" dirty="0" smtClean="0"/>
              <a:t>Better understanding of mental operations Logical thinking about concrete events</a:t>
            </a:r>
          </a:p>
          <a:p>
            <a:pPr algn="just"/>
            <a:r>
              <a:rPr lang="en-US" dirty="0" smtClean="0"/>
              <a:t>Difficulty with abstract or hypothetical concepts.</a:t>
            </a:r>
          </a:p>
          <a:p>
            <a:pPr algn="just"/>
            <a:r>
              <a:rPr lang="en-US" dirty="0" smtClean="0"/>
              <a:t>Inductive Logic- a specific experience to a general principal </a:t>
            </a:r>
          </a:p>
          <a:p>
            <a:pPr algn="just"/>
            <a:r>
              <a:rPr lang="en-US" dirty="0" smtClean="0"/>
              <a:t>NO DEDUCTIVE (general principal to an outcome)</a:t>
            </a:r>
          </a:p>
          <a:p>
            <a:pPr algn="just"/>
            <a:r>
              <a:rPr lang="en-US" dirty="0" smtClean="0"/>
              <a:t>Reversibility- actions can be reversed (reversing the order of relationships between mental categories)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Formal Operational Stage (11 through adulthood) </a:t>
            </a:r>
            <a:br>
              <a:rPr lang="en-US" dirty="0" smtClean="0"/>
            </a:br>
            <a:endParaRPr lang="en-US" dirty="0"/>
          </a:p>
        </p:txBody>
      </p:sp>
      <p:sp>
        <p:nvSpPr>
          <p:cNvPr id="3" name="Content Placeholder 2"/>
          <p:cNvSpPr>
            <a:spLocks noGrp="1"/>
          </p:cNvSpPr>
          <p:nvPr>
            <p:ph idx="1"/>
          </p:nvPr>
        </p:nvSpPr>
        <p:spPr>
          <a:xfrm>
            <a:off x="457200" y="1981200"/>
            <a:ext cx="8229600" cy="4593336"/>
          </a:xfrm>
        </p:spPr>
        <p:txBody>
          <a:bodyPr>
            <a:normAutofit/>
          </a:bodyPr>
          <a:lstStyle/>
          <a:p>
            <a:pPr algn="just"/>
            <a:r>
              <a:rPr lang="en-US" dirty="0" smtClean="0"/>
              <a:t>Abstract concepts-less concrete, not relying on experience alone, </a:t>
            </a:r>
          </a:p>
          <a:p>
            <a:pPr algn="just"/>
            <a:r>
              <a:rPr lang="en-US" dirty="0" smtClean="0"/>
              <a:t>consider possible outcomes and consequences of actions</a:t>
            </a:r>
          </a:p>
          <a:p>
            <a:pPr algn="just"/>
            <a:r>
              <a:rPr lang="en-US" dirty="0" smtClean="0"/>
              <a:t>Logical thought, deductive reasoning and systematic planning (hypothetical situations, predicting outcomes, science, math)</a:t>
            </a:r>
          </a:p>
          <a:p>
            <a:pPr algn="just"/>
            <a:r>
              <a:rPr lang="en-US" dirty="0" smtClean="0"/>
              <a:t>Problem solving- planned, logical, methodical, organized (as opposed to trial and error when younger)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iaget-01.jpg"/>
          <p:cNvPicPr>
            <a:picLocks noGrp="1" noChangeAspect="1"/>
          </p:cNvPicPr>
          <p:nvPr>
            <p:ph idx="1"/>
          </p:nvPr>
        </p:nvPicPr>
        <p:blipFill>
          <a:blip r:embed="rId2"/>
          <a:srcRect b="11550"/>
          <a:stretch>
            <a:fillRect/>
          </a:stretch>
        </p:blipFill>
        <p:spPr>
          <a:xfrm>
            <a:off x="0" y="457200"/>
            <a:ext cx="9144000" cy="64008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Content Placeholder 2"/>
          <p:cNvSpPr>
            <a:spLocks noGrp="1"/>
          </p:cNvSpPr>
          <p:nvPr>
            <p:ph idx="1"/>
          </p:nvPr>
        </p:nvSpPr>
        <p:spPr/>
        <p:txBody>
          <a:bodyPr/>
          <a:lstStyle/>
          <a:p>
            <a:r>
              <a:rPr lang="en-US" dirty="0" smtClean="0"/>
              <a:t>https://www.youtube.com/watch?v=IhcgYgx7aAA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Criticisms</a:t>
            </a:r>
            <a:endParaRPr lang="en-US" dirty="0"/>
          </a:p>
        </p:txBody>
      </p:sp>
      <p:sp>
        <p:nvSpPr>
          <p:cNvPr id="3" name="Content Placeholder 2"/>
          <p:cNvSpPr>
            <a:spLocks noGrp="1"/>
          </p:cNvSpPr>
          <p:nvPr>
            <p:ph idx="1"/>
          </p:nvPr>
        </p:nvSpPr>
        <p:spPr/>
        <p:txBody>
          <a:bodyPr/>
          <a:lstStyle/>
          <a:p>
            <a:pPr algn="just"/>
            <a:r>
              <a:rPr lang="en-US" dirty="0" smtClean="0"/>
              <a:t>Piaget’s Research-much was based on observing his 3 children, others were from well educated parents and of higher socioeconomic status.</a:t>
            </a:r>
          </a:p>
          <a:p>
            <a:pPr algn="just"/>
            <a:endParaRPr lang="en-US" dirty="0" smtClean="0"/>
          </a:p>
          <a:p>
            <a:pPr algn="just"/>
            <a:r>
              <a:rPr lang="en-US" dirty="0" smtClean="0"/>
              <a:t>Research also showed that environmental factors play a role in child’s movement between the stages, not only 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err="1" smtClean="0"/>
              <a:t>Vygotsky’s</a:t>
            </a:r>
            <a:r>
              <a:rPr lang="en-US" dirty="0" smtClean="0"/>
              <a:t> Developmental Theory</a:t>
            </a:r>
            <a:endParaRPr lang="en-US" dirty="0"/>
          </a:p>
        </p:txBody>
      </p:sp>
      <p:sp>
        <p:nvSpPr>
          <p:cNvPr id="3" name="Content Placeholder 2"/>
          <p:cNvSpPr>
            <a:spLocks noGrp="1"/>
          </p:cNvSpPr>
          <p:nvPr>
            <p:ph idx="1"/>
          </p:nvPr>
        </p:nvSpPr>
        <p:spPr>
          <a:xfrm>
            <a:off x="457200" y="1676400"/>
            <a:ext cx="8229600" cy="4953000"/>
          </a:xfrm>
        </p:spPr>
        <p:txBody>
          <a:bodyPr>
            <a:normAutofit fontScale="92500" lnSpcReduction="10000"/>
          </a:bodyPr>
          <a:lstStyle/>
          <a:p>
            <a:pPr algn="just" fontAlgn="base"/>
            <a:r>
              <a:rPr lang="en-US" dirty="0" smtClean="0"/>
              <a:t>Emphasis on the </a:t>
            </a:r>
            <a:r>
              <a:rPr lang="en-US" b="1" dirty="0" smtClean="0"/>
              <a:t>impact of society and culture </a:t>
            </a:r>
            <a:r>
              <a:rPr lang="en-US" dirty="0" smtClean="0"/>
              <a:t>on cognitive development.</a:t>
            </a:r>
            <a:endParaRPr lang="en-US" sz="1960" dirty="0" smtClean="0"/>
          </a:p>
          <a:p>
            <a:pPr algn="just" fontAlgn="base"/>
            <a:r>
              <a:rPr lang="en-US" dirty="0" smtClean="0"/>
              <a:t>Theory suggests that </a:t>
            </a:r>
            <a:r>
              <a:rPr lang="en-US" b="1" dirty="0" smtClean="0"/>
              <a:t>social interaction </a:t>
            </a:r>
            <a:r>
              <a:rPr lang="en-US" dirty="0" smtClean="0"/>
              <a:t>leads to continuous step by step changes in a child’s thought and </a:t>
            </a:r>
            <a:r>
              <a:rPr lang="en-US" dirty="0" err="1" smtClean="0"/>
              <a:t>behaviour</a:t>
            </a:r>
            <a:r>
              <a:rPr lang="en-US" dirty="0" smtClean="0"/>
              <a:t> that can vary greatly from culture to culture.</a:t>
            </a:r>
            <a:endParaRPr lang="en-US" sz="1960" dirty="0" smtClean="0"/>
          </a:p>
          <a:p>
            <a:pPr algn="just" fontAlgn="base"/>
            <a:r>
              <a:rPr lang="en-US" b="1" dirty="0" err="1" smtClean="0"/>
              <a:t>Vygotsky’s</a:t>
            </a:r>
            <a:r>
              <a:rPr lang="en-US" b="1" dirty="0" smtClean="0"/>
              <a:t> theory</a:t>
            </a:r>
            <a:endParaRPr lang="en-US" sz="1960" b="1" dirty="0" smtClean="0"/>
          </a:p>
          <a:p>
            <a:pPr lvl="1" algn="just" fontAlgn="base"/>
            <a:r>
              <a:rPr lang="en-US" sz="2800" dirty="0" smtClean="0"/>
              <a:t>Places emphasis on </a:t>
            </a:r>
            <a:r>
              <a:rPr lang="en-US" sz="2800" u="sng" dirty="0" smtClean="0"/>
              <a:t>culture</a:t>
            </a:r>
            <a:r>
              <a:rPr lang="en-US" sz="2800" dirty="0" smtClean="0"/>
              <a:t> affecting/shaping cognitive development</a:t>
            </a:r>
            <a:endParaRPr lang="en-US" sz="2400" dirty="0" smtClean="0"/>
          </a:p>
          <a:p>
            <a:pPr lvl="1" algn="just" fontAlgn="base"/>
            <a:r>
              <a:rPr lang="en-US" sz="2800" dirty="0" err="1" smtClean="0"/>
              <a:t>Empahizes</a:t>
            </a:r>
            <a:r>
              <a:rPr lang="en-US" sz="2800" dirty="0" smtClean="0"/>
              <a:t> </a:t>
            </a:r>
            <a:r>
              <a:rPr lang="en-US" sz="2800" u="sng" dirty="0" smtClean="0"/>
              <a:t>social factors </a:t>
            </a:r>
            <a:r>
              <a:rPr lang="en-US" sz="2800" dirty="0" smtClean="0"/>
              <a:t>that contribute to cognitive development</a:t>
            </a:r>
            <a:endParaRPr lang="en-US" sz="2400" dirty="0" smtClean="0"/>
          </a:p>
          <a:p>
            <a:pPr lvl="1" algn="just" fontAlgn="base"/>
            <a:r>
              <a:rPr lang="en-US" sz="2800" i="1" dirty="0" smtClean="0"/>
              <a:t>Places emphasis on the </a:t>
            </a:r>
            <a:r>
              <a:rPr lang="en-US" sz="2800" i="1" u="sng" dirty="0" smtClean="0"/>
              <a:t>role of language</a:t>
            </a:r>
            <a:r>
              <a:rPr lang="en-US" sz="2800" i="1" dirty="0" smtClean="0"/>
              <a:t> in cognitive development</a:t>
            </a:r>
            <a:endParaRPr lang="en-US" sz="2400" i="1"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a:t>
            </a:r>
            <a:r>
              <a:rPr lang="en-US" dirty="0" err="1" smtClean="0"/>
              <a:t>Vygotsky’s</a:t>
            </a:r>
            <a:r>
              <a:rPr lang="en-US" dirty="0" smtClean="0"/>
              <a:t> Theory</a:t>
            </a:r>
            <a:endParaRPr lang="en-US" dirty="0"/>
          </a:p>
        </p:txBody>
      </p:sp>
      <p:sp>
        <p:nvSpPr>
          <p:cNvPr id="3" name="Content Placeholder 2"/>
          <p:cNvSpPr>
            <a:spLocks noGrp="1"/>
          </p:cNvSpPr>
          <p:nvPr>
            <p:ph idx="1"/>
          </p:nvPr>
        </p:nvSpPr>
        <p:spPr/>
        <p:txBody>
          <a:bodyPr/>
          <a:lstStyle/>
          <a:p>
            <a:pPr algn="just" fontAlgn="base"/>
            <a:r>
              <a:rPr lang="en-US" u="sng" dirty="0" smtClean="0"/>
              <a:t>Language</a:t>
            </a:r>
            <a:r>
              <a:rPr lang="en-US" dirty="0" smtClean="0"/>
              <a:t> plays a central role in mental development</a:t>
            </a:r>
          </a:p>
          <a:p>
            <a:pPr algn="just" fontAlgn="base"/>
            <a:r>
              <a:rPr lang="en-US" dirty="0" smtClean="0"/>
              <a:t>Development can not be separated from its </a:t>
            </a:r>
            <a:r>
              <a:rPr lang="en-US" u="sng" dirty="0" smtClean="0"/>
              <a:t>social context</a:t>
            </a:r>
            <a:endParaRPr lang="en-US" dirty="0" smtClean="0"/>
          </a:p>
          <a:p>
            <a:pPr algn="just" fontAlgn="base"/>
            <a:r>
              <a:rPr lang="en-US" u="sng" dirty="0" smtClean="0"/>
              <a:t>Learning</a:t>
            </a:r>
            <a:r>
              <a:rPr lang="en-US" dirty="0" smtClean="0"/>
              <a:t> leads development</a:t>
            </a:r>
          </a:p>
          <a:p>
            <a:pPr algn="just"/>
            <a:r>
              <a:rPr lang="en-US" dirty="0" smtClean="0"/>
              <a:t>Children </a:t>
            </a:r>
            <a:r>
              <a:rPr lang="en-US" u="sng" dirty="0" smtClean="0"/>
              <a:t>construct</a:t>
            </a:r>
            <a:r>
              <a:rPr lang="en-US" dirty="0" smtClean="0"/>
              <a:t> their knowledge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507736"/>
          </a:xfrm>
        </p:spPr>
        <p:txBody>
          <a:bodyPr>
            <a:normAutofit lnSpcReduction="10000"/>
          </a:bodyPr>
          <a:lstStyle/>
          <a:p>
            <a:pPr algn="just" fontAlgn="base"/>
            <a:r>
              <a:rPr lang="en-US" dirty="0" err="1" smtClean="0"/>
              <a:t>Vygotsky</a:t>
            </a:r>
            <a:r>
              <a:rPr lang="en-US" dirty="0" smtClean="0"/>
              <a:t> saw cognitive development as depending </a:t>
            </a:r>
            <a:r>
              <a:rPr lang="en-US" i="1" u="sng" dirty="0" smtClean="0"/>
              <a:t>more on interactions with people &amp; tools in the child’s world</a:t>
            </a:r>
            <a:r>
              <a:rPr lang="en-US" dirty="0" smtClean="0"/>
              <a:t>.</a:t>
            </a:r>
            <a:endParaRPr lang="en-US" sz="1960" dirty="0" smtClean="0"/>
          </a:p>
          <a:p>
            <a:pPr lvl="1" algn="just" fontAlgn="base"/>
            <a:r>
              <a:rPr lang="en-US" sz="2800" dirty="0" smtClean="0"/>
              <a:t>Tools are real: pens, paper, computers; </a:t>
            </a:r>
            <a:endParaRPr lang="en-US" sz="2400" dirty="0" smtClean="0"/>
          </a:p>
          <a:p>
            <a:pPr algn="just"/>
            <a:r>
              <a:rPr lang="en-US" dirty="0" smtClean="0"/>
              <a:t>or</a:t>
            </a:r>
          </a:p>
          <a:p>
            <a:pPr algn="just" fontAlgn="base"/>
            <a:r>
              <a:rPr lang="en-US" dirty="0" smtClean="0"/>
              <a:t>Tools are symbols: language, math systems, signs</a:t>
            </a:r>
            <a:endParaRPr lang="en-US" sz="2400" dirty="0" smtClean="0"/>
          </a:p>
          <a:p>
            <a:pPr algn="just" fontAlgn="base"/>
            <a:r>
              <a:rPr lang="en-US" b="1" dirty="0" smtClean="0"/>
              <a:t>Play</a:t>
            </a:r>
            <a:r>
              <a:rPr lang="en-US" dirty="0" smtClean="0"/>
              <a:t> allows children to stretch themselves cognitively</a:t>
            </a:r>
            <a:endParaRPr lang="en-US" sz="1960" b="1" dirty="0" smtClean="0"/>
          </a:p>
          <a:p>
            <a:pPr algn="just"/>
            <a:r>
              <a:rPr lang="en-US" dirty="0" err="1" smtClean="0"/>
              <a:t>Vygotsky</a:t>
            </a:r>
            <a:r>
              <a:rPr lang="en-US" dirty="0" smtClean="0"/>
              <a:t> believed that children will acquire ways of thinking and behaving that make up a culture by interacting with a </a:t>
            </a:r>
            <a:r>
              <a:rPr lang="en-US" i="1" dirty="0" smtClean="0"/>
              <a:t>More Knowledgeable Other (MKO).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e-learning-process-of-Vygotskys-theory-social-constructivism.png"/>
          <p:cNvPicPr>
            <a:picLocks noGrp="1" noChangeAspect="1"/>
          </p:cNvPicPr>
          <p:nvPr>
            <p:ph idx="1"/>
          </p:nvPr>
        </p:nvPicPr>
        <p:blipFill>
          <a:blip r:embed="rId2"/>
          <a:stretch>
            <a:fillRect/>
          </a:stretch>
        </p:blipFill>
        <p:spPr>
          <a:xfrm>
            <a:off x="0" y="685800"/>
            <a:ext cx="9144000" cy="6172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Development</a:t>
            </a:r>
            <a:endParaRPr lang="en-US" dirty="0"/>
          </a:p>
        </p:txBody>
      </p:sp>
      <p:sp>
        <p:nvSpPr>
          <p:cNvPr id="3" name="Content Placeholder 2"/>
          <p:cNvSpPr>
            <a:spLocks noGrp="1"/>
          </p:cNvSpPr>
          <p:nvPr>
            <p:ph idx="1"/>
          </p:nvPr>
        </p:nvSpPr>
        <p:spPr/>
        <p:txBody>
          <a:bodyPr/>
          <a:lstStyle/>
          <a:p>
            <a:r>
              <a:rPr lang="en-US" dirty="0" smtClean="0"/>
              <a:t>Development is the sequence of age-related changes that occur as a person progresses from conception to death</a:t>
            </a:r>
          </a:p>
          <a:p>
            <a:endParaRPr lang="en-US" dirty="0"/>
          </a:p>
        </p:txBody>
      </p:sp>
      <p:pic>
        <p:nvPicPr>
          <p:cNvPr id="4" name="Picture 3" descr="images (2).jpg"/>
          <p:cNvPicPr>
            <a:picLocks noChangeAspect="1"/>
          </p:cNvPicPr>
          <p:nvPr/>
        </p:nvPicPr>
        <p:blipFill>
          <a:blip r:embed="rId2"/>
          <a:stretch>
            <a:fillRect/>
          </a:stretch>
        </p:blipFill>
        <p:spPr>
          <a:xfrm>
            <a:off x="685800" y="4038600"/>
            <a:ext cx="7848600" cy="2590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US" dirty="0" smtClean="0"/>
              <a:t>Zone of Proximal Development </a:t>
            </a:r>
            <a:endParaRPr lang="en-US" dirty="0"/>
          </a:p>
        </p:txBody>
      </p:sp>
      <p:sp>
        <p:nvSpPr>
          <p:cNvPr id="3" name="Content Placeholder 2"/>
          <p:cNvSpPr>
            <a:spLocks noGrp="1"/>
          </p:cNvSpPr>
          <p:nvPr>
            <p:ph idx="1"/>
          </p:nvPr>
        </p:nvSpPr>
        <p:spPr>
          <a:xfrm>
            <a:off x="381000" y="1828800"/>
            <a:ext cx="8229600" cy="4325112"/>
          </a:xfrm>
        </p:spPr>
        <p:txBody>
          <a:bodyPr/>
          <a:lstStyle/>
          <a:p>
            <a:pPr algn="just"/>
            <a:r>
              <a:rPr lang="en-US" dirty="0" smtClean="0"/>
              <a:t>This refers to the </a:t>
            </a:r>
            <a:r>
              <a:rPr lang="en-US" i="1" dirty="0" smtClean="0"/>
              <a:t>difference</a:t>
            </a:r>
            <a:r>
              <a:rPr lang="en-US" dirty="0" smtClean="0"/>
              <a:t> in a </a:t>
            </a:r>
            <a:r>
              <a:rPr lang="en-US" i="1" dirty="0" smtClean="0"/>
              <a:t>child’s performance </a:t>
            </a:r>
            <a:r>
              <a:rPr lang="en-US" dirty="0" smtClean="0"/>
              <a:t>when he or she attempts the problem on his or her own compared to when an </a:t>
            </a:r>
            <a:r>
              <a:rPr lang="en-US" u="sng" dirty="0" smtClean="0"/>
              <a:t>adult</a:t>
            </a:r>
            <a:r>
              <a:rPr lang="en-US" dirty="0" smtClean="0"/>
              <a:t> or older child provides assistance.</a:t>
            </a:r>
          </a:p>
          <a:p>
            <a:pPr algn="just"/>
            <a:endParaRPr lang="en-US" dirty="0"/>
          </a:p>
        </p:txBody>
      </p:sp>
      <p:pic>
        <p:nvPicPr>
          <p:cNvPr id="4" name="Picture 3" descr="The-Zone-of-Proximal-Development.jpg"/>
          <p:cNvPicPr>
            <a:picLocks noChangeAspect="1"/>
          </p:cNvPicPr>
          <p:nvPr/>
        </p:nvPicPr>
        <p:blipFill>
          <a:blip r:embed="rId2"/>
          <a:stretch>
            <a:fillRect/>
          </a:stretch>
        </p:blipFill>
        <p:spPr>
          <a:xfrm>
            <a:off x="1524000" y="3657600"/>
            <a:ext cx="6400800"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lstStyle/>
          <a:p>
            <a:r>
              <a:rPr lang="en-US" dirty="0" smtClean="0"/>
              <a:t>APPLICATION </a:t>
            </a:r>
            <a:endParaRPr lang="en-US" dirty="0"/>
          </a:p>
        </p:txBody>
      </p:sp>
      <p:sp>
        <p:nvSpPr>
          <p:cNvPr id="3" name="Content Placeholder 2"/>
          <p:cNvSpPr>
            <a:spLocks noGrp="1"/>
          </p:cNvSpPr>
          <p:nvPr>
            <p:ph idx="1"/>
          </p:nvPr>
        </p:nvSpPr>
        <p:spPr>
          <a:xfrm>
            <a:off x="457200" y="1752600"/>
            <a:ext cx="8229600" cy="4821936"/>
          </a:xfrm>
        </p:spPr>
        <p:txBody>
          <a:bodyPr>
            <a:normAutofit fontScale="85000" lnSpcReduction="10000"/>
          </a:bodyPr>
          <a:lstStyle/>
          <a:p>
            <a:pPr algn="just" fontAlgn="base"/>
            <a:r>
              <a:rPr lang="en-US" dirty="0" smtClean="0"/>
              <a:t>Encourage students to talk themselves through difficult tasks</a:t>
            </a:r>
          </a:p>
          <a:p>
            <a:pPr algn="just" fontAlgn="base"/>
            <a:r>
              <a:rPr lang="en-US" dirty="0" smtClean="0"/>
              <a:t>Provide cognitive tools that students can use to make difficult tasks easier</a:t>
            </a:r>
          </a:p>
          <a:p>
            <a:pPr algn="just" fontAlgn="base"/>
            <a:r>
              <a:rPr lang="en-US" dirty="0" smtClean="0"/>
              <a:t>Present some tasks that students can perform successfully only with assistance</a:t>
            </a:r>
          </a:p>
          <a:p>
            <a:pPr algn="just" fontAlgn="base"/>
            <a:r>
              <a:rPr lang="en-US" dirty="0" smtClean="0"/>
              <a:t>Provide sufficient </a:t>
            </a:r>
            <a:r>
              <a:rPr lang="en-US" b="1" u="sng" dirty="0" smtClean="0"/>
              <a:t>scaffolding</a:t>
            </a:r>
            <a:r>
              <a:rPr lang="en-US" dirty="0" smtClean="0"/>
              <a:t> (more knowledgeable person provides some structure) to enable students to attempt to perform challenging tasks</a:t>
            </a:r>
          </a:p>
          <a:p>
            <a:pPr algn="just" fontAlgn="base"/>
            <a:r>
              <a:rPr lang="en-US" dirty="0" smtClean="0"/>
              <a:t>Have students work in small groups on complex tasks</a:t>
            </a:r>
          </a:p>
          <a:p>
            <a:pPr algn="just" fontAlgn="base"/>
            <a:r>
              <a:rPr lang="en-US" dirty="0" smtClean="0"/>
              <a:t>Provide opportunities to engage in adult-like activities</a:t>
            </a:r>
          </a:p>
          <a:p>
            <a:pPr algn="just" fontAlgn="base"/>
            <a:r>
              <a:rPr lang="en-US" dirty="0" smtClean="0"/>
              <a:t>Give young children time to practice adult roles and behaviors through play</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Erikson’s Theory of Psycho-social Development</a:t>
            </a:r>
            <a:endParaRPr lang="en-US" dirty="0"/>
          </a:p>
        </p:txBody>
      </p:sp>
      <p:sp>
        <p:nvSpPr>
          <p:cNvPr id="3" name="Content Placeholder 2"/>
          <p:cNvSpPr>
            <a:spLocks noGrp="1"/>
          </p:cNvSpPr>
          <p:nvPr>
            <p:ph idx="1"/>
          </p:nvPr>
        </p:nvSpPr>
        <p:spPr>
          <a:xfrm>
            <a:off x="457200" y="2249424"/>
            <a:ext cx="5486400" cy="4325112"/>
          </a:xfrm>
        </p:spPr>
        <p:txBody>
          <a:bodyPr/>
          <a:lstStyle/>
          <a:p>
            <a:pPr algn="just" fontAlgn="base"/>
            <a:r>
              <a:rPr lang="en-US" dirty="0" smtClean="0"/>
              <a:t>Development proceeds in stages</a:t>
            </a:r>
          </a:p>
          <a:p>
            <a:pPr algn="just" fontAlgn="base"/>
            <a:r>
              <a:rPr lang="en-US" dirty="0" smtClean="0"/>
              <a:t>Each stage is characterized by a psychosocial challenge or crisis</a:t>
            </a:r>
          </a:p>
          <a:p>
            <a:pPr algn="just" fontAlgn="base"/>
            <a:r>
              <a:rPr lang="en-US" dirty="0" smtClean="0"/>
              <a:t>Stages reflect the motivation of the individual</a:t>
            </a:r>
          </a:p>
          <a:p>
            <a:pPr algn="just"/>
            <a:endParaRPr lang="en-US" dirty="0"/>
          </a:p>
        </p:txBody>
      </p:sp>
      <p:pic>
        <p:nvPicPr>
          <p:cNvPr id="4" name="Picture 3" descr="download (1).jpg"/>
          <p:cNvPicPr>
            <a:picLocks noChangeAspect="1"/>
          </p:cNvPicPr>
          <p:nvPr/>
        </p:nvPicPr>
        <p:blipFill>
          <a:blip r:embed="rId2"/>
          <a:stretch>
            <a:fillRect/>
          </a:stretch>
        </p:blipFill>
        <p:spPr>
          <a:xfrm>
            <a:off x="6858000" y="2057400"/>
            <a:ext cx="2057400"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rikerikson-01.jpg"/>
          <p:cNvPicPr>
            <a:picLocks noGrp="1" noChangeAspect="1"/>
          </p:cNvPicPr>
          <p:nvPr>
            <p:ph idx="1"/>
          </p:nvPr>
        </p:nvPicPr>
        <p:blipFill>
          <a:blip r:embed="rId2"/>
          <a:srcRect l="4017" t="1180" r="6966" b="5600"/>
          <a:stretch>
            <a:fillRect/>
          </a:stretch>
        </p:blipFill>
        <p:spPr>
          <a:xfrm>
            <a:off x="0" y="609600"/>
            <a:ext cx="9144000" cy="62484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b38753d5e83b8ae51a9319408dfcfbf.png"/>
          <p:cNvPicPr>
            <a:picLocks noGrp="1" noChangeAspect="1"/>
          </p:cNvPicPr>
          <p:nvPr>
            <p:ph idx="1"/>
          </p:nvPr>
        </p:nvPicPr>
        <p:blipFill>
          <a:blip r:embed="rId2"/>
          <a:srcRect l="2085" r="2085" b="4179"/>
          <a:stretch>
            <a:fillRect/>
          </a:stretch>
        </p:blipFill>
        <p:spPr>
          <a:xfrm>
            <a:off x="0" y="533400"/>
            <a:ext cx="9144000" cy="63246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fontScale="90000"/>
          </a:bodyPr>
          <a:lstStyle/>
          <a:p>
            <a:r>
              <a:rPr lang="en-US" cap="small" dirty="0" smtClean="0"/>
              <a:t>Strategies for Erikson’s Stages of Development</a:t>
            </a:r>
            <a:endParaRPr lang="en-US" dirty="0"/>
          </a:p>
        </p:txBody>
      </p:sp>
      <p:sp>
        <p:nvSpPr>
          <p:cNvPr id="3" name="Content Placeholder 2"/>
          <p:cNvSpPr>
            <a:spLocks noGrp="1"/>
          </p:cNvSpPr>
          <p:nvPr>
            <p:ph idx="1"/>
          </p:nvPr>
        </p:nvSpPr>
        <p:spPr>
          <a:xfrm>
            <a:off x="457200" y="2057400"/>
            <a:ext cx="8229600" cy="4325112"/>
          </a:xfrm>
        </p:spPr>
        <p:txBody>
          <a:bodyPr>
            <a:normAutofit fontScale="92500" lnSpcReduction="20000"/>
          </a:bodyPr>
          <a:lstStyle/>
          <a:p>
            <a:pPr algn="just">
              <a:buFont typeface="Wingdings" pitchFamily="2" charset="2"/>
              <a:buChar char="q"/>
            </a:pPr>
            <a:r>
              <a:rPr lang="en-US" b="1" dirty="0" smtClean="0"/>
              <a:t>Initiative</a:t>
            </a:r>
            <a:endParaRPr lang="en-US" dirty="0" smtClean="0"/>
          </a:p>
          <a:p>
            <a:pPr algn="just" fontAlgn="base"/>
            <a:r>
              <a:rPr lang="en-US" dirty="0" smtClean="0"/>
              <a:t>Encourage social play</a:t>
            </a:r>
          </a:p>
          <a:p>
            <a:pPr algn="just" fontAlgn="base"/>
            <a:r>
              <a:rPr lang="en-US" dirty="0" smtClean="0"/>
              <a:t>Have children assume responsibility</a:t>
            </a:r>
          </a:p>
          <a:p>
            <a:pPr algn="just" fontAlgn="base"/>
            <a:r>
              <a:rPr lang="en-US" dirty="0" smtClean="0"/>
              <a:t>Structure assignments for success</a:t>
            </a:r>
          </a:p>
          <a:p>
            <a:pPr algn="just">
              <a:buFont typeface="Wingdings" pitchFamily="2" charset="2"/>
              <a:buChar char="q"/>
            </a:pPr>
            <a:r>
              <a:rPr lang="en-US" b="1" dirty="0" smtClean="0"/>
              <a:t>Industry</a:t>
            </a:r>
            <a:endParaRPr lang="en-US" dirty="0" smtClean="0"/>
          </a:p>
          <a:p>
            <a:pPr algn="just" fontAlgn="base"/>
            <a:r>
              <a:rPr lang="en-US" dirty="0" smtClean="0"/>
              <a:t>Nourish motivation for mastery</a:t>
            </a:r>
          </a:p>
          <a:p>
            <a:pPr algn="just" fontAlgn="base"/>
            <a:r>
              <a:rPr lang="en-US" dirty="0" smtClean="0"/>
              <a:t>Be tolerant of honest mistakes</a:t>
            </a:r>
            <a:r>
              <a:rPr lang="en-US" b="1" dirty="0" smtClean="0"/>
              <a:t> </a:t>
            </a:r>
            <a:endParaRPr lang="en-US" dirty="0" smtClean="0"/>
          </a:p>
          <a:p>
            <a:pPr algn="just">
              <a:buFont typeface="Wingdings" pitchFamily="2" charset="2"/>
              <a:buChar char="q"/>
            </a:pPr>
            <a:r>
              <a:rPr lang="en-US" b="1" dirty="0" smtClean="0"/>
              <a:t>Identity</a:t>
            </a:r>
            <a:endParaRPr lang="en-US" dirty="0" smtClean="0"/>
          </a:p>
          <a:p>
            <a:pPr algn="just" fontAlgn="base"/>
            <a:r>
              <a:rPr lang="en-US" dirty="0" smtClean="0"/>
              <a:t>Recognize that identity is multidimensional</a:t>
            </a:r>
          </a:p>
          <a:p>
            <a:pPr algn="just" fontAlgn="base"/>
            <a:r>
              <a:rPr lang="en-US" dirty="0" smtClean="0"/>
              <a:t>Encourage independent thinking</a:t>
            </a:r>
          </a:p>
          <a:p>
            <a:pPr algn="just" fontAlgn="base"/>
            <a:r>
              <a:rPr lang="en-US" dirty="0" smtClean="0"/>
              <a:t>Stimulate students to examine different perspectives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Video</a:t>
            </a:r>
            <a:endParaRPr lang="en-US" dirty="0"/>
          </a:p>
        </p:txBody>
      </p:sp>
      <p:sp>
        <p:nvSpPr>
          <p:cNvPr id="3" name="Content Placeholder 2"/>
          <p:cNvSpPr>
            <a:spLocks noGrp="1"/>
          </p:cNvSpPr>
          <p:nvPr>
            <p:ph idx="1"/>
          </p:nvPr>
        </p:nvSpPr>
        <p:spPr>
          <a:xfrm>
            <a:off x="457200" y="1981200"/>
            <a:ext cx="8229600" cy="4593336"/>
          </a:xfrm>
        </p:spPr>
        <p:txBody>
          <a:bodyPr/>
          <a:lstStyle/>
          <a:p>
            <a:r>
              <a:rPr lang="en-US" dirty="0" smtClean="0"/>
              <a:t>https://www.youtube.com/watch?v=aYCBdZLCDBQ</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660136"/>
          </a:xfrm>
        </p:spPr>
        <p:txBody>
          <a:bodyPr>
            <a:normAutofit lnSpcReduction="10000"/>
          </a:bodyPr>
          <a:lstStyle/>
          <a:p>
            <a:pPr algn="just" fontAlgn="base"/>
            <a:r>
              <a:rPr lang="en-US" dirty="0" smtClean="0"/>
              <a:t>Heinz's wife was near death, and her only hope was a drug that had been discovered by a pharmacist who was selling it for an exorbitant price. The drug cost $200 to make, and the pharmacist was selling it for $20,000. Heinz could only raise $5,000 and insurance wouldn't make up the difference. He offered what he had to the pharmacist, and when his offer was rejected, Heinz said he would pay the rest later. Still the pharmacist refused. In desperation, Heinz considered stealing the drug. Would it be wrong for him to do that?</a:t>
            </a:r>
          </a:p>
          <a:p>
            <a:pPr algn="just" fontAlgn="base"/>
            <a:r>
              <a:rPr lang="en-US" dirty="0" smtClean="0"/>
              <a:t>Should Heinz have broken into the store to steal the drug for his wife? Why or why not?</a:t>
            </a:r>
          </a:p>
          <a:p>
            <a:pPr algn="just"/>
            <a:endParaRPr lang="en-US" dirty="0"/>
          </a:p>
        </p:txBody>
      </p:sp>
      <p:sp>
        <p:nvSpPr>
          <p:cNvPr id="4" name="Title 3"/>
          <p:cNvSpPr>
            <a:spLocks noGrp="1"/>
          </p:cNvSpPr>
          <p:nvPr>
            <p:ph type="title"/>
          </p:nvPr>
        </p:nvSpPr>
        <p:spPr/>
        <p:txBody>
          <a:bodyP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png"/>
          <p:cNvPicPr>
            <a:picLocks noGrp="1" noChangeAspect="1"/>
          </p:cNvPicPr>
          <p:nvPr>
            <p:ph idx="1"/>
          </p:nvPr>
        </p:nvPicPr>
        <p:blipFill>
          <a:blip r:embed="rId2"/>
          <a:srcRect b="11106"/>
          <a:stretch>
            <a:fillRect/>
          </a:stretch>
        </p:blipFill>
        <p:spPr>
          <a:xfrm>
            <a:off x="0" y="76200"/>
            <a:ext cx="9144000" cy="67818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fontScale="90000"/>
          </a:bodyPr>
          <a:lstStyle/>
          <a:p>
            <a:r>
              <a:rPr lang="en-US" dirty="0" smtClean="0"/>
              <a:t>Kohlberg’s Theory of Moral Development</a:t>
            </a:r>
            <a:endParaRPr lang="en-US" dirty="0"/>
          </a:p>
        </p:txBody>
      </p:sp>
      <p:sp>
        <p:nvSpPr>
          <p:cNvPr id="3" name="Content Placeholder 2"/>
          <p:cNvSpPr>
            <a:spLocks noGrp="1"/>
          </p:cNvSpPr>
          <p:nvPr>
            <p:ph idx="1"/>
          </p:nvPr>
        </p:nvSpPr>
        <p:spPr>
          <a:xfrm>
            <a:off x="609600" y="2133600"/>
            <a:ext cx="7543800" cy="4325112"/>
          </a:xfrm>
        </p:spPr>
        <p:txBody>
          <a:bodyPr>
            <a:normAutofit fontScale="85000" lnSpcReduction="10000"/>
          </a:bodyPr>
          <a:lstStyle/>
          <a:p>
            <a:pPr algn="just" fontAlgn="base"/>
            <a:r>
              <a:rPr lang="en-US" dirty="0" smtClean="0"/>
              <a:t>Lawrence Kohlberg's ideas of moral development are based on the premise that at birth, all humans are void of morals, ethics, and honesty. </a:t>
            </a:r>
          </a:p>
          <a:p>
            <a:pPr algn="just" fontAlgn="base"/>
            <a:r>
              <a:rPr lang="en-US" dirty="0" smtClean="0"/>
              <a:t>Family as the first source of values and moral development for an individual.  (nature </a:t>
            </a:r>
            <a:r>
              <a:rPr lang="en-US" dirty="0" err="1" smtClean="0"/>
              <a:t>vs</a:t>
            </a:r>
            <a:r>
              <a:rPr lang="en-US" dirty="0" smtClean="0"/>
              <a:t> nurture?)</a:t>
            </a:r>
          </a:p>
          <a:p>
            <a:pPr algn="just" fontAlgn="base"/>
            <a:r>
              <a:rPr lang="en-US" dirty="0" smtClean="0"/>
              <a:t>As one's intelligence and ability to interact with others matures, so does one's patterns of moral behavior</a:t>
            </a:r>
          </a:p>
          <a:p>
            <a:pPr algn="just" fontAlgn="base"/>
            <a:r>
              <a:rPr lang="en-US" dirty="0" smtClean="0"/>
              <a:t>Believed that people progressed in their moral reasoning (i.e., in their basis for ethical behavior) through a series of stages.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Developmental Psychology</a:t>
            </a:r>
            <a:endParaRPr lang="en-US" dirty="0"/>
          </a:p>
        </p:txBody>
      </p:sp>
      <p:sp>
        <p:nvSpPr>
          <p:cNvPr id="3" name="Content Placeholder 2"/>
          <p:cNvSpPr>
            <a:spLocks noGrp="1"/>
          </p:cNvSpPr>
          <p:nvPr>
            <p:ph idx="1"/>
          </p:nvPr>
        </p:nvSpPr>
        <p:spPr/>
        <p:txBody>
          <a:bodyPr/>
          <a:lstStyle/>
          <a:p>
            <a:pPr algn="just"/>
            <a:r>
              <a:rPr lang="en-US" dirty="0" smtClean="0"/>
              <a:t>Developmental psychology is a scientific approach which aims to explain:</a:t>
            </a:r>
          </a:p>
          <a:p>
            <a:pPr algn="just"/>
            <a:r>
              <a:rPr lang="en-US" dirty="0" smtClean="0"/>
              <a:t> Growth, change and consistency through the lifespan. </a:t>
            </a:r>
          </a:p>
          <a:p>
            <a:pPr algn="just"/>
            <a:r>
              <a:rPr lang="en-US" dirty="0" smtClean="0"/>
              <a:t>It looks at how thinking, feeling, and behavior change throughout a person’s life.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descr="3cd86fed39507090c4b996ec0215a093.png"/>
          <p:cNvPicPr>
            <a:picLocks noGrp="1" noChangeAspect="1"/>
          </p:cNvPicPr>
          <p:nvPr>
            <p:ph idx="1"/>
          </p:nvPr>
        </p:nvPicPr>
        <p:blipFill>
          <a:blip r:embed="rId2"/>
          <a:stretch>
            <a:fillRect/>
          </a:stretch>
        </p:blipFill>
        <p:spPr>
          <a:xfrm>
            <a:off x="0" y="685800"/>
            <a:ext cx="9144000" cy="61722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b="1" dirty="0" smtClean="0"/>
              <a:t>Level 1: Pre-conventional level</a:t>
            </a:r>
            <a:endParaRPr lang="en-US" dirty="0"/>
          </a:p>
        </p:txBody>
      </p:sp>
      <p:sp>
        <p:nvSpPr>
          <p:cNvPr id="3" name="Content Placeholder 2"/>
          <p:cNvSpPr>
            <a:spLocks noGrp="1"/>
          </p:cNvSpPr>
          <p:nvPr>
            <p:ph idx="1"/>
          </p:nvPr>
        </p:nvSpPr>
        <p:spPr>
          <a:xfrm>
            <a:off x="381000" y="1524000"/>
            <a:ext cx="8229600" cy="5334000"/>
          </a:xfrm>
        </p:spPr>
        <p:txBody>
          <a:bodyPr>
            <a:normAutofit fontScale="92500"/>
          </a:bodyPr>
          <a:lstStyle/>
          <a:p>
            <a:pPr algn="just"/>
            <a:r>
              <a:rPr lang="en-US" dirty="0" smtClean="0">
                <a:hlinkClick r:id="rId2"/>
              </a:rPr>
              <a:t>Morality</a:t>
            </a:r>
            <a:r>
              <a:rPr lang="en-US" dirty="0" smtClean="0"/>
              <a:t> is externally controlled. </a:t>
            </a:r>
          </a:p>
          <a:p>
            <a:pPr algn="just"/>
            <a:r>
              <a:rPr lang="en-US" dirty="0" smtClean="0"/>
              <a:t>Rules imposed by authority figures are conformed to in order to avoid punishment or receive rewards. </a:t>
            </a:r>
          </a:p>
          <a:p>
            <a:pPr algn="just"/>
            <a:r>
              <a:rPr lang="en-US" dirty="0" smtClean="0"/>
              <a:t>Involves the idea that what is right is what one can get away with or what is personally satisfying. </a:t>
            </a:r>
          </a:p>
          <a:p>
            <a:pPr algn="just"/>
            <a:r>
              <a:rPr lang="en-US" dirty="0" smtClean="0"/>
              <a:t>Level 1 has two stages.</a:t>
            </a:r>
          </a:p>
          <a:p>
            <a:pPr algn="just"/>
            <a:r>
              <a:rPr lang="en-US" b="1" dirty="0" smtClean="0"/>
              <a:t>Stage 1: Punishment/obedience orientation</a:t>
            </a:r>
          </a:p>
          <a:p>
            <a:pPr algn="just">
              <a:buFont typeface="Wingdings" pitchFamily="2" charset="2"/>
              <a:buChar char="q"/>
            </a:pPr>
            <a:r>
              <a:rPr lang="en-US" dirty="0" err="1" smtClean="0"/>
              <a:t>Behaviour</a:t>
            </a:r>
            <a:r>
              <a:rPr lang="en-US" dirty="0" smtClean="0"/>
              <a:t> is determined by consequences. </a:t>
            </a:r>
          </a:p>
          <a:p>
            <a:pPr algn="just">
              <a:buFont typeface="Wingdings" pitchFamily="2" charset="2"/>
              <a:buChar char="q"/>
            </a:pPr>
            <a:r>
              <a:rPr lang="en-US" dirty="0" smtClean="0"/>
              <a:t>Avoid punishment.</a:t>
            </a:r>
          </a:p>
          <a:p>
            <a:pPr algn="just"/>
            <a:r>
              <a:rPr lang="en-US" b="1" dirty="0" smtClean="0"/>
              <a:t>Stage 2: Instrumental purpose orientation</a:t>
            </a:r>
          </a:p>
          <a:p>
            <a:pPr algn="just">
              <a:buFont typeface="Wingdings" pitchFamily="2" charset="2"/>
              <a:buChar char="q"/>
            </a:pPr>
            <a:r>
              <a:rPr lang="en-US" dirty="0" err="1" smtClean="0"/>
              <a:t>Behaviour</a:t>
            </a:r>
            <a:r>
              <a:rPr lang="en-US" dirty="0" smtClean="0"/>
              <a:t> is determined again by consequences. </a:t>
            </a:r>
          </a:p>
          <a:p>
            <a:pPr algn="just">
              <a:buFont typeface="Wingdings" pitchFamily="2" charset="2"/>
              <a:buChar char="q"/>
            </a:pPr>
            <a:r>
              <a:rPr lang="en-US" dirty="0" smtClean="0"/>
              <a:t>Receiving rewards or satisfying personal needs.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b="1" dirty="0" smtClean="0"/>
              <a:t>Level 2: Conventional level</a:t>
            </a:r>
            <a:endParaRPr lang="en-US" dirty="0"/>
          </a:p>
        </p:txBody>
      </p:sp>
      <p:sp>
        <p:nvSpPr>
          <p:cNvPr id="3" name="Content Placeholder 2"/>
          <p:cNvSpPr>
            <a:spLocks noGrp="1"/>
          </p:cNvSpPr>
          <p:nvPr>
            <p:ph idx="1"/>
          </p:nvPr>
        </p:nvSpPr>
        <p:spPr>
          <a:xfrm>
            <a:off x="381000" y="1219200"/>
            <a:ext cx="8305800" cy="5257800"/>
          </a:xfrm>
        </p:spPr>
        <p:txBody>
          <a:bodyPr>
            <a:noAutofit/>
          </a:bodyPr>
          <a:lstStyle/>
          <a:p>
            <a:pPr algn="just"/>
            <a:r>
              <a:rPr lang="en-US" sz="2200" dirty="0" smtClean="0"/>
              <a:t>Conformity to social rules.</a:t>
            </a:r>
          </a:p>
          <a:p>
            <a:pPr algn="just"/>
            <a:r>
              <a:rPr lang="en-US" sz="2200" dirty="0" smtClean="0"/>
              <a:t>E</a:t>
            </a:r>
            <a:r>
              <a:rPr lang="en-US" sz="2200" dirty="0" smtClean="0">
                <a:hlinkClick r:id="rId2"/>
              </a:rPr>
              <a:t>mphasis</a:t>
            </a:r>
            <a:r>
              <a:rPr lang="en-US" sz="2200" dirty="0" smtClean="0"/>
              <a:t> shifts from self-interest to relationships with other people and social systems. </a:t>
            </a:r>
          </a:p>
          <a:p>
            <a:pPr algn="just"/>
            <a:r>
              <a:rPr lang="en-US" sz="2200" dirty="0" smtClean="0"/>
              <a:t>Strive to support rules in order to win elders approval or to maintain social order.</a:t>
            </a:r>
          </a:p>
          <a:p>
            <a:pPr algn="just"/>
            <a:r>
              <a:rPr lang="en-US" sz="2200" b="1" dirty="0" smtClean="0"/>
              <a:t>Stage 3: Good Boy/Nice Girl orientation</a:t>
            </a:r>
          </a:p>
          <a:p>
            <a:pPr algn="just">
              <a:buFont typeface="Wingdings" pitchFamily="2" charset="2"/>
              <a:buChar char="q"/>
            </a:pPr>
            <a:r>
              <a:rPr lang="en-US" sz="2200" dirty="0" err="1" smtClean="0"/>
              <a:t>Behaviour</a:t>
            </a:r>
            <a:r>
              <a:rPr lang="en-US" sz="2200" dirty="0" smtClean="0"/>
              <a:t> is determined by social approval. </a:t>
            </a:r>
          </a:p>
          <a:p>
            <a:pPr algn="just">
              <a:buFont typeface="Wingdings" pitchFamily="2" charset="2"/>
              <a:buChar char="q"/>
            </a:pPr>
            <a:r>
              <a:rPr lang="en-US" sz="2200" dirty="0" smtClean="0"/>
              <a:t>The individual wants to maintain or win the affection and approval of others by being a “good person.”</a:t>
            </a:r>
          </a:p>
          <a:p>
            <a:pPr algn="just"/>
            <a:r>
              <a:rPr lang="en-US" sz="2200" b="1" dirty="0" smtClean="0"/>
              <a:t>Stage 4: Law and order orientation</a:t>
            </a:r>
          </a:p>
          <a:p>
            <a:pPr algn="just">
              <a:buFont typeface="Wingdings" pitchFamily="2" charset="2"/>
              <a:buChar char="q"/>
            </a:pPr>
            <a:r>
              <a:rPr lang="en-US" sz="2200" dirty="0" smtClean="0"/>
              <a:t>Social rules and laws determine </a:t>
            </a:r>
            <a:r>
              <a:rPr lang="en-US" sz="2200" dirty="0" err="1" smtClean="0"/>
              <a:t>behaviour</a:t>
            </a:r>
            <a:r>
              <a:rPr lang="en-US" sz="2200" dirty="0" smtClean="0"/>
              <a:t>. </a:t>
            </a:r>
          </a:p>
          <a:p>
            <a:pPr algn="just">
              <a:buFont typeface="Wingdings" pitchFamily="2" charset="2"/>
              <a:buChar char="q"/>
            </a:pPr>
            <a:r>
              <a:rPr lang="en-US" sz="2200" dirty="0" smtClean="0"/>
              <a:t>Moral </a:t>
            </a:r>
            <a:r>
              <a:rPr lang="en-US" sz="2200" dirty="0" smtClean="0">
                <a:hlinkClick r:id="rId3"/>
              </a:rPr>
              <a:t>decision making</a:t>
            </a:r>
            <a:r>
              <a:rPr lang="en-US" sz="2200" dirty="0" smtClean="0"/>
              <a:t> becomes more than consideration of close ties to others. </a:t>
            </a:r>
          </a:p>
          <a:p>
            <a:pPr algn="just">
              <a:buFont typeface="Wingdings" pitchFamily="2" charset="2"/>
              <a:buChar char="q"/>
            </a:pPr>
            <a:r>
              <a:rPr lang="en-US" sz="2200" dirty="0" smtClean="0"/>
              <a:t>Believes that rules and laws maintain social order that is worth preserving.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fontScale="90000"/>
          </a:bodyPr>
          <a:lstStyle/>
          <a:p>
            <a:r>
              <a:rPr lang="en-US" b="1" dirty="0" smtClean="0"/>
              <a:t>Level 3: Post-conventional or principled level</a:t>
            </a:r>
            <a:br>
              <a:rPr lang="en-US" b="1" dirty="0" smtClean="0"/>
            </a:br>
            <a:endParaRPr lang="en-US" dirty="0"/>
          </a:p>
        </p:txBody>
      </p:sp>
      <p:sp>
        <p:nvSpPr>
          <p:cNvPr id="3" name="Content Placeholder 2"/>
          <p:cNvSpPr>
            <a:spLocks noGrp="1"/>
          </p:cNvSpPr>
          <p:nvPr>
            <p:ph idx="1"/>
          </p:nvPr>
        </p:nvSpPr>
        <p:spPr>
          <a:xfrm>
            <a:off x="457200" y="1752600"/>
            <a:ext cx="8229600" cy="4821936"/>
          </a:xfrm>
        </p:spPr>
        <p:txBody>
          <a:bodyPr>
            <a:normAutofit fontScale="70000" lnSpcReduction="20000"/>
          </a:bodyPr>
          <a:lstStyle/>
          <a:p>
            <a:pPr algn="just"/>
            <a:r>
              <a:rPr lang="en-US" dirty="0" smtClean="0"/>
              <a:t>The individual moves beyond the perspective of his or her own society. Morality is defined in terms of abstract principles and values that apply to all situations and societies. </a:t>
            </a:r>
          </a:p>
          <a:p>
            <a:pPr algn="just"/>
            <a:r>
              <a:rPr lang="en-US" dirty="0" smtClean="0"/>
              <a:t>The individual attempts to take the perspective of all individuals.</a:t>
            </a:r>
          </a:p>
          <a:p>
            <a:pPr algn="just"/>
            <a:r>
              <a:rPr lang="en-US" b="1" dirty="0" smtClean="0"/>
              <a:t>Stage 5: Social contract orientation</a:t>
            </a:r>
          </a:p>
          <a:p>
            <a:pPr algn="just">
              <a:buFont typeface="Wingdings" pitchFamily="2" charset="2"/>
              <a:buChar char="q"/>
            </a:pPr>
            <a:r>
              <a:rPr lang="en-US" dirty="0" smtClean="0"/>
              <a:t>Individual rights determine </a:t>
            </a:r>
            <a:r>
              <a:rPr lang="en-US" dirty="0" err="1" smtClean="0"/>
              <a:t>behaviour</a:t>
            </a:r>
            <a:r>
              <a:rPr lang="en-US" dirty="0" smtClean="0"/>
              <a:t>. </a:t>
            </a:r>
          </a:p>
          <a:p>
            <a:pPr algn="just">
              <a:buFont typeface="Wingdings" pitchFamily="2" charset="2"/>
              <a:buChar char="q"/>
            </a:pPr>
            <a:r>
              <a:rPr lang="en-US" dirty="0" smtClean="0"/>
              <a:t>The individual views laws and rules as flexible tools for improving human purposes. </a:t>
            </a:r>
          </a:p>
          <a:p>
            <a:pPr algn="just">
              <a:buFont typeface="Wingdings" pitchFamily="2" charset="2"/>
              <a:buChar char="q"/>
            </a:pPr>
            <a:r>
              <a:rPr lang="en-US" dirty="0" smtClean="0"/>
              <a:t>That is, given the right situation, there are exceptions to rules. </a:t>
            </a:r>
          </a:p>
          <a:p>
            <a:pPr algn="just"/>
            <a:r>
              <a:rPr lang="en-US" b="1" dirty="0" smtClean="0"/>
              <a:t>Stage 6: Universal ethical principle orientation</a:t>
            </a:r>
          </a:p>
          <a:p>
            <a:pPr algn="just">
              <a:buFont typeface="Wingdings" pitchFamily="2" charset="2"/>
              <a:buChar char="q"/>
            </a:pPr>
            <a:r>
              <a:rPr lang="en-US" dirty="0" smtClean="0"/>
              <a:t>According to Kohlberg, this is the highest stage of functioning. </a:t>
            </a:r>
          </a:p>
          <a:p>
            <a:pPr algn="just">
              <a:buFont typeface="Wingdings" pitchFamily="2" charset="2"/>
              <a:buChar char="q"/>
            </a:pPr>
            <a:r>
              <a:rPr lang="en-US" dirty="0" smtClean="0"/>
              <a:t>The appropriate action is determined by one’s self-chosen </a:t>
            </a:r>
            <a:r>
              <a:rPr lang="en-US" dirty="0" smtClean="0">
                <a:hlinkClick r:id="rId2"/>
              </a:rPr>
              <a:t>ethical</a:t>
            </a:r>
            <a:r>
              <a:rPr lang="en-US" dirty="0" smtClean="0"/>
              <a:t> principles of </a:t>
            </a:r>
            <a:r>
              <a:rPr lang="en-US" dirty="0" smtClean="0">
                <a:hlinkClick r:id="rId3"/>
              </a:rPr>
              <a:t>conscience</a:t>
            </a:r>
            <a:r>
              <a:rPr lang="en-US" dirty="0" smtClean="0"/>
              <a:t>. </a:t>
            </a:r>
          </a:p>
          <a:p>
            <a:pPr algn="just">
              <a:buFont typeface="Wingdings" pitchFamily="2" charset="2"/>
              <a:buChar char="q"/>
            </a:pPr>
            <a:r>
              <a:rPr lang="en-US" dirty="0" smtClean="0"/>
              <a:t>These principles are abstract and universal in application. This type of </a:t>
            </a:r>
            <a:r>
              <a:rPr lang="en-US" dirty="0" smtClean="0">
                <a:hlinkClick r:id="rId4"/>
              </a:rPr>
              <a:t>reasoning</a:t>
            </a:r>
            <a:r>
              <a:rPr lang="en-US" dirty="0" smtClean="0"/>
              <a:t> involves taking the perspective of every person or group that could potentially be affected by the decision.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Video regarding Kohlberg’s Moral Development.</a:t>
            </a:r>
            <a:endParaRPr lang="en-US" dirty="0"/>
          </a:p>
        </p:txBody>
      </p:sp>
      <p:sp>
        <p:nvSpPr>
          <p:cNvPr id="3" name="Content Placeholder 2"/>
          <p:cNvSpPr>
            <a:spLocks noGrp="1"/>
          </p:cNvSpPr>
          <p:nvPr>
            <p:ph idx="1"/>
          </p:nvPr>
        </p:nvSpPr>
        <p:spPr/>
        <p:txBody>
          <a:bodyPr/>
          <a:lstStyle/>
          <a:p>
            <a:r>
              <a:rPr lang="en-US" dirty="0" smtClean="0"/>
              <a:t>https://www.youtube.com/watch?v=bounwXLkme4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431536"/>
          </a:xfrm>
        </p:spPr>
        <p:txBody>
          <a:bodyPr/>
          <a:lstStyle/>
          <a:p>
            <a:pPr algn="just" fontAlgn="base"/>
            <a:r>
              <a:rPr lang="en-US" dirty="0" smtClean="0"/>
              <a:t>Imagine you are a doctor and you have five patients who all need transplants in order to live. Two each require one lung, another two each require a kidney and the fifth needs a heart.</a:t>
            </a:r>
          </a:p>
          <a:p>
            <a:pPr algn="just" fontAlgn="base"/>
            <a:r>
              <a:rPr lang="en-US" dirty="0" smtClean="0"/>
              <a:t>In the next ward is another individual recovering from a broken leg. But other than that, he is perfectly healthy. So, would you kill the healthy patient and harvest his organs to save five others?</a:t>
            </a:r>
          </a:p>
          <a:p>
            <a:pPr algn="just"/>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66800"/>
          </a:xfrm>
        </p:spPr>
        <p:txBody>
          <a:bodyPr/>
          <a:lstStyle/>
          <a:p>
            <a:r>
              <a:rPr lang="en-US" dirty="0" smtClean="0"/>
              <a:t>Criticism</a:t>
            </a:r>
            <a:endParaRPr lang="en-US" dirty="0"/>
          </a:p>
        </p:txBody>
      </p:sp>
      <p:sp>
        <p:nvSpPr>
          <p:cNvPr id="3" name="Content Placeholder 2"/>
          <p:cNvSpPr>
            <a:spLocks noGrp="1"/>
          </p:cNvSpPr>
          <p:nvPr>
            <p:ph idx="1"/>
          </p:nvPr>
        </p:nvSpPr>
        <p:spPr>
          <a:xfrm>
            <a:off x="457200" y="1752600"/>
            <a:ext cx="7772400" cy="4724400"/>
          </a:xfrm>
        </p:spPr>
        <p:txBody>
          <a:bodyPr>
            <a:normAutofit fontScale="62500" lnSpcReduction="20000"/>
          </a:bodyPr>
          <a:lstStyle/>
          <a:p>
            <a:pPr algn="just" fontAlgn="base"/>
            <a:r>
              <a:rPr lang="en-US" dirty="0" smtClean="0"/>
              <a:t>Kohlberg's theory is concerned with moral thinking, but there is a big difference between knowing what we </a:t>
            </a:r>
            <a:r>
              <a:rPr lang="en-US" i="1" dirty="0" smtClean="0"/>
              <a:t>ought</a:t>
            </a:r>
            <a:r>
              <a:rPr lang="en-US" dirty="0" smtClean="0"/>
              <a:t> to do versus our actual actions.</a:t>
            </a:r>
          </a:p>
          <a:p>
            <a:pPr algn="just" fontAlgn="base">
              <a:buNone/>
            </a:pPr>
            <a:endParaRPr lang="en-US" dirty="0" smtClean="0"/>
          </a:p>
          <a:p>
            <a:pPr algn="just" fontAlgn="base"/>
            <a:r>
              <a:rPr lang="en-US" dirty="0" smtClean="0"/>
              <a:t>Is justice the only aspect of moral reasoning we should consider? Critics have pointed out that Kohlberg's theory of moral development overemphasizes the concept as justice when making moral choices. </a:t>
            </a:r>
          </a:p>
          <a:p>
            <a:pPr algn="just" fontAlgn="base"/>
            <a:endParaRPr lang="en-US" dirty="0" smtClean="0"/>
          </a:p>
          <a:p>
            <a:pPr algn="just" fontAlgn="base"/>
            <a:r>
              <a:rPr lang="en-US" dirty="0" smtClean="0"/>
              <a:t>Other factors such as compassion, caring, and other interpersonal feelings may play an important part in moral reasoning.</a:t>
            </a:r>
          </a:p>
          <a:p>
            <a:pPr algn="just" fontAlgn="base">
              <a:buNone/>
            </a:pPr>
            <a:endParaRPr lang="en-US" dirty="0" smtClean="0"/>
          </a:p>
          <a:p>
            <a:pPr algn="just" fontAlgn="base"/>
            <a:r>
              <a:rPr lang="en-US" dirty="0" smtClean="0"/>
              <a:t>Does Kohlberg's theory overemphasize Western philosophy? Individualistic cultures emphasize personal rights while collectivist cultures stress the importance of society and community. </a:t>
            </a:r>
          </a:p>
          <a:p>
            <a:pPr algn="just" fontAlgn="base"/>
            <a:endParaRPr lang="en-US" dirty="0" smtClean="0"/>
          </a:p>
          <a:p>
            <a:pPr algn="just" fontAlgn="base"/>
            <a:r>
              <a:rPr lang="en-US" dirty="0" smtClean="0"/>
              <a:t>Eastern cultures may have different moral outlooks that Kohlberg's theory does not account for.</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US" dirty="0" smtClean="0"/>
              <a:t>Human &amp; Development</a:t>
            </a:r>
            <a:endParaRPr lang="en-US" dirty="0"/>
          </a:p>
        </p:txBody>
      </p:sp>
      <p:sp>
        <p:nvSpPr>
          <p:cNvPr id="3" name="Content Placeholder 2"/>
          <p:cNvSpPr>
            <a:spLocks noGrp="1"/>
          </p:cNvSpPr>
          <p:nvPr>
            <p:ph idx="1"/>
          </p:nvPr>
        </p:nvSpPr>
        <p:spPr>
          <a:xfrm>
            <a:off x="381000" y="1905000"/>
            <a:ext cx="8229600" cy="4325112"/>
          </a:xfrm>
        </p:spPr>
        <p:txBody>
          <a:bodyPr/>
          <a:lstStyle/>
          <a:p>
            <a:pPr algn="just" fontAlgn="base">
              <a:buFont typeface="Wingdings" pitchFamily="2" charset="2"/>
              <a:buChar char="q"/>
            </a:pPr>
            <a:r>
              <a:rPr lang="en-US" dirty="0" smtClean="0"/>
              <a:t>Physical development, </a:t>
            </a:r>
            <a:r>
              <a:rPr lang="en-US" b="1" dirty="0" smtClean="0"/>
              <a:t>deal with the changes in the body;</a:t>
            </a:r>
          </a:p>
          <a:p>
            <a:pPr algn="just" fontAlgn="base">
              <a:buFont typeface="Wingdings" pitchFamily="2" charset="2"/>
              <a:buChar char="q"/>
            </a:pPr>
            <a:r>
              <a:rPr lang="en-US" dirty="0" smtClean="0"/>
              <a:t>Personal development, means the </a:t>
            </a:r>
            <a:r>
              <a:rPr lang="en-US" b="1" dirty="0" smtClean="0"/>
              <a:t>changes in an individual’s personality;</a:t>
            </a:r>
          </a:p>
          <a:p>
            <a:pPr algn="just" fontAlgn="base">
              <a:buFont typeface="Wingdings" pitchFamily="2" charset="2"/>
              <a:buChar char="q"/>
            </a:pPr>
            <a:r>
              <a:rPr lang="en-US" dirty="0" smtClean="0"/>
              <a:t>Social development refers to </a:t>
            </a:r>
            <a:r>
              <a:rPr lang="en-US" b="1" dirty="0" smtClean="0"/>
              <a:t>changes in the way an individual relates to others</a:t>
            </a:r>
            <a:r>
              <a:rPr lang="en-US" dirty="0" smtClean="0"/>
              <a:t>;</a:t>
            </a:r>
          </a:p>
          <a:p>
            <a:pPr algn="just" fontAlgn="base">
              <a:buFont typeface="Wingdings" pitchFamily="2" charset="2"/>
              <a:buChar char="q"/>
            </a:pPr>
            <a:r>
              <a:rPr lang="en-US" dirty="0" smtClean="0"/>
              <a:t>Cognitive development refers </a:t>
            </a:r>
            <a:r>
              <a:rPr lang="en-US" b="1" dirty="0" smtClean="0"/>
              <a:t>to changes in thinking.</a:t>
            </a:r>
          </a:p>
          <a:p>
            <a:pPr>
              <a:buFont typeface="Wingdings" pitchFamily="2" charset="2"/>
              <a:buChar char="q"/>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smtClean="0"/>
              <a:t>Nurturing Nature</a:t>
            </a:r>
            <a:endParaRPr lang="en-US" dirty="0"/>
          </a:p>
        </p:txBody>
      </p:sp>
      <p:pic>
        <p:nvPicPr>
          <p:cNvPr id="4" name="Content Placeholder 3" descr="IJPsy-59-385-g001.jpg"/>
          <p:cNvPicPr>
            <a:picLocks noGrp="1" noChangeAspect="1"/>
          </p:cNvPicPr>
          <p:nvPr>
            <p:ph idx="1"/>
          </p:nvPr>
        </p:nvPicPr>
        <p:blipFill>
          <a:blip r:embed="rId2"/>
          <a:stretch>
            <a:fillRect/>
          </a:stretch>
        </p:blipFill>
        <p:spPr>
          <a:xfrm>
            <a:off x="0" y="1676400"/>
            <a:ext cx="9144000" cy="5181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050536"/>
          </a:xfrm>
        </p:spPr>
        <p:txBody>
          <a:bodyPr>
            <a:normAutofit/>
          </a:bodyPr>
          <a:lstStyle/>
          <a:p>
            <a:pPr algn="just" fontAlgn="base"/>
            <a:r>
              <a:rPr lang="en-US" dirty="0" smtClean="0"/>
              <a:t>What is role of heredity vs. environment in determining psychological makeup? </a:t>
            </a:r>
            <a:endParaRPr lang="en-US" sz="1960" dirty="0" smtClean="0"/>
          </a:p>
          <a:p>
            <a:pPr lvl="1" algn="just" fontAlgn="base"/>
            <a:r>
              <a:rPr lang="en-US" sz="2800" dirty="0" smtClean="0"/>
              <a:t>Is your IQ inherited or determined by nutrition and early environment?</a:t>
            </a:r>
            <a:endParaRPr lang="en-US" sz="2400" dirty="0" smtClean="0"/>
          </a:p>
          <a:p>
            <a:pPr lvl="1" algn="just" fontAlgn="base"/>
            <a:r>
              <a:rPr lang="en-US" sz="2800" dirty="0" smtClean="0"/>
              <a:t>Is there a ‘criminal’ gene or does poverty lead to criminal behavior?</a:t>
            </a:r>
            <a:endParaRPr lang="en-US" sz="2400" dirty="0" smtClean="0"/>
          </a:p>
          <a:p>
            <a:pPr lvl="1" algn="just" fontAlgn="base"/>
            <a:r>
              <a:rPr lang="en-US" sz="2800" dirty="0" smtClean="0"/>
              <a:t>Is sexual orientation a choice or genetically determined? </a:t>
            </a:r>
            <a:endParaRPr lang="en-US" sz="2400" dirty="0" smtClean="0"/>
          </a:p>
          <a:p>
            <a:pPr algn="just">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66800"/>
          </a:xfrm>
        </p:spPr>
        <p:txBody>
          <a:bodyPr/>
          <a:lstStyle/>
          <a:p>
            <a:r>
              <a:rPr lang="en-US" dirty="0" smtClean="0"/>
              <a:t>Nature Vs Nurture</a:t>
            </a:r>
            <a:endParaRPr lang="en-US" dirty="0"/>
          </a:p>
        </p:txBody>
      </p:sp>
      <p:pic>
        <p:nvPicPr>
          <p:cNvPr id="4" name="Content Placeholder 3" descr="2795392-article-what-is-nature-versus-nurture-5a971887eb97de0036685ad3.png"/>
          <p:cNvPicPr>
            <a:picLocks noGrp="1" noChangeAspect="1"/>
          </p:cNvPicPr>
          <p:nvPr>
            <p:ph idx="1"/>
          </p:nvPr>
        </p:nvPicPr>
        <p:blipFill>
          <a:blip r:embed="rId2"/>
          <a:stretch>
            <a:fillRect/>
          </a:stretch>
        </p:blipFill>
        <p:spPr>
          <a:xfrm>
            <a:off x="0" y="1371600"/>
            <a:ext cx="9143999" cy="5486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050536"/>
          </a:xfrm>
        </p:spPr>
        <p:txBody>
          <a:bodyPr>
            <a:normAutofit/>
          </a:bodyPr>
          <a:lstStyle/>
          <a:p>
            <a:pPr algn="just"/>
            <a:r>
              <a:rPr lang="en-US" dirty="0" smtClean="0"/>
              <a:t>Nature is vulnerable to nurture, </a:t>
            </a:r>
          </a:p>
          <a:p>
            <a:pPr algn="just"/>
            <a:r>
              <a:rPr lang="en-US" dirty="0" smtClean="0"/>
              <a:t>During various phases of development, children need appropriate experiences that support their interest in exploration, experimentation, and self-direction.</a:t>
            </a:r>
          </a:p>
          <a:p>
            <a:pPr algn="just"/>
            <a:r>
              <a:rPr lang="en-US" dirty="0" smtClean="0"/>
              <a:t>Hence, modifying nurturing ways by adapting to the nature of a child will lead to desirable consequences both to the individual and society at large.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4394</TotalTime>
  <Words>1500</Words>
  <Application>Microsoft Office PowerPoint</Application>
  <PresentationFormat>On-screen Show (4:3)</PresentationFormat>
  <Paragraphs>191</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Urban</vt:lpstr>
      <vt:lpstr>HUMAN DEVELOPMENT</vt:lpstr>
      <vt:lpstr>Slide 2</vt:lpstr>
      <vt:lpstr>What is Development</vt:lpstr>
      <vt:lpstr>Developmental Psychology</vt:lpstr>
      <vt:lpstr>Human &amp; Development</vt:lpstr>
      <vt:lpstr>Nurturing Nature</vt:lpstr>
      <vt:lpstr>Slide 7</vt:lpstr>
      <vt:lpstr>Nature Vs Nurture</vt:lpstr>
      <vt:lpstr>Slide 9</vt:lpstr>
      <vt:lpstr>Slide 10</vt:lpstr>
      <vt:lpstr>Developmental Theories</vt:lpstr>
      <vt:lpstr>Piaget’s Stage Theory</vt:lpstr>
      <vt:lpstr>Slide 13</vt:lpstr>
      <vt:lpstr>Slide 14</vt:lpstr>
      <vt:lpstr>Slide 15</vt:lpstr>
      <vt:lpstr>Slide 16</vt:lpstr>
      <vt:lpstr>Four Stages</vt:lpstr>
      <vt:lpstr>Sensorimotor (Birth to 2 years)</vt:lpstr>
      <vt:lpstr>Preoperational (2 years to 7 years) </vt:lpstr>
      <vt:lpstr>Slide 20</vt:lpstr>
      <vt:lpstr>Concrete Operational (7 to 11 years)</vt:lpstr>
      <vt:lpstr>Formal Operational Stage (11 through adulthood)  </vt:lpstr>
      <vt:lpstr>Slide 23</vt:lpstr>
      <vt:lpstr>Video</vt:lpstr>
      <vt:lpstr>Criticisms</vt:lpstr>
      <vt:lpstr>Vygotsky’s Developmental Theory</vt:lpstr>
      <vt:lpstr>Principle’s of Vygotsky’s Theory</vt:lpstr>
      <vt:lpstr>Slide 28</vt:lpstr>
      <vt:lpstr>Slide 29</vt:lpstr>
      <vt:lpstr>Zone of Proximal Development </vt:lpstr>
      <vt:lpstr>APPLICATION </vt:lpstr>
      <vt:lpstr>Erikson’s Theory of Psycho-social Development</vt:lpstr>
      <vt:lpstr>Slide 33</vt:lpstr>
      <vt:lpstr>Slide 34</vt:lpstr>
      <vt:lpstr>Strategies for Erikson’s Stages of Development</vt:lpstr>
      <vt:lpstr>Video</vt:lpstr>
      <vt:lpstr>Slide 37</vt:lpstr>
      <vt:lpstr>Slide 38</vt:lpstr>
      <vt:lpstr>Kohlberg’s Theory of Moral Development</vt:lpstr>
      <vt:lpstr>Slide 40</vt:lpstr>
      <vt:lpstr>Level 1: Pre-conventional level</vt:lpstr>
      <vt:lpstr>Level 2: Conventional level</vt:lpstr>
      <vt:lpstr>Level 3: Post-conventional or principled level </vt:lpstr>
      <vt:lpstr>Video regarding Kohlberg’s Moral Development.</vt:lpstr>
      <vt:lpstr>Slide 45</vt:lpstr>
      <vt:lpstr>Criticism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dc:title>
  <dc:creator>MarviMakhdoom</dc:creator>
  <cp:lastModifiedBy>Faraz Bhai</cp:lastModifiedBy>
  <cp:revision>3</cp:revision>
  <dcterms:created xsi:type="dcterms:W3CDTF">2022-09-23T15:24:03Z</dcterms:created>
  <dcterms:modified xsi:type="dcterms:W3CDTF">2022-09-26T18:05:53Z</dcterms:modified>
</cp:coreProperties>
</file>