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1200" y="-91"/>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8FA5CC8-D4B5-40D9-A9FC-4EA062163250}" type="datetimeFigureOut">
              <a:rPr lang="en-US" smtClean="0"/>
              <a:t>10/16/2022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53518089-731B-4A5C-BE0E-3165B1D9FF92}"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FA5CC8-D4B5-40D9-A9FC-4EA062163250}" type="datetimeFigureOut">
              <a:rPr lang="en-US" smtClean="0"/>
              <a:t>10/16/2022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18089-731B-4A5C-BE0E-3165B1D9FF9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FA5CC8-D4B5-40D9-A9FC-4EA062163250}" type="datetimeFigureOut">
              <a:rPr lang="en-US" smtClean="0"/>
              <a:t>10/16/2022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18089-731B-4A5C-BE0E-3165B1D9FF9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8FA5CC8-D4B5-40D9-A9FC-4EA062163250}" type="datetimeFigureOut">
              <a:rPr lang="en-US" smtClean="0"/>
              <a:t>10/16/2022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18089-731B-4A5C-BE0E-3165B1D9FF92}"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8FA5CC8-D4B5-40D9-A9FC-4EA062163250}" type="datetimeFigureOut">
              <a:rPr lang="en-US" smtClean="0"/>
              <a:t>10/16/2022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53518089-731B-4A5C-BE0E-3165B1D9FF9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8FA5CC8-D4B5-40D9-A9FC-4EA062163250}" type="datetimeFigureOut">
              <a:rPr lang="en-US" smtClean="0"/>
              <a:t>10/16/2022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18089-731B-4A5C-BE0E-3165B1D9FF92}"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8FA5CC8-D4B5-40D9-A9FC-4EA062163250}" type="datetimeFigureOut">
              <a:rPr lang="en-US" smtClean="0"/>
              <a:t>10/16/2022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518089-731B-4A5C-BE0E-3165B1D9FF92}"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8FA5CC8-D4B5-40D9-A9FC-4EA062163250}" type="datetimeFigureOut">
              <a:rPr lang="en-US" smtClean="0"/>
              <a:t>10/16/2022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518089-731B-4A5C-BE0E-3165B1D9FF9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FA5CC8-D4B5-40D9-A9FC-4EA062163250}" type="datetimeFigureOut">
              <a:rPr lang="en-US" smtClean="0"/>
              <a:t>10/16/2022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518089-731B-4A5C-BE0E-3165B1D9FF9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8FA5CC8-D4B5-40D9-A9FC-4EA062163250}" type="datetimeFigureOut">
              <a:rPr lang="en-US" smtClean="0"/>
              <a:t>10/16/2022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18089-731B-4A5C-BE0E-3165B1D9FF92}"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8FA5CC8-D4B5-40D9-A9FC-4EA062163250}" type="datetimeFigureOut">
              <a:rPr lang="en-US" smtClean="0"/>
              <a:t>10/16/2022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53518089-731B-4A5C-BE0E-3165B1D9FF92}"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8FA5CC8-D4B5-40D9-A9FC-4EA062163250}" type="datetimeFigureOut">
              <a:rPr lang="en-US" smtClean="0"/>
              <a:t>10/16/2022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53518089-731B-4A5C-BE0E-3165B1D9FF9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err="1" smtClean="0"/>
              <a:t>Marvi</a:t>
            </a:r>
            <a:r>
              <a:rPr lang="en-US" dirty="0" smtClean="0"/>
              <a:t> </a:t>
            </a:r>
            <a:r>
              <a:rPr lang="en-US" dirty="0" err="1" smtClean="0"/>
              <a:t>Makhdoom</a:t>
            </a:r>
            <a:endParaRPr lang="en-US" dirty="0"/>
          </a:p>
        </p:txBody>
      </p:sp>
      <p:sp>
        <p:nvSpPr>
          <p:cNvPr id="2" name="Title 1"/>
          <p:cNvSpPr>
            <a:spLocks noGrp="1"/>
          </p:cNvSpPr>
          <p:nvPr>
            <p:ph type="ctrTitle"/>
          </p:nvPr>
        </p:nvSpPr>
        <p:spPr/>
        <p:txBody>
          <a:bodyPr/>
          <a:lstStyle/>
          <a:p>
            <a:r>
              <a:rPr lang="en-US" dirty="0" smtClean="0"/>
              <a:t>TRAITS &amp; ITS THEORIES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pPr algn="just" fontAlgn="base"/>
            <a:r>
              <a:rPr lang="en-US" sz="2800" dirty="0" smtClean="0"/>
              <a:t>Need for positive regard by others</a:t>
            </a:r>
            <a:endParaRPr lang="en-US" sz="2000" dirty="0" smtClean="0"/>
          </a:p>
          <a:p>
            <a:pPr lvl="1" algn="just" fontAlgn="base"/>
            <a:r>
              <a:rPr lang="en-US" sz="2400" dirty="0" smtClean="0"/>
              <a:t>Unconditional positive regard</a:t>
            </a:r>
            <a:endParaRPr lang="en-US" sz="1800" dirty="0" smtClean="0"/>
          </a:p>
          <a:p>
            <a:pPr lvl="1" algn="just" fontAlgn="base"/>
            <a:r>
              <a:rPr lang="en-US" sz="2400" dirty="0" smtClean="0"/>
              <a:t>Conditional positive regard</a:t>
            </a:r>
            <a:endParaRPr lang="en-US" sz="1800" dirty="0" smtClean="0"/>
          </a:p>
          <a:p>
            <a:pPr algn="just" fontAlgn="base"/>
            <a:r>
              <a:rPr lang="en-US" sz="2800" dirty="0" smtClean="0"/>
              <a:t>Positive self regard</a:t>
            </a:r>
            <a:endParaRPr lang="en-US" sz="2000" dirty="0" smtClean="0"/>
          </a:p>
          <a:p>
            <a:pPr algn="just" fontAlgn="base"/>
            <a:r>
              <a:rPr lang="en-US" sz="2800" dirty="0" smtClean="0"/>
              <a:t>Positive development leads to a fully-functioning person</a:t>
            </a:r>
            <a:endParaRPr lang="en-US" sz="2000" dirty="0" smtClean="0"/>
          </a:p>
          <a:p>
            <a:pPr algn="just"/>
            <a:endParaRPr lang="en-US"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7f63cb177acf5d7e29fd06fc1f38fffc.jpg"/>
          <p:cNvPicPr>
            <a:picLocks noGrp="1" noChangeAspect="1"/>
          </p:cNvPicPr>
          <p:nvPr>
            <p:ph sz="quarter" idx="1"/>
          </p:nvPr>
        </p:nvPicPr>
        <p:blipFill>
          <a:blip r:embed="rId2"/>
          <a:stretch>
            <a:fillRect/>
          </a:stretch>
        </p:blipFill>
        <p:spPr>
          <a:xfrm>
            <a:off x="0" y="0"/>
            <a:ext cx="8991600" cy="6858000"/>
          </a:xfrm>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Social-Cognitive Perspective</a:t>
            </a:r>
            <a:endParaRPr lang="en-US" dirty="0"/>
          </a:p>
        </p:txBody>
      </p:sp>
      <p:sp>
        <p:nvSpPr>
          <p:cNvPr id="3" name="Content Placeholder 2"/>
          <p:cNvSpPr>
            <a:spLocks noGrp="1"/>
          </p:cNvSpPr>
          <p:nvPr>
            <p:ph sz="quarter" idx="1"/>
          </p:nvPr>
        </p:nvSpPr>
        <p:spPr/>
        <p:txBody>
          <a:bodyPr/>
          <a:lstStyle/>
          <a:p>
            <a:pPr algn="just" fontAlgn="base"/>
            <a:r>
              <a:rPr lang="en-US" dirty="0" smtClean="0"/>
              <a:t>Most of behavior is learned from the society – family, friends &amp; culture.</a:t>
            </a:r>
          </a:p>
          <a:p>
            <a:pPr algn="just" fontAlgn="base"/>
            <a:r>
              <a:rPr lang="en-US" dirty="0" smtClean="0"/>
              <a:t>A person develops adequate personality if they are provided adequate stimuli, reinforced appropriately, and exposed to good models.</a:t>
            </a:r>
          </a:p>
          <a:p>
            <a:pPr algn="just" fontAlgn="base"/>
            <a:r>
              <a:rPr lang="en-US" dirty="0" smtClean="0"/>
              <a:t>Our capacity to process language and images and other sensory stimuli in our minds have an effect on how we behave, how we develop our personality traits, and thus, how we affect our environment.</a:t>
            </a:r>
          </a:p>
          <a:p>
            <a:pPr algn="just"/>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pPr algn="just"/>
            <a:r>
              <a:rPr lang="en-US" b="1" i="1" dirty="0" smtClean="0"/>
              <a:t>Behavior learned through conditioning &amp; observation</a:t>
            </a:r>
            <a:endParaRPr lang="en-US" dirty="0" smtClean="0"/>
          </a:p>
          <a:p>
            <a:pPr algn="just"/>
            <a:r>
              <a:rPr lang="en-US" b="1" i="1" dirty="0" smtClean="0"/>
              <a:t>What we think about our situation affects our behavior</a:t>
            </a:r>
            <a:endParaRPr lang="en-US" dirty="0" smtClean="0"/>
          </a:p>
          <a:p>
            <a:pPr algn="just"/>
            <a:r>
              <a:rPr lang="en-US" b="1" i="1" dirty="0" smtClean="0"/>
              <a:t>Interaction of Environment &amp; Intellect</a:t>
            </a:r>
            <a:r>
              <a:rPr lang="en-US" dirty="0" smtClean="0"/>
              <a:t/>
            </a:r>
            <a:br>
              <a:rPr lang="en-US" dirty="0" smtClean="0"/>
            </a:br>
            <a:r>
              <a:rPr lang="en-US" dirty="0" smtClean="0"/>
              <a:t/>
            </a:r>
            <a:br>
              <a:rPr lang="en-US" dirty="0" smtClean="0"/>
            </a:br>
            <a:endParaRPr 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239000" cy="1143000"/>
          </a:xfrm>
        </p:spPr>
        <p:txBody>
          <a:bodyPr/>
          <a:lstStyle/>
          <a:p>
            <a:r>
              <a:rPr lang="en-US" dirty="0" smtClean="0"/>
              <a:t>Reciprocal determinism</a:t>
            </a:r>
            <a:endParaRPr lang="en-US" dirty="0"/>
          </a:p>
        </p:txBody>
      </p:sp>
      <p:pic>
        <p:nvPicPr>
          <p:cNvPr id="4" name="Content Placeholder 3" descr="main-qimg-3947d98e595631022d9ca4016796d1ff-lq.jpg"/>
          <p:cNvPicPr>
            <a:picLocks noGrp="1" noChangeAspect="1"/>
          </p:cNvPicPr>
          <p:nvPr>
            <p:ph sz="quarter" idx="1"/>
          </p:nvPr>
        </p:nvPicPr>
        <p:blipFill>
          <a:blip r:embed="rId2"/>
          <a:stretch>
            <a:fillRect/>
          </a:stretch>
        </p:blipFill>
        <p:spPr>
          <a:xfrm>
            <a:off x="228600" y="2590800"/>
            <a:ext cx="7924800" cy="4038600"/>
          </a:xfrm>
        </p:spPr>
      </p:pic>
      <p:sp>
        <p:nvSpPr>
          <p:cNvPr id="5" name="Rectangle 4"/>
          <p:cNvSpPr/>
          <p:nvPr/>
        </p:nvSpPr>
        <p:spPr>
          <a:xfrm>
            <a:off x="381000" y="1447800"/>
            <a:ext cx="7391400" cy="1200329"/>
          </a:xfrm>
          <a:prstGeom prst="rect">
            <a:avLst/>
          </a:prstGeom>
        </p:spPr>
        <p:txBody>
          <a:bodyPr wrap="square">
            <a:spAutoFit/>
          </a:bodyPr>
          <a:lstStyle/>
          <a:p>
            <a:pPr algn="just" fontAlgn="base"/>
            <a:r>
              <a:rPr lang="en-US" sz="2400" dirty="0"/>
              <a:t>Individual’s behavior &amp; the social learning environment continually influence one another</a:t>
            </a:r>
          </a:p>
          <a:p>
            <a:pPr algn="just" fontAlgn="base"/>
            <a:r>
              <a:rPr lang="en-US" sz="2400" dirty="0"/>
              <a:t>Internal World + External World = Us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2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download (2).png"/>
          <p:cNvPicPr>
            <a:picLocks noGrp="1" noChangeAspect="1"/>
          </p:cNvPicPr>
          <p:nvPr>
            <p:ph sz="quarter" idx="1"/>
          </p:nvPr>
        </p:nvPicPr>
        <p:blipFill>
          <a:blip r:embed="rId2"/>
          <a:stretch>
            <a:fillRect/>
          </a:stretch>
        </p:blipFill>
        <p:spPr>
          <a:xfrm>
            <a:off x="1371600" y="1905000"/>
            <a:ext cx="5943600" cy="2790984"/>
          </a:xfrm>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Personality Assessment</a:t>
            </a:r>
            <a:endParaRPr lang="en-US" dirty="0"/>
          </a:p>
        </p:txBody>
      </p:sp>
      <p:sp>
        <p:nvSpPr>
          <p:cNvPr id="3" name="Content Placeholder 2"/>
          <p:cNvSpPr>
            <a:spLocks noGrp="1"/>
          </p:cNvSpPr>
          <p:nvPr>
            <p:ph sz="quarter" idx="1"/>
          </p:nvPr>
        </p:nvSpPr>
        <p:spPr/>
        <p:txBody>
          <a:bodyPr/>
          <a:lstStyle/>
          <a:p>
            <a:pPr algn="just" fontAlgn="base"/>
            <a:r>
              <a:rPr lang="en-US" sz="2800" dirty="0" smtClean="0"/>
              <a:t>Personality assessment can be done through:</a:t>
            </a:r>
            <a:endParaRPr lang="en-US" sz="2000" dirty="0" smtClean="0"/>
          </a:p>
          <a:p>
            <a:pPr lvl="1" algn="just" fontAlgn="base"/>
            <a:r>
              <a:rPr lang="en-US" sz="2400" dirty="0" smtClean="0"/>
              <a:t>Psychological tests (self report measures)</a:t>
            </a:r>
            <a:endParaRPr lang="en-US" sz="1800" dirty="0" smtClean="0"/>
          </a:p>
          <a:p>
            <a:pPr lvl="1" algn="just" fontAlgn="base"/>
            <a:r>
              <a:rPr lang="en-US" sz="2400" dirty="0" smtClean="0"/>
              <a:t>Projective methods (ambiguous pictures/stimuli)</a:t>
            </a:r>
            <a:endParaRPr lang="en-US" sz="1800" dirty="0" smtClean="0"/>
          </a:p>
          <a:p>
            <a:pPr lvl="1" algn="just" fontAlgn="base"/>
            <a:r>
              <a:rPr lang="en-US" sz="2400" dirty="0" smtClean="0"/>
              <a:t>Behavioral assessment (observational)</a:t>
            </a:r>
            <a:endParaRPr lang="en-US" sz="1800" dirty="0" smtClean="0"/>
          </a:p>
          <a:p>
            <a:pPr algn="just"/>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Psychological Tests</a:t>
            </a:r>
            <a:endParaRPr lang="en-US" dirty="0"/>
          </a:p>
        </p:txBody>
      </p:sp>
      <p:sp>
        <p:nvSpPr>
          <p:cNvPr id="3" name="Content Placeholder 2"/>
          <p:cNvSpPr>
            <a:spLocks noGrp="1"/>
          </p:cNvSpPr>
          <p:nvPr>
            <p:ph sz="quarter" idx="1"/>
          </p:nvPr>
        </p:nvSpPr>
        <p:spPr/>
        <p:txBody>
          <a:bodyPr/>
          <a:lstStyle/>
          <a:p>
            <a:pPr algn="just" fontAlgn="base"/>
            <a:r>
              <a:rPr lang="en-US" sz="2800" dirty="0" smtClean="0"/>
              <a:t>These are </a:t>
            </a:r>
            <a:r>
              <a:rPr lang="en-US" sz="2800" b="1" u="sng" dirty="0" smtClean="0"/>
              <a:t>Self-report</a:t>
            </a:r>
            <a:r>
              <a:rPr lang="en-US" sz="2800" dirty="0" smtClean="0"/>
              <a:t> measures – ask people about a small sample of behavior and on their response inferences are drawn about the personality characteristics they possess. </a:t>
            </a:r>
            <a:endParaRPr lang="en-US" sz="2000" dirty="0" smtClean="0"/>
          </a:p>
          <a:p>
            <a:pPr lvl="1" algn="just" fontAlgn="base"/>
            <a:r>
              <a:rPr lang="en-US" sz="2400" dirty="0" smtClean="0"/>
              <a:t>MMPI – 567 items, responses are taken ‘true’, ‘false’ &amp; ‘cannot say’</a:t>
            </a:r>
            <a:endParaRPr lang="en-US" sz="1800" dirty="0" smtClean="0"/>
          </a:p>
          <a:p>
            <a:pPr lvl="1" algn="just" fontAlgn="base"/>
            <a:r>
              <a:rPr lang="en-US" sz="2400" dirty="0" smtClean="0"/>
              <a:t>No correct or incorrect answers</a:t>
            </a:r>
            <a:endParaRPr lang="en-US" sz="1800" dirty="0" smtClean="0"/>
          </a:p>
          <a:p>
            <a:pPr lvl="1" algn="just" fontAlgn="base"/>
            <a:r>
              <a:rPr lang="en-US" sz="2400" dirty="0" smtClean="0"/>
              <a:t>Most widely used personality test</a:t>
            </a:r>
            <a:endParaRPr lang="en-US" sz="1800" dirty="0" smtClean="0"/>
          </a:p>
          <a:p>
            <a:pPr algn="just"/>
            <a:endParaRPr 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Projective tests</a:t>
            </a:r>
            <a:endParaRPr lang="en-US" dirty="0"/>
          </a:p>
        </p:txBody>
      </p:sp>
      <p:pic>
        <p:nvPicPr>
          <p:cNvPr id="4" name="Content Placeholder 3" descr="rs1.jpg"/>
          <p:cNvPicPr>
            <a:picLocks noGrp="1" noChangeAspect="1"/>
          </p:cNvPicPr>
          <p:nvPr>
            <p:ph sz="quarter" idx="1"/>
          </p:nvPr>
        </p:nvPicPr>
        <p:blipFill>
          <a:blip r:embed="rId2"/>
          <a:stretch>
            <a:fillRect/>
          </a:stretch>
        </p:blipFill>
        <p:spPr>
          <a:xfrm>
            <a:off x="4572000" y="1828800"/>
            <a:ext cx="3505200" cy="2438400"/>
          </a:xfrm>
        </p:spPr>
      </p:pic>
      <p:sp>
        <p:nvSpPr>
          <p:cNvPr id="5" name="Rectangle 4"/>
          <p:cNvSpPr/>
          <p:nvPr/>
        </p:nvSpPr>
        <p:spPr>
          <a:xfrm>
            <a:off x="228600" y="2209800"/>
            <a:ext cx="4343400" cy="2308324"/>
          </a:xfrm>
          <a:prstGeom prst="rect">
            <a:avLst/>
          </a:prstGeom>
        </p:spPr>
        <p:txBody>
          <a:bodyPr wrap="square">
            <a:spAutoFit/>
          </a:bodyPr>
          <a:lstStyle/>
          <a:p>
            <a:pPr algn="just"/>
            <a:r>
              <a:rPr lang="en-US" sz="3600" b="1" dirty="0" err="1" smtClean="0"/>
              <a:t>Rorscharch</a:t>
            </a:r>
            <a:r>
              <a:rPr lang="en-US" sz="3600" b="1" dirty="0" smtClean="0"/>
              <a:t> </a:t>
            </a:r>
            <a:r>
              <a:rPr lang="en-US" sz="3600" b="1" dirty="0"/>
              <a:t>Inkblot Test</a:t>
            </a:r>
            <a:endParaRPr lang="en-US" sz="3600" b="0" dirty="0" smtClean="0"/>
          </a:p>
          <a:p>
            <a:pPr algn="just"/>
            <a:r>
              <a:rPr lang="en-US" sz="3600" dirty="0" smtClean="0"/>
              <a:t/>
            </a:r>
            <a:br>
              <a:rPr lang="en-US" sz="3600" dirty="0" smtClean="0"/>
            </a:br>
            <a:endParaRPr lang="en-US" sz="3600"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Projective tests</a:t>
            </a:r>
            <a:endParaRPr lang="en-US" dirty="0"/>
          </a:p>
        </p:txBody>
      </p:sp>
      <p:sp>
        <p:nvSpPr>
          <p:cNvPr id="3" name="Content Placeholder 2"/>
          <p:cNvSpPr>
            <a:spLocks noGrp="1"/>
          </p:cNvSpPr>
          <p:nvPr>
            <p:ph sz="quarter" idx="1"/>
          </p:nvPr>
        </p:nvSpPr>
        <p:spPr>
          <a:xfrm>
            <a:off x="457200" y="1609416"/>
            <a:ext cx="6096000" cy="2276784"/>
          </a:xfrm>
        </p:spPr>
        <p:txBody>
          <a:bodyPr/>
          <a:lstStyle/>
          <a:p>
            <a:r>
              <a:rPr lang="en-US" b="1" dirty="0" smtClean="0"/>
              <a:t>Thematic Apperception Test</a:t>
            </a:r>
            <a:endParaRPr lang="en-US" dirty="0" smtClean="0"/>
          </a:p>
        </p:txBody>
      </p:sp>
      <p:pic>
        <p:nvPicPr>
          <p:cNvPr id="4" name="Picture 3" descr="download (2).jpg"/>
          <p:cNvPicPr>
            <a:picLocks noChangeAspect="1"/>
          </p:cNvPicPr>
          <p:nvPr/>
        </p:nvPicPr>
        <p:blipFill>
          <a:blip r:embed="rId2"/>
          <a:stretch>
            <a:fillRect/>
          </a:stretch>
        </p:blipFill>
        <p:spPr>
          <a:xfrm>
            <a:off x="1143000" y="2514600"/>
            <a:ext cx="6477000" cy="365760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239000" cy="1143000"/>
          </a:xfrm>
        </p:spPr>
        <p:txBody>
          <a:bodyPr/>
          <a:lstStyle/>
          <a:p>
            <a:r>
              <a:rPr lang="en-US" dirty="0" smtClean="0"/>
              <a:t>Trait theory</a:t>
            </a:r>
            <a:endParaRPr lang="en-US" dirty="0"/>
          </a:p>
        </p:txBody>
      </p:sp>
      <p:sp>
        <p:nvSpPr>
          <p:cNvPr id="3" name="Content Placeholder 2"/>
          <p:cNvSpPr>
            <a:spLocks noGrp="1"/>
          </p:cNvSpPr>
          <p:nvPr>
            <p:ph sz="quarter" idx="1"/>
          </p:nvPr>
        </p:nvSpPr>
        <p:spPr>
          <a:xfrm>
            <a:off x="228600" y="838200"/>
            <a:ext cx="7772400" cy="4846320"/>
          </a:xfrm>
        </p:spPr>
        <p:txBody>
          <a:bodyPr>
            <a:noAutofit/>
          </a:bodyPr>
          <a:lstStyle/>
          <a:p>
            <a:pPr algn="just" fontAlgn="base"/>
            <a:r>
              <a:rPr lang="en-US" sz="2400" dirty="0" smtClean="0"/>
              <a:t>A trait is basically a relatively stable characteristic that causes an individual to behave in certain ways. </a:t>
            </a:r>
          </a:p>
          <a:p>
            <a:pPr algn="just" fontAlgn="base"/>
            <a:r>
              <a:rPr lang="en-US" sz="2400" dirty="0" smtClean="0"/>
              <a:t>Trait personality theories suggest that a person can be described on the basis of some number of personality traits</a:t>
            </a:r>
          </a:p>
          <a:p>
            <a:pPr algn="just" fontAlgn="base"/>
            <a:r>
              <a:rPr lang="en-US" sz="2400" b="1" dirty="0" err="1" smtClean="0"/>
              <a:t>Allport</a:t>
            </a:r>
            <a:r>
              <a:rPr lang="en-US" sz="2400" dirty="0" smtClean="0"/>
              <a:t> identified some 4,500 traits</a:t>
            </a:r>
          </a:p>
          <a:p>
            <a:pPr algn="just" fontAlgn="base"/>
            <a:r>
              <a:rPr lang="en-US" sz="2400" b="1" dirty="0" err="1" smtClean="0"/>
              <a:t>Cattel</a:t>
            </a:r>
            <a:r>
              <a:rPr lang="en-US" sz="2400" b="1" dirty="0" smtClean="0"/>
              <a:t> </a:t>
            </a:r>
            <a:r>
              <a:rPr lang="en-US" sz="2400" dirty="0" smtClean="0"/>
              <a:t>used factor analysis  to identify 30-35 basic traits</a:t>
            </a:r>
          </a:p>
          <a:p>
            <a:pPr algn="just" fontAlgn="base"/>
            <a:r>
              <a:rPr lang="en-US" sz="2400" b="1" dirty="0" err="1" smtClean="0"/>
              <a:t>Eysenck</a:t>
            </a:r>
            <a:r>
              <a:rPr lang="en-US" sz="2400" dirty="0" smtClean="0"/>
              <a:t> argued there are 3 distinct traits in personality</a:t>
            </a:r>
          </a:p>
          <a:p>
            <a:pPr lvl="1" algn="just" fontAlgn="base"/>
            <a:r>
              <a:rPr lang="en-US" sz="2400" dirty="0" smtClean="0"/>
              <a:t>Extraversion/introversion</a:t>
            </a:r>
          </a:p>
          <a:p>
            <a:pPr lvl="1" algn="just" fontAlgn="base"/>
            <a:r>
              <a:rPr lang="en-US" sz="2400" dirty="0" smtClean="0"/>
              <a:t>Neuroticism</a:t>
            </a:r>
          </a:p>
          <a:p>
            <a:pPr lvl="1" algn="just" fontAlgn="base"/>
            <a:r>
              <a:rPr lang="en-US" sz="2400" b="1" dirty="0" err="1" smtClean="0"/>
              <a:t>Psychoticism</a:t>
            </a:r>
            <a:r>
              <a:rPr lang="en-US" sz="2400" dirty="0" smtClean="0"/>
              <a:t> – e.g., lacking in empathy, cruel, a loner, aggressive and troublesome. </a:t>
            </a:r>
            <a:endParaRPr lang="en-US" sz="2400"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Projective tests</a:t>
            </a:r>
            <a:endParaRPr lang="en-US" dirty="0"/>
          </a:p>
        </p:txBody>
      </p:sp>
      <p:sp>
        <p:nvSpPr>
          <p:cNvPr id="3" name="Content Placeholder 2"/>
          <p:cNvSpPr>
            <a:spLocks noGrp="1"/>
          </p:cNvSpPr>
          <p:nvPr>
            <p:ph sz="quarter" idx="1"/>
          </p:nvPr>
        </p:nvSpPr>
        <p:spPr/>
        <p:txBody>
          <a:bodyPr/>
          <a:lstStyle/>
          <a:p>
            <a:pPr algn="just" fontAlgn="base"/>
            <a:r>
              <a:rPr lang="en-US" dirty="0" smtClean="0"/>
              <a:t>Vague stimulus and response to such an ambiguous stimulus provide valuable clues to the state of unconscious and general personality characteristics</a:t>
            </a:r>
          </a:p>
          <a:p>
            <a:pPr algn="just" fontAlgn="base"/>
            <a:r>
              <a:rPr lang="en-US" dirty="0" smtClean="0"/>
              <a:t>Interpretation requires much care and expertise. </a:t>
            </a:r>
          </a:p>
          <a:p>
            <a:pPr algn="just" fontAlgn="base"/>
            <a:r>
              <a:rPr lang="en-US" dirty="0" smtClean="0"/>
              <a:t>Reports high reliability and validity</a:t>
            </a:r>
          </a:p>
          <a:p>
            <a:pPr algn="just"/>
            <a:endParaRPr 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Behavioral Assessment</a:t>
            </a:r>
            <a:endParaRPr lang="en-US" dirty="0"/>
          </a:p>
        </p:txBody>
      </p:sp>
      <p:sp>
        <p:nvSpPr>
          <p:cNvPr id="3" name="Content Placeholder 2"/>
          <p:cNvSpPr>
            <a:spLocks noGrp="1"/>
          </p:cNvSpPr>
          <p:nvPr>
            <p:ph sz="quarter" idx="1"/>
          </p:nvPr>
        </p:nvSpPr>
        <p:spPr/>
        <p:txBody>
          <a:bodyPr/>
          <a:lstStyle/>
          <a:p>
            <a:pPr algn="just" fontAlgn="base"/>
            <a:r>
              <a:rPr lang="en-US" dirty="0" smtClean="0"/>
              <a:t>Based on observations of responses to a given situation</a:t>
            </a:r>
          </a:p>
          <a:p>
            <a:pPr algn="just" fontAlgn="base"/>
            <a:r>
              <a:rPr lang="en-US" dirty="0" smtClean="0"/>
              <a:t>Under controlled conditions</a:t>
            </a:r>
          </a:p>
          <a:p>
            <a:pPr algn="just" fontAlgn="base"/>
            <a:r>
              <a:rPr lang="en-US" dirty="0" smtClean="0"/>
              <a:t>Used in curing Specific behavioral difficulties like shyness</a:t>
            </a:r>
          </a:p>
          <a:p>
            <a:pPr algn="just" fontAlgn="base"/>
            <a:r>
              <a:rPr lang="en-US" dirty="0" smtClean="0"/>
              <a:t>Based on learning theories </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239000" cy="1143000"/>
          </a:xfrm>
        </p:spPr>
        <p:txBody>
          <a:bodyPr/>
          <a:lstStyle/>
          <a:p>
            <a:r>
              <a:rPr lang="en-US" dirty="0" err="1" smtClean="0"/>
              <a:t>Allport</a:t>
            </a:r>
            <a:r>
              <a:rPr lang="en-US" dirty="0" smtClean="0"/>
              <a:t> trait theory</a:t>
            </a:r>
            <a:endParaRPr lang="en-US" dirty="0"/>
          </a:p>
        </p:txBody>
      </p:sp>
      <p:sp>
        <p:nvSpPr>
          <p:cNvPr id="3" name="Content Placeholder 2"/>
          <p:cNvSpPr>
            <a:spLocks noGrp="1"/>
          </p:cNvSpPr>
          <p:nvPr>
            <p:ph sz="quarter" idx="1"/>
          </p:nvPr>
        </p:nvSpPr>
        <p:spPr>
          <a:xfrm>
            <a:off x="457200" y="1447800"/>
            <a:ext cx="7543800" cy="4846320"/>
          </a:xfrm>
        </p:spPr>
        <p:txBody>
          <a:bodyPr>
            <a:normAutofit fontScale="92500" lnSpcReduction="20000"/>
          </a:bodyPr>
          <a:lstStyle/>
          <a:p>
            <a:pPr algn="just"/>
            <a:r>
              <a:rPr lang="en-US" dirty="0" err="1" smtClean="0"/>
              <a:t>Allport</a:t>
            </a:r>
            <a:r>
              <a:rPr lang="en-US" dirty="0" smtClean="0"/>
              <a:t> (1937) believes that personality is biologically determined at birth, and shaped by a person's environmental experience.</a:t>
            </a:r>
          </a:p>
          <a:p>
            <a:pPr algn="just"/>
            <a:r>
              <a:rPr lang="en-US" dirty="0" err="1" smtClean="0"/>
              <a:t>Allport's</a:t>
            </a:r>
            <a:r>
              <a:rPr lang="en-US" dirty="0" smtClean="0"/>
              <a:t> theory of personality emphasizes the uniqueness of the individual and the internal cognitive and motivational processes that influence behavior. For example, intelligence, temperament, habits, skills, attitudes, and traits.</a:t>
            </a:r>
          </a:p>
          <a:p>
            <a:pPr fontAlgn="base"/>
            <a:r>
              <a:rPr lang="en-US" sz="2800" dirty="0" smtClean="0"/>
              <a:t>Three basic categories of traits</a:t>
            </a:r>
            <a:endParaRPr lang="en-US" sz="2000" dirty="0" smtClean="0"/>
          </a:p>
          <a:p>
            <a:pPr lvl="1" fontAlgn="base"/>
            <a:r>
              <a:rPr lang="en-US" sz="2400" dirty="0" smtClean="0"/>
              <a:t>Cardinal trait – single characteristic which directs most of the person’s activities.</a:t>
            </a:r>
            <a:endParaRPr lang="en-US" sz="1800" dirty="0" smtClean="0"/>
          </a:p>
          <a:p>
            <a:pPr lvl="1" fontAlgn="base"/>
            <a:r>
              <a:rPr lang="en-US" sz="2400" dirty="0" smtClean="0"/>
              <a:t>Central traits – set of characteristics (5-10) which dominates</a:t>
            </a:r>
            <a:endParaRPr lang="en-US" sz="1800" dirty="0" smtClean="0"/>
          </a:p>
          <a:p>
            <a:pPr lvl="1" fontAlgn="base"/>
            <a:r>
              <a:rPr lang="en-US" sz="2400" dirty="0" smtClean="0"/>
              <a:t>Secondary traits – affect in fewer situations and are less influential than above two.</a:t>
            </a:r>
            <a:endParaRPr lang="en-US" sz="1800" dirty="0" smtClean="0"/>
          </a:p>
          <a:p>
            <a:pPr algn="just"/>
            <a:endParaRPr 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Eysenck’s</a:t>
            </a:r>
            <a:r>
              <a:rPr lang="en-US" dirty="0" smtClean="0"/>
              <a:t> Personality Theory</a:t>
            </a:r>
            <a:endParaRPr lang="en-US" dirty="0"/>
          </a:p>
        </p:txBody>
      </p:sp>
      <p:sp>
        <p:nvSpPr>
          <p:cNvPr id="3" name="Content Placeholder 2"/>
          <p:cNvSpPr>
            <a:spLocks noGrp="1"/>
          </p:cNvSpPr>
          <p:nvPr>
            <p:ph sz="quarter" idx="1"/>
          </p:nvPr>
        </p:nvSpPr>
        <p:spPr/>
        <p:txBody>
          <a:bodyPr/>
          <a:lstStyle/>
          <a:p>
            <a:pPr algn="just"/>
            <a:r>
              <a:rPr lang="en-US" dirty="0" err="1" smtClean="0"/>
              <a:t>Eysenck</a:t>
            </a:r>
            <a:r>
              <a:rPr lang="en-US" dirty="0" smtClean="0"/>
              <a:t> (1952, 1967, 1982) proposed a theory of personality based on biological factors, arguing that individuals inherit a type of nervous system that affects their ability to learn and adapt to the environment.</a:t>
            </a:r>
          </a:p>
          <a:p>
            <a:pPr algn="just"/>
            <a:r>
              <a:rPr lang="en-US" dirty="0" smtClean="0"/>
              <a:t>Introduced Big 5 personality factors:</a:t>
            </a:r>
          </a:p>
          <a:p>
            <a:pPr algn="just"/>
            <a:r>
              <a:rPr lang="en-US" dirty="0" smtClean="0"/>
              <a:t>OCEAN (openness, conscientious, extraversion, agreeableness, neuroticism)</a:t>
            </a:r>
          </a:p>
          <a:p>
            <a:pPr algn="just"/>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five personality traits</a:t>
            </a:r>
            <a:endParaRPr lang="en-US" dirty="0"/>
          </a:p>
        </p:txBody>
      </p:sp>
      <p:sp>
        <p:nvSpPr>
          <p:cNvPr id="3" name="Content Placeholder 2"/>
          <p:cNvSpPr>
            <a:spLocks noGrp="1"/>
          </p:cNvSpPr>
          <p:nvPr>
            <p:ph sz="quarter" idx="1"/>
          </p:nvPr>
        </p:nvSpPr>
        <p:spPr/>
        <p:txBody>
          <a:bodyPr/>
          <a:lstStyle/>
          <a:p>
            <a:pPr algn="just" fontAlgn="base"/>
            <a:r>
              <a:rPr lang="en-US" sz="2800" b="1" u="sng" dirty="0" smtClean="0"/>
              <a:t>Five broad trait factors:</a:t>
            </a:r>
            <a:endParaRPr lang="en-US" sz="1800" b="1" dirty="0" smtClean="0"/>
          </a:p>
          <a:p>
            <a:pPr lvl="1" algn="just" fontAlgn="base"/>
            <a:r>
              <a:rPr lang="en-US" sz="2000" b="1" dirty="0" smtClean="0"/>
              <a:t>Openness to experience</a:t>
            </a:r>
            <a:r>
              <a:rPr lang="en-US" sz="2000" dirty="0" smtClean="0"/>
              <a:t> – novelty, imaginative, intelligent, simple, artistically sensitive etc</a:t>
            </a:r>
            <a:endParaRPr lang="en-US" sz="1600" b="1" dirty="0" smtClean="0"/>
          </a:p>
          <a:p>
            <a:pPr lvl="1" algn="just" fontAlgn="base"/>
            <a:r>
              <a:rPr lang="en-US" sz="2000" b="1" dirty="0" smtClean="0"/>
              <a:t>Conscientiousness</a:t>
            </a:r>
            <a:r>
              <a:rPr lang="en-US" sz="2000" dirty="0" smtClean="0"/>
              <a:t> – reliability, careful, organized, plan-</a:t>
            </a:r>
            <a:r>
              <a:rPr lang="en-US" sz="2000" dirty="0" err="1" smtClean="0"/>
              <a:t>ful</a:t>
            </a:r>
            <a:endParaRPr lang="en-US" sz="1600" b="1" dirty="0" smtClean="0"/>
          </a:p>
          <a:p>
            <a:pPr lvl="1" algn="just" fontAlgn="base"/>
            <a:r>
              <a:rPr lang="en-US" sz="2000" b="1" dirty="0" smtClean="0"/>
              <a:t>Extroversion</a:t>
            </a:r>
            <a:r>
              <a:rPr lang="en-US" sz="2000" dirty="0" smtClean="0"/>
              <a:t> – sociable, active, quiet, shy, talkative, energetic etc</a:t>
            </a:r>
            <a:endParaRPr lang="en-US" sz="1600" b="1" dirty="0" smtClean="0"/>
          </a:p>
          <a:p>
            <a:pPr lvl="1" algn="just" fontAlgn="base"/>
            <a:r>
              <a:rPr lang="en-US" sz="2000" b="1" dirty="0" smtClean="0"/>
              <a:t>Agreeableness</a:t>
            </a:r>
            <a:r>
              <a:rPr lang="en-US" sz="2000" dirty="0" smtClean="0"/>
              <a:t> – cooperative, kind, affectionate, unfriendly, sympathetic etc</a:t>
            </a:r>
            <a:endParaRPr lang="en-US" sz="1600" b="1" dirty="0" smtClean="0"/>
          </a:p>
          <a:p>
            <a:pPr lvl="1" algn="just" fontAlgn="base"/>
            <a:r>
              <a:rPr lang="en-US" sz="2000" b="1" dirty="0" smtClean="0"/>
              <a:t>Neuroticism</a:t>
            </a:r>
            <a:r>
              <a:rPr lang="en-US" sz="2000" dirty="0" smtClean="0"/>
              <a:t> (emotional stability) – withstand stress, calm, anxious, tense, nervous etc</a:t>
            </a:r>
            <a:endParaRPr lang="en-US" sz="1600" b="1" dirty="0" smtClean="0"/>
          </a:p>
          <a:p>
            <a:pPr algn="just"/>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Humanistic Perspective</a:t>
            </a:r>
            <a:endParaRPr lang="en-US" dirty="0"/>
          </a:p>
        </p:txBody>
      </p:sp>
      <p:sp>
        <p:nvSpPr>
          <p:cNvPr id="3" name="Content Placeholder 2"/>
          <p:cNvSpPr>
            <a:spLocks noGrp="1"/>
          </p:cNvSpPr>
          <p:nvPr>
            <p:ph sz="quarter" idx="1"/>
          </p:nvPr>
        </p:nvSpPr>
        <p:spPr/>
        <p:txBody>
          <a:bodyPr>
            <a:normAutofit/>
          </a:bodyPr>
          <a:lstStyle/>
          <a:p>
            <a:pPr fontAlgn="base"/>
            <a:r>
              <a:rPr lang="en-US" dirty="0" smtClean="0"/>
              <a:t>Embraces human freedom, and forces of self-actualization</a:t>
            </a:r>
          </a:p>
          <a:p>
            <a:pPr fontAlgn="base"/>
            <a:r>
              <a:rPr lang="en-US" dirty="0" smtClean="0"/>
              <a:t>Given the right environmental conditions, we will develop to our full potentials</a:t>
            </a:r>
          </a:p>
          <a:p>
            <a:r>
              <a:rPr lang="en-US" dirty="0" smtClean="0"/>
              <a:t> Carl Rogers was influenced by strong religious experiences (both in America and in China) and his early clinical career in a children’s hospital.  </a:t>
            </a:r>
          </a:p>
          <a:p>
            <a:r>
              <a:rPr lang="en-US" dirty="0" smtClean="0"/>
              <a:t>Rogers also focused on the unique characteristics and viewpoint of individuals.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a:xfrm>
            <a:off x="457200" y="685800"/>
            <a:ext cx="7467600" cy="5769936"/>
          </a:xfrm>
        </p:spPr>
        <p:txBody>
          <a:bodyPr/>
          <a:lstStyle/>
          <a:p>
            <a:pPr algn="just" fontAlgn="base"/>
            <a:r>
              <a:rPr lang="en-US" sz="2400" dirty="0" smtClean="0"/>
              <a:t>His theory is structured around the concept of self</a:t>
            </a:r>
            <a:endParaRPr lang="en-US" sz="1800" dirty="0" smtClean="0"/>
          </a:p>
          <a:p>
            <a:pPr algn="just" fontAlgn="base"/>
            <a:r>
              <a:rPr lang="en-US" sz="2400" dirty="0" smtClean="0"/>
              <a:t>The Self </a:t>
            </a:r>
            <a:endParaRPr lang="en-US" sz="1800" dirty="0" smtClean="0"/>
          </a:p>
          <a:p>
            <a:pPr lvl="1" algn="just" fontAlgn="base"/>
            <a:r>
              <a:rPr lang="en-US" sz="2000" dirty="0" smtClean="0"/>
              <a:t>The perceptions individuals have of themselves &amp; of their relationships to other people &amp; to various aspects of life</a:t>
            </a:r>
            <a:endParaRPr lang="en-US" sz="1600" dirty="0" smtClean="0"/>
          </a:p>
          <a:p>
            <a:pPr algn="just" fontAlgn="base"/>
            <a:r>
              <a:rPr lang="en-US" sz="2400" dirty="0" smtClean="0"/>
              <a:t>The self  concept is how people </a:t>
            </a:r>
            <a:br>
              <a:rPr lang="en-US" sz="2400" dirty="0" smtClean="0"/>
            </a:br>
            <a:r>
              <a:rPr lang="en-US" sz="2400" dirty="0" smtClean="0"/>
              <a:t>see their own behavior &amp; internal </a:t>
            </a:r>
            <a:br>
              <a:rPr lang="en-US" sz="2400" dirty="0" smtClean="0"/>
            </a:br>
            <a:r>
              <a:rPr lang="en-US" sz="2400" dirty="0" smtClean="0"/>
              <a:t>characteristics</a:t>
            </a:r>
            <a:endParaRPr lang="en-US" sz="1800" dirty="0" smtClean="0"/>
          </a:p>
          <a:p>
            <a:pPr algn="just" fontAlgn="base"/>
            <a:r>
              <a:rPr lang="en-US" sz="2400" dirty="0" smtClean="0"/>
              <a:t>People actively seek higher </a:t>
            </a:r>
            <a:br>
              <a:rPr lang="en-US" sz="2400" dirty="0" smtClean="0"/>
            </a:br>
            <a:r>
              <a:rPr lang="en-US" sz="2400" dirty="0" smtClean="0"/>
              <a:t>development &amp; engage in process </a:t>
            </a:r>
            <a:br>
              <a:rPr lang="en-US" sz="2400" dirty="0" smtClean="0"/>
            </a:br>
            <a:r>
              <a:rPr lang="en-US" sz="2400" dirty="0" smtClean="0"/>
              <a:t>of fulfilling their potential</a:t>
            </a:r>
            <a:endParaRPr lang="en-US" sz="1800" dirty="0" smtClean="0"/>
          </a:p>
          <a:p>
            <a:pPr algn="just"/>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phenomenal-field.jpg"/>
          <p:cNvPicPr>
            <a:picLocks noGrp="1" noChangeAspect="1"/>
          </p:cNvPicPr>
          <p:nvPr>
            <p:ph sz="quarter" idx="1"/>
          </p:nvPr>
        </p:nvPicPr>
        <p:blipFill>
          <a:blip r:embed="rId2"/>
          <a:stretch>
            <a:fillRect/>
          </a:stretch>
        </p:blipFill>
        <p:spPr>
          <a:xfrm>
            <a:off x="0" y="0"/>
            <a:ext cx="9144000" cy="6858000"/>
          </a:xfrm>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Content Placeholder 5" descr="fddec0ddaec21667d7c14b0dd4080481.jpg"/>
          <p:cNvPicPr>
            <a:picLocks noGrp="1" noChangeAspect="1"/>
          </p:cNvPicPr>
          <p:nvPr>
            <p:ph sz="quarter" idx="1"/>
          </p:nvPr>
        </p:nvPicPr>
        <p:blipFill>
          <a:blip r:embed="rId2"/>
          <a:stretch>
            <a:fillRect/>
          </a:stretch>
        </p:blipFill>
        <p:spPr>
          <a:xfrm>
            <a:off x="152400" y="0"/>
            <a:ext cx="8686800" cy="6858000"/>
          </a:xfrm>
        </p:spPr>
      </p:pic>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TotalTime>
  <Words>561</Words>
  <Application>Microsoft Office PowerPoint</Application>
  <PresentationFormat>On-screen Show (4:3)</PresentationFormat>
  <Paragraphs>78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Equity</vt:lpstr>
      <vt:lpstr>TRAITS &amp; ITS THEORIES</vt:lpstr>
      <vt:lpstr>Trait theory</vt:lpstr>
      <vt:lpstr>Allport trait theory</vt:lpstr>
      <vt:lpstr>Eysenck’s Personality Theory</vt:lpstr>
      <vt:lpstr>Big five personality traits</vt:lpstr>
      <vt:lpstr>Humanistic Perspective</vt:lpstr>
      <vt:lpstr>Slide 7</vt:lpstr>
      <vt:lpstr>Slide 8</vt:lpstr>
      <vt:lpstr>Slide 9</vt:lpstr>
      <vt:lpstr>Slide 10</vt:lpstr>
      <vt:lpstr>Slide 11</vt:lpstr>
      <vt:lpstr>Social-Cognitive Perspective</vt:lpstr>
      <vt:lpstr>Slide 13</vt:lpstr>
      <vt:lpstr>Reciprocal determinism</vt:lpstr>
      <vt:lpstr>Slide 15</vt:lpstr>
      <vt:lpstr>Personality Assessment</vt:lpstr>
      <vt:lpstr>Psychological Tests</vt:lpstr>
      <vt:lpstr>Projective tests</vt:lpstr>
      <vt:lpstr>Projective tests</vt:lpstr>
      <vt:lpstr>Projective tests</vt:lpstr>
      <vt:lpstr>Behavioral Assessment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TRAITS &amp; ITS THEORIES</dc:title>
  <dc:creator>MarviMakhdoom</dc:creator>
  <cp:lastModifiedBy>Faraz Bhai</cp:lastModifiedBy>
  <cp:revision>1</cp:revision>
  <dcterms:created xsi:type="dcterms:W3CDTF">2022-10-16T18:22:24Z</dcterms:created>
  <dcterms:modified xsi:type="dcterms:W3CDTF">2022-10-16T18:24:35Z</dcterms:modified>
</cp:coreProperties>
</file>