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9" r:id="rId6"/>
    <p:sldId id="267" r:id="rId7"/>
    <p:sldId id="265" r:id="rId8"/>
    <p:sldId id="271" r:id="rId9"/>
    <p:sldId id="275" r:id="rId10"/>
    <p:sldId id="276" r:id="rId11"/>
    <p:sldId id="277" r:id="rId12"/>
    <p:sldId id="280" r:id="rId13"/>
    <p:sldId id="281" r:id="rId14"/>
    <p:sldId id="282" r:id="rId15"/>
    <p:sldId id="283" r:id="rId16"/>
    <p:sldId id="284" r:id="rId17"/>
    <p:sldId id="308" r:id="rId18"/>
    <p:sldId id="285" r:id="rId19"/>
    <p:sldId id="286" r:id="rId20"/>
    <p:sldId id="287" r:id="rId21"/>
    <p:sldId id="288" r:id="rId22"/>
    <p:sldId id="289" r:id="rId23"/>
    <p:sldId id="290" r:id="rId24"/>
    <p:sldId id="291" r:id="rId25"/>
    <p:sldId id="292" r:id="rId26"/>
    <p:sldId id="294" r:id="rId27"/>
    <p:sldId id="307" r:id="rId28"/>
    <p:sldId id="301" r:id="rId29"/>
    <p:sldId id="30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6" d="100"/>
          <a:sy n="76" d="100"/>
        </p:scale>
        <p:origin x="-1368" y="-21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C58893-D992-4EF0-AD23-1D1ED26A290A}"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ECFE1A26-2EE4-4599-B359-6BB270747C75}">
      <dgm:prSet/>
      <dgm:spPr/>
      <dgm:t>
        <a:bodyPr/>
        <a:lstStyle/>
        <a:p>
          <a:pPr rtl="0"/>
          <a:r>
            <a:rPr lang="en-US" dirty="0" smtClean="0"/>
            <a:t>Make an Observation and Ask a question.</a:t>
          </a:r>
          <a:endParaRPr lang="en-US" dirty="0"/>
        </a:p>
      </dgm:t>
    </dgm:pt>
    <dgm:pt modelId="{9A24B6D1-FE3E-4C69-919C-BD14FCE6D018}" type="parTrans" cxnId="{CBB2ADCE-FC35-4C6E-B7AE-CAAC660E5F0A}">
      <dgm:prSet/>
      <dgm:spPr/>
      <dgm:t>
        <a:bodyPr/>
        <a:lstStyle/>
        <a:p>
          <a:endParaRPr lang="en-US"/>
        </a:p>
      </dgm:t>
    </dgm:pt>
    <dgm:pt modelId="{A9849214-6ECE-4FB2-80F5-7288A10B01FF}" type="sibTrans" cxnId="{CBB2ADCE-FC35-4C6E-B7AE-CAAC660E5F0A}">
      <dgm:prSet/>
      <dgm:spPr/>
      <dgm:t>
        <a:bodyPr/>
        <a:lstStyle/>
        <a:p>
          <a:endParaRPr lang="en-US"/>
        </a:p>
      </dgm:t>
    </dgm:pt>
    <dgm:pt modelId="{5A5FA4C6-5A55-4CDD-8D20-52EB44584656}">
      <dgm:prSet/>
      <dgm:spPr/>
      <dgm:t>
        <a:bodyPr/>
        <a:lstStyle/>
        <a:p>
          <a:pPr rtl="0"/>
          <a:r>
            <a:rPr lang="en-US" dirty="0" smtClean="0"/>
            <a:t>Background Research/ Literature &amp; Hypothesis Formation.</a:t>
          </a:r>
          <a:endParaRPr lang="en-US" dirty="0"/>
        </a:p>
      </dgm:t>
    </dgm:pt>
    <dgm:pt modelId="{982F0CF7-F23B-402E-856A-F9ED7369E1C4}" type="parTrans" cxnId="{7BE725A7-523D-43F0-B1F3-2FB1BA6443C2}">
      <dgm:prSet/>
      <dgm:spPr/>
      <dgm:t>
        <a:bodyPr/>
        <a:lstStyle/>
        <a:p>
          <a:endParaRPr lang="en-US"/>
        </a:p>
      </dgm:t>
    </dgm:pt>
    <dgm:pt modelId="{7D813901-53CF-440C-A3DD-FEFE7A75DDE9}" type="sibTrans" cxnId="{7BE725A7-523D-43F0-B1F3-2FB1BA6443C2}">
      <dgm:prSet/>
      <dgm:spPr/>
      <dgm:t>
        <a:bodyPr/>
        <a:lstStyle/>
        <a:p>
          <a:endParaRPr lang="en-US"/>
        </a:p>
      </dgm:t>
    </dgm:pt>
    <dgm:pt modelId="{F26D5CAC-2FC8-40D1-9779-31EDCA879C16}">
      <dgm:prSet/>
      <dgm:spPr/>
      <dgm:t>
        <a:bodyPr/>
        <a:lstStyle/>
        <a:p>
          <a:pPr rtl="0"/>
          <a:r>
            <a:rPr lang="en-US" dirty="0" smtClean="0"/>
            <a:t>Conduct an Experiment.</a:t>
          </a:r>
          <a:endParaRPr lang="en-US" dirty="0"/>
        </a:p>
      </dgm:t>
    </dgm:pt>
    <dgm:pt modelId="{FF59A25B-EB52-4006-9CE9-1E7EB22B2234}" type="parTrans" cxnId="{C051D554-FE4C-44EA-975F-74B16D331009}">
      <dgm:prSet/>
      <dgm:spPr/>
      <dgm:t>
        <a:bodyPr/>
        <a:lstStyle/>
        <a:p>
          <a:endParaRPr lang="en-US"/>
        </a:p>
      </dgm:t>
    </dgm:pt>
    <dgm:pt modelId="{A685D3F6-DB82-405D-9237-EB77AA903C22}" type="sibTrans" cxnId="{C051D554-FE4C-44EA-975F-74B16D331009}">
      <dgm:prSet/>
      <dgm:spPr/>
      <dgm:t>
        <a:bodyPr/>
        <a:lstStyle/>
        <a:p>
          <a:endParaRPr lang="en-US"/>
        </a:p>
      </dgm:t>
    </dgm:pt>
    <dgm:pt modelId="{E332A4E1-52F2-4B75-ACDD-8FA54B7C22C3}">
      <dgm:prSet/>
      <dgm:spPr/>
      <dgm:t>
        <a:bodyPr/>
        <a:lstStyle/>
        <a:p>
          <a:pPr rtl="0"/>
          <a:r>
            <a:rPr lang="en-US" dirty="0" smtClean="0"/>
            <a:t>Collect &amp; Analyze Data.</a:t>
          </a:r>
          <a:endParaRPr lang="en-US" dirty="0"/>
        </a:p>
      </dgm:t>
    </dgm:pt>
    <dgm:pt modelId="{9C6D2521-53D0-4F27-B2F3-0737466BB161}" type="parTrans" cxnId="{85468799-7320-49DA-A628-1A60F0B65B8D}">
      <dgm:prSet/>
      <dgm:spPr/>
      <dgm:t>
        <a:bodyPr/>
        <a:lstStyle/>
        <a:p>
          <a:endParaRPr lang="en-US"/>
        </a:p>
      </dgm:t>
    </dgm:pt>
    <dgm:pt modelId="{3CBB5558-2043-4D44-82BE-8B5F825E7201}" type="sibTrans" cxnId="{85468799-7320-49DA-A628-1A60F0B65B8D}">
      <dgm:prSet/>
      <dgm:spPr/>
      <dgm:t>
        <a:bodyPr/>
        <a:lstStyle/>
        <a:p>
          <a:endParaRPr lang="en-US"/>
        </a:p>
      </dgm:t>
    </dgm:pt>
    <dgm:pt modelId="{A8B58DE6-D151-4A0D-A963-BD9744385C4A}">
      <dgm:prSet/>
      <dgm:spPr/>
      <dgm:t>
        <a:bodyPr/>
        <a:lstStyle/>
        <a:p>
          <a:pPr rtl="0"/>
          <a:r>
            <a:rPr lang="en-US" dirty="0" smtClean="0"/>
            <a:t>Draw Conclusions &amp; Report Implications.</a:t>
          </a:r>
          <a:endParaRPr lang="en-US" dirty="0"/>
        </a:p>
      </dgm:t>
    </dgm:pt>
    <dgm:pt modelId="{676894CE-281F-4B8B-AD7A-C4B624125BC9}" type="parTrans" cxnId="{A0004B76-8B40-461D-A356-97B1E844FDA7}">
      <dgm:prSet/>
      <dgm:spPr/>
      <dgm:t>
        <a:bodyPr/>
        <a:lstStyle/>
        <a:p>
          <a:endParaRPr lang="en-US"/>
        </a:p>
      </dgm:t>
    </dgm:pt>
    <dgm:pt modelId="{56CCFB34-39B5-4C9D-A87C-B97AD0005737}" type="sibTrans" cxnId="{A0004B76-8B40-461D-A356-97B1E844FDA7}">
      <dgm:prSet/>
      <dgm:spPr/>
      <dgm:t>
        <a:bodyPr/>
        <a:lstStyle/>
        <a:p>
          <a:endParaRPr lang="en-US"/>
        </a:p>
      </dgm:t>
    </dgm:pt>
    <dgm:pt modelId="{865DF56D-A864-496E-809E-16C0F6E9B039}">
      <dgm:prSet/>
      <dgm:spPr/>
      <dgm:t>
        <a:bodyPr/>
        <a:lstStyle/>
        <a:p>
          <a:pPr rtl="0"/>
          <a:endParaRPr lang="en-US" dirty="0"/>
        </a:p>
      </dgm:t>
    </dgm:pt>
    <dgm:pt modelId="{C3A530C7-2E22-4F29-91C0-73A098455B0F}" type="parTrans" cxnId="{229C0573-D0D5-4330-B41A-9D3B6B3E5B22}">
      <dgm:prSet/>
      <dgm:spPr/>
      <dgm:t>
        <a:bodyPr/>
        <a:lstStyle/>
        <a:p>
          <a:endParaRPr lang="en-US"/>
        </a:p>
      </dgm:t>
    </dgm:pt>
    <dgm:pt modelId="{44B2AE35-23CD-453A-B2F8-D68C6576F737}" type="sibTrans" cxnId="{229C0573-D0D5-4330-B41A-9D3B6B3E5B22}">
      <dgm:prSet/>
      <dgm:spPr/>
      <dgm:t>
        <a:bodyPr/>
        <a:lstStyle/>
        <a:p>
          <a:endParaRPr lang="en-US"/>
        </a:p>
      </dgm:t>
    </dgm:pt>
    <dgm:pt modelId="{8A4511EA-9108-4C69-B61A-727D710D984F}" type="pres">
      <dgm:prSet presAssocID="{C1C58893-D992-4EF0-AD23-1D1ED26A290A}" presName="outerComposite" presStyleCnt="0">
        <dgm:presLayoutVars>
          <dgm:chMax val="5"/>
          <dgm:dir/>
          <dgm:resizeHandles val="exact"/>
        </dgm:presLayoutVars>
      </dgm:prSet>
      <dgm:spPr/>
      <dgm:t>
        <a:bodyPr/>
        <a:lstStyle/>
        <a:p>
          <a:endParaRPr lang="en-US"/>
        </a:p>
      </dgm:t>
    </dgm:pt>
    <dgm:pt modelId="{D591ED11-8E3E-4B3D-A9D4-E1601BFED555}" type="pres">
      <dgm:prSet presAssocID="{C1C58893-D992-4EF0-AD23-1D1ED26A290A}" presName="dummyMaxCanvas" presStyleCnt="0">
        <dgm:presLayoutVars/>
      </dgm:prSet>
      <dgm:spPr/>
    </dgm:pt>
    <dgm:pt modelId="{03433CE4-3840-4DA2-979F-AC1343E8366E}" type="pres">
      <dgm:prSet presAssocID="{C1C58893-D992-4EF0-AD23-1D1ED26A290A}" presName="FiveNodes_1" presStyleLbl="node1" presStyleIdx="0" presStyleCnt="5">
        <dgm:presLayoutVars>
          <dgm:bulletEnabled val="1"/>
        </dgm:presLayoutVars>
      </dgm:prSet>
      <dgm:spPr/>
      <dgm:t>
        <a:bodyPr/>
        <a:lstStyle/>
        <a:p>
          <a:endParaRPr lang="en-US"/>
        </a:p>
      </dgm:t>
    </dgm:pt>
    <dgm:pt modelId="{ECC6459F-1168-41D1-ABCD-5C673D348B9D}" type="pres">
      <dgm:prSet presAssocID="{C1C58893-D992-4EF0-AD23-1D1ED26A290A}" presName="FiveNodes_2" presStyleLbl="node1" presStyleIdx="1" presStyleCnt="5">
        <dgm:presLayoutVars>
          <dgm:bulletEnabled val="1"/>
        </dgm:presLayoutVars>
      </dgm:prSet>
      <dgm:spPr/>
      <dgm:t>
        <a:bodyPr/>
        <a:lstStyle/>
        <a:p>
          <a:endParaRPr lang="en-US"/>
        </a:p>
      </dgm:t>
    </dgm:pt>
    <dgm:pt modelId="{62711BD3-AC2F-416F-9569-709C75B9716D}" type="pres">
      <dgm:prSet presAssocID="{C1C58893-D992-4EF0-AD23-1D1ED26A290A}" presName="FiveNodes_3" presStyleLbl="node1" presStyleIdx="2" presStyleCnt="5">
        <dgm:presLayoutVars>
          <dgm:bulletEnabled val="1"/>
        </dgm:presLayoutVars>
      </dgm:prSet>
      <dgm:spPr/>
      <dgm:t>
        <a:bodyPr/>
        <a:lstStyle/>
        <a:p>
          <a:endParaRPr lang="en-US"/>
        </a:p>
      </dgm:t>
    </dgm:pt>
    <dgm:pt modelId="{FBAE42A0-9C3A-457A-8093-D1B7BCC1743D}" type="pres">
      <dgm:prSet presAssocID="{C1C58893-D992-4EF0-AD23-1D1ED26A290A}" presName="FiveNodes_4" presStyleLbl="node1" presStyleIdx="3" presStyleCnt="5">
        <dgm:presLayoutVars>
          <dgm:bulletEnabled val="1"/>
        </dgm:presLayoutVars>
      </dgm:prSet>
      <dgm:spPr/>
      <dgm:t>
        <a:bodyPr/>
        <a:lstStyle/>
        <a:p>
          <a:endParaRPr lang="en-US"/>
        </a:p>
      </dgm:t>
    </dgm:pt>
    <dgm:pt modelId="{71A6FB47-E652-4EAF-AE3A-C65AAE2BDB92}" type="pres">
      <dgm:prSet presAssocID="{C1C58893-D992-4EF0-AD23-1D1ED26A290A}" presName="FiveNodes_5" presStyleLbl="node1" presStyleIdx="4" presStyleCnt="5">
        <dgm:presLayoutVars>
          <dgm:bulletEnabled val="1"/>
        </dgm:presLayoutVars>
      </dgm:prSet>
      <dgm:spPr/>
      <dgm:t>
        <a:bodyPr/>
        <a:lstStyle/>
        <a:p>
          <a:endParaRPr lang="en-US"/>
        </a:p>
      </dgm:t>
    </dgm:pt>
    <dgm:pt modelId="{16B1D50F-4880-47BE-A327-067BFFEB504F}" type="pres">
      <dgm:prSet presAssocID="{C1C58893-D992-4EF0-AD23-1D1ED26A290A}" presName="FiveConn_1-2" presStyleLbl="fgAccFollowNode1" presStyleIdx="0" presStyleCnt="4">
        <dgm:presLayoutVars>
          <dgm:bulletEnabled val="1"/>
        </dgm:presLayoutVars>
      </dgm:prSet>
      <dgm:spPr/>
      <dgm:t>
        <a:bodyPr/>
        <a:lstStyle/>
        <a:p>
          <a:endParaRPr lang="en-US"/>
        </a:p>
      </dgm:t>
    </dgm:pt>
    <dgm:pt modelId="{9BA03AC0-0FB9-43D5-AEC9-2DD96FC6C9E3}" type="pres">
      <dgm:prSet presAssocID="{C1C58893-D992-4EF0-AD23-1D1ED26A290A}" presName="FiveConn_2-3" presStyleLbl="fgAccFollowNode1" presStyleIdx="1" presStyleCnt="4">
        <dgm:presLayoutVars>
          <dgm:bulletEnabled val="1"/>
        </dgm:presLayoutVars>
      </dgm:prSet>
      <dgm:spPr/>
      <dgm:t>
        <a:bodyPr/>
        <a:lstStyle/>
        <a:p>
          <a:endParaRPr lang="en-US"/>
        </a:p>
      </dgm:t>
    </dgm:pt>
    <dgm:pt modelId="{853ACBAC-DB51-4B56-A067-8A86C0CF4B0F}" type="pres">
      <dgm:prSet presAssocID="{C1C58893-D992-4EF0-AD23-1D1ED26A290A}" presName="FiveConn_3-4" presStyleLbl="fgAccFollowNode1" presStyleIdx="2" presStyleCnt="4">
        <dgm:presLayoutVars>
          <dgm:bulletEnabled val="1"/>
        </dgm:presLayoutVars>
      </dgm:prSet>
      <dgm:spPr/>
      <dgm:t>
        <a:bodyPr/>
        <a:lstStyle/>
        <a:p>
          <a:endParaRPr lang="en-US"/>
        </a:p>
      </dgm:t>
    </dgm:pt>
    <dgm:pt modelId="{10C15633-4699-4220-9E87-E36110ACCE81}" type="pres">
      <dgm:prSet presAssocID="{C1C58893-D992-4EF0-AD23-1D1ED26A290A}" presName="FiveConn_4-5" presStyleLbl="fgAccFollowNode1" presStyleIdx="3" presStyleCnt="4">
        <dgm:presLayoutVars>
          <dgm:bulletEnabled val="1"/>
        </dgm:presLayoutVars>
      </dgm:prSet>
      <dgm:spPr/>
      <dgm:t>
        <a:bodyPr/>
        <a:lstStyle/>
        <a:p>
          <a:endParaRPr lang="en-US"/>
        </a:p>
      </dgm:t>
    </dgm:pt>
    <dgm:pt modelId="{E495BA81-8AE1-493A-AA5A-8D7F1ED23F20}" type="pres">
      <dgm:prSet presAssocID="{C1C58893-D992-4EF0-AD23-1D1ED26A290A}" presName="FiveNodes_1_text" presStyleLbl="node1" presStyleIdx="4" presStyleCnt="5">
        <dgm:presLayoutVars>
          <dgm:bulletEnabled val="1"/>
        </dgm:presLayoutVars>
      </dgm:prSet>
      <dgm:spPr/>
      <dgm:t>
        <a:bodyPr/>
        <a:lstStyle/>
        <a:p>
          <a:endParaRPr lang="en-US"/>
        </a:p>
      </dgm:t>
    </dgm:pt>
    <dgm:pt modelId="{210753D4-45E1-40D1-90CC-AE8E45ED4496}" type="pres">
      <dgm:prSet presAssocID="{C1C58893-D992-4EF0-AD23-1D1ED26A290A}" presName="FiveNodes_2_text" presStyleLbl="node1" presStyleIdx="4" presStyleCnt="5">
        <dgm:presLayoutVars>
          <dgm:bulletEnabled val="1"/>
        </dgm:presLayoutVars>
      </dgm:prSet>
      <dgm:spPr/>
      <dgm:t>
        <a:bodyPr/>
        <a:lstStyle/>
        <a:p>
          <a:endParaRPr lang="en-US"/>
        </a:p>
      </dgm:t>
    </dgm:pt>
    <dgm:pt modelId="{50B12A84-594F-4A1A-838B-D16054DBC73D}" type="pres">
      <dgm:prSet presAssocID="{C1C58893-D992-4EF0-AD23-1D1ED26A290A}" presName="FiveNodes_3_text" presStyleLbl="node1" presStyleIdx="4" presStyleCnt="5">
        <dgm:presLayoutVars>
          <dgm:bulletEnabled val="1"/>
        </dgm:presLayoutVars>
      </dgm:prSet>
      <dgm:spPr/>
      <dgm:t>
        <a:bodyPr/>
        <a:lstStyle/>
        <a:p>
          <a:endParaRPr lang="en-US"/>
        </a:p>
      </dgm:t>
    </dgm:pt>
    <dgm:pt modelId="{B0CF22D9-BBC0-4EDA-802A-3FE14C9EA25A}" type="pres">
      <dgm:prSet presAssocID="{C1C58893-D992-4EF0-AD23-1D1ED26A290A}" presName="FiveNodes_4_text" presStyleLbl="node1" presStyleIdx="4" presStyleCnt="5">
        <dgm:presLayoutVars>
          <dgm:bulletEnabled val="1"/>
        </dgm:presLayoutVars>
      </dgm:prSet>
      <dgm:spPr/>
      <dgm:t>
        <a:bodyPr/>
        <a:lstStyle/>
        <a:p>
          <a:endParaRPr lang="en-US"/>
        </a:p>
      </dgm:t>
    </dgm:pt>
    <dgm:pt modelId="{2B067955-639E-47A0-A244-C54961B197EE}" type="pres">
      <dgm:prSet presAssocID="{C1C58893-D992-4EF0-AD23-1D1ED26A290A}" presName="FiveNodes_5_text" presStyleLbl="node1" presStyleIdx="4" presStyleCnt="5">
        <dgm:presLayoutVars>
          <dgm:bulletEnabled val="1"/>
        </dgm:presLayoutVars>
      </dgm:prSet>
      <dgm:spPr/>
      <dgm:t>
        <a:bodyPr/>
        <a:lstStyle/>
        <a:p>
          <a:endParaRPr lang="en-US"/>
        </a:p>
      </dgm:t>
    </dgm:pt>
  </dgm:ptLst>
  <dgm:cxnLst>
    <dgm:cxn modelId="{5FAB30D9-2B3B-476B-BD66-3FCFA2E52B61}" type="presOf" srcId="{E332A4E1-52F2-4B75-ACDD-8FA54B7C22C3}" destId="{B0CF22D9-BBC0-4EDA-802A-3FE14C9EA25A}" srcOrd="1" destOrd="0" presId="urn:microsoft.com/office/officeart/2005/8/layout/vProcess5"/>
    <dgm:cxn modelId="{695E5B1D-BFCE-4113-9669-FC90ABDB4A67}" type="presOf" srcId="{ECFE1A26-2EE4-4599-B359-6BB270747C75}" destId="{03433CE4-3840-4DA2-979F-AC1343E8366E}" srcOrd="0" destOrd="0" presId="urn:microsoft.com/office/officeart/2005/8/layout/vProcess5"/>
    <dgm:cxn modelId="{6D2A79E9-D73C-43B2-8CDF-1DF0EEC0966D}" type="presOf" srcId="{F26D5CAC-2FC8-40D1-9779-31EDCA879C16}" destId="{50B12A84-594F-4A1A-838B-D16054DBC73D}" srcOrd="1" destOrd="0" presId="urn:microsoft.com/office/officeart/2005/8/layout/vProcess5"/>
    <dgm:cxn modelId="{85468799-7320-49DA-A628-1A60F0B65B8D}" srcId="{C1C58893-D992-4EF0-AD23-1D1ED26A290A}" destId="{E332A4E1-52F2-4B75-ACDD-8FA54B7C22C3}" srcOrd="3" destOrd="0" parTransId="{9C6D2521-53D0-4F27-B2F3-0737466BB161}" sibTransId="{3CBB5558-2043-4D44-82BE-8B5F825E7201}"/>
    <dgm:cxn modelId="{6E14F5C8-247B-45EA-B1DE-B9147BF12422}" type="presOf" srcId="{A8B58DE6-D151-4A0D-A963-BD9744385C4A}" destId="{2B067955-639E-47A0-A244-C54961B197EE}" srcOrd="1" destOrd="0" presId="urn:microsoft.com/office/officeart/2005/8/layout/vProcess5"/>
    <dgm:cxn modelId="{F2E2DCCF-697C-47C8-96F7-4CD1647A10A2}" type="presOf" srcId="{A685D3F6-DB82-405D-9237-EB77AA903C22}" destId="{853ACBAC-DB51-4B56-A067-8A86C0CF4B0F}" srcOrd="0" destOrd="0" presId="urn:microsoft.com/office/officeart/2005/8/layout/vProcess5"/>
    <dgm:cxn modelId="{CE37F318-1E1B-4CBE-94C4-BF811E75F32E}" type="presOf" srcId="{A9849214-6ECE-4FB2-80F5-7288A10B01FF}" destId="{16B1D50F-4880-47BE-A327-067BFFEB504F}" srcOrd="0" destOrd="0" presId="urn:microsoft.com/office/officeart/2005/8/layout/vProcess5"/>
    <dgm:cxn modelId="{2D88ADF3-DF84-4234-BF65-F71641DCD6BE}" type="presOf" srcId="{E332A4E1-52F2-4B75-ACDD-8FA54B7C22C3}" destId="{FBAE42A0-9C3A-457A-8093-D1B7BCC1743D}" srcOrd="0" destOrd="0" presId="urn:microsoft.com/office/officeart/2005/8/layout/vProcess5"/>
    <dgm:cxn modelId="{3329CA5C-FC53-4914-A6EB-D98EAC720B23}" type="presOf" srcId="{ECFE1A26-2EE4-4599-B359-6BB270747C75}" destId="{E495BA81-8AE1-493A-AA5A-8D7F1ED23F20}" srcOrd="1" destOrd="0" presId="urn:microsoft.com/office/officeart/2005/8/layout/vProcess5"/>
    <dgm:cxn modelId="{E5574FBD-E8E5-4F8F-8B0C-6D5CB2CA11C9}" type="presOf" srcId="{7D813901-53CF-440C-A3DD-FEFE7A75DDE9}" destId="{9BA03AC0-0FB9-43D5-AEC9-2DD96FC6C9E3}" srcOrd="0" destOrd="0" presId="urn:microsoft.com/office/officeart/2005/8/layout/vProcess5"/>
    <dgm:cxn modelId="{226D0437-385A-4F04-BC15-A11E18ADB1DF}" type="presOf" srcId="{F26D5CAC-2FC8-40D1-9779-31EDCA879C16}" destId="{62711BD3-AC2F-416F-9569-709C75B9716D}" srcOrd="0" destOrd="0" presId="urn:microsoft.com/office/officeart/2005/8/layout/vProcess5"/>
    <dgm:cxn modelId="{C051D554-FE4C-44EA-975F-74B16D331009}" srcId="{C1C58893-D992-4EF0-AD23-1D1ED26A290A}" destId="{F26D5CAC-2FC8-40D1-9779-31EDCA879C16}" srcOrd="2" destOrd="0" parTransId="{FF59A25B-EB52-4006-9CE9-1E7EB22B2234}" sibTransId="{A685D3F6-DB82-405D-9237-EB77AA903C22}"/>
    <dgm:cxn modelId="{7BE725A7-523D-43F0-B1F3-2FB1BA6443C2}" srcId="{C1C58893-D992-4EF0-AD23-1D1ED26A290A}" destId="{5A5FA4C6-5A55-4CDD-8D20-52EB44584656}" srcOrd="1" destOrd="0" parTransId="{982F0CF7-F23B-402E-856A-F9ED7369E1C4}" sibTransId="{7D813901-53CF-440C-A3DD-FEFE7A75DDE9}"/>
    <dgm:cxn modelId="{98D87174-852B-4FEF-953D-D8A764056961}" type="presOf" srcId="{5A5FA4C6-5A55-4CDD-8D20-52EB44584656}" destId="{210753D4-45E1-40D1-90CC-AE8E45ED4496}" srcOrd="1" destOrd="0" presId="urn:microsoft.com/office/officeart/2005/8/layout/vProcess5"/>
    <dgm:cxn modelId="{CBB2ADCE-FC35-4C6E-B7AE-CAAC660E5F0A}" srcId="{C1C58893-D992-4EF0-AD23-1D1ED26A290A}" destId="{ECFE1A26-2EE4-4599-B359-6BB270747C75}" srcOrd="0" destOrd="0" parTransId="{9A24B6D1-FE3E-4C69-919C-BD14FCE6D018}" sibTransId="{A9849214-6ECE-4FB2-80F5-7288A10B01FF}"/>
    <dgm:cxn modelId="{B5E61EE9-03E6-4606-BDA9-0D7422620A3C}" type="presOf" srcId="{5A5FA4C6-5A55-4CDD-8D20-52EB44584656}" destId="{ECC6459F-1168-41D1-ABCD-5C673D348B9D}" srcOrd="0" destOrd="0" presId="urn:microsoft.com/office/officeart/2005/8/layout/vProcess5"/>
    <dgm:cxn modelId="{A0004B76-8B40-461D-A356-97B1E844FDA7}" srcId="{C1C58893-D992-4EF0-AD23-1D1ED26A290A}" destId="{A8B58DE6-D151-4A0D-A963-BD9744385C4A}" srcOrd="4" destOrd="0" parTransId="{676894CE-281F-4B8B-AD7A-C4B624125BC9}" sibTransId="{56CCFB34-39B5-4C9D-A87C-B97AD0005737}"/>
    <dgm:cxn modelId="{70ACC093-E778-41A2-B824-8E8B5BD31DF5}" type="presOf" srcId="{C1C58893-D992-4EF0-AD23-1D1ED26A290A}" destId="{8A4511EA-9108-4C69-B61A-727D710D984F}" srcOrd="0" destOrd="0" presId="urn:microsoft.com/office/officeart/2005/8/layout/vProcess5"/>
    <dgm:cxn modelId="{E897C6E8-8A1C-4638-B481-3E8D2DC3AC5E}" type="presOf" srcId="{A8B58DE6-D151-4A0D-A963-BD9744385C4A}" destId="{71A6FB47-E652-4EAF-AE3A-C65AAE2BDB92}" srcOrd="0" destOrd="0" presId="urn:microsoft.com/office/officeart/2005/8/layout/vProcess5"/>
    <dgm:cxn modelId="{229C0573-D0D5-4330-B41A-9D3B6B3E5B22}" srcId="{C1C58893-D992-4EF0-AD23-1D1ED26A290A}" destId="{865DF56D-A864-496E-809E-16C0F6E9B039}" srcOrd="5" destOrd="0" parTransId="{C3A530C7-2E22-4F29-91C0-73A098455B0F}" sibTransId="{44B2AE35-23CD-453A-B2F8-D68C6576F737}"/>
    <dgm:cxn modelId="{FAD89DA9-BE6B-405B-A8D9-18279EDD0FC5}" type="presOf" srcId="{3CBB5558-2043-4D44-82BE-8B5F825E7201}" destId="{10C15633-4699-4220-9E87-E36110ACCE81}" srcOrd="0" destOrd="0" presId="urn:microsoft.com/office/officeart/2005/8/layout/vProcess5"/>
    <dgm:cxn modelId="{52DE65DD-78D3-4F58-BCE4-53257D3E4912}" type="presParOf" srcId="{8A4511EA-9108-4C69-B61A-727D710D984F}" destId="{D591ED11-8E3E-4B3D-A9D4-E1601BFED555}" srcOrd="0" destOrd="0" presId="urn:microsoft.com/office/officeart/2005/8/layout/vProcess5"/>
    <dgm:cxn modelId="{F2DE52A8-7239-411A-9CAE-F0D9DD6D2246}" type="presParOf" srcId="{8A4511EA-9108-4C69-B61A-727D710D984F}" destId="{03433CE4-3840-4DA2-979F-AC1343E8366E}" srcOrd="1" destOrd="0" presId="urn:microsoft.com/office/officeart/2005/8/layout/vProcess5"/>
    <dgm:cxn modelId="{9D845BE1-B67A-4D32-8BF2-59202FB66DCB}" type="presParOf" srcId="{8A4511EA-9108-4C69-B61A-727D710D984F}" destId="{ECC6459F-1168-41D1-ABCD-5C673D348B9D}" srcOrd="2" destOrd="0" presId="urn:microsoft.com/office/officeart/2005/8/layout/vProcess5"/>
    <dgm:cxn modelId="{F6E59AF1-7D59-4F3C-80A3-97E1B5FF2B4A}" type="presParOf" srcId="{8A4511EA-9108-4C69-B61A-727D710D984F}" destId="{62711BD3-AC2F-416F-9569-709C75B9716D}" srcOrd="3" destOrd="0" presId="urn:microsoft.com/office/officeart/2005/8/layout/vProcess5"/>
    <dgm:cxn modelId="{792C5121-1843-458C-917E-414D3831340D}" type="presParOf" srcId="{8A4511EA-9108-4C69-B61A-727D710D984F}" destId="{FBAE42A0-9C3A-457A-8093-D1B7BCC1743D}" srcOrd="4" destOrd="0" presId="urn:microsoft.com/office/officeart/2005/8/layout/vProcess5"/>
    <dgm:cxn modelId="{6E952777-8923-4DDC-BAB0-D2709679EE43}" type="presParOf" srcId="{8A4511EA-9108-4C69-B61A-727D710D984F}" destId="{71A6FB47-E652-4EAF-AE3A-C65AAE2BDB92}" srcOrd="5" destOrd="0" presId="urn:microsoft.com/office/officeart/2005/8/layout/vProcess5"/>
    <dgm:cxn modelId="{5C8D7BB8-B567-4525-8A20-A9BFAFBA0364}" type="presParOf" srcId="{8A4511EA-9108-4C69-B61A-727D710D984F}" destId="{16B1D50F-4880-47BE-A327-067BFFEB504F}" srcOrd="6" destOrd="0" presId="urn:microsoft.com/office/officeart/2005/8/layout/vProcess5"/>
    <dgm:cxn modelId="{72F654B6-E99D-487B-918F-EF07041D8CDE}" type="presParOf" srcId="{8A4511EA-9108-4C69-B61A-727D710D984F}" destId="{9BA03AC0-0FB9-43D5-AEC9-2DD96FC6C9E3}" srcOrd="7" destOrd="0" presId="urn:microsoft.com/office/officeart/2005/8/layout/vProcess5"/>
    <dgm:cxn modelId="{45B0F64B-403C-448F-B814-F5885DD3D95F}" type="presParOf" srcId="{8A4511EA-9108-4C69-B61A-727D710D984F}" destId="{853ACBAC-DB51-4B56-A067-8A86C0CF4B0F}" srcOrd="8" destOrd="0" presId="urn:microsoft.com/office/officeart/2005/8/layout/vProcess5"/>
    <dgm:cxn modelId="{212561B5-46F4-489A-8732-BE8A49BD281C}" type="presParOf" srcId="{8A4511EA-9108-4C69-B61A-727D710D984F}" destId="{10C15633-4699-4220-9E87-E36110ACCE81}" srcOrd="9" destOrd="0" presId="urn:microsoft.com/office/officeart/2005/8/layout/vProcess5"/>
    <dgm:cxn modelId="{69271901-131F-4BDD-81D2-4966CA0E4FAC}" type="presParOf" srcId="{8A4511EA-9108-4C69-B61A-727D710D984F}" destId="{E495BA81-8AE1-493A-AA5A-8D7F1ED23F20}" srcOrd="10" destOrd="0" presId="urn:microsoft.com/office/officeart/2005/8/layout/vProcess5"/>
    <dgm:cxn modelId="{3685CE5A-3E84-435F-A209-1CB5AF15ECE5}" type="presParOf" srcId="{8A4511EA-9108-4C69-B61A-727D710D984F}" destId="{210753D4-45E1-40D1-90CC-AE8E45ED4496}" srcOrd="11" destOrd="0" presId="urn:microsoft.com/office/officeart/2005/8/layout/vProcess5"/>
    <dgm:cxn modelId="{4FDE5EE1-F3B4-4505-8210-6025B5D23BD0}" type="presParOf" srcId="{8A4511EA-9108-4C69-B61A-727D710D984F}" destId="{50B12A84-594F-4A1A-838B-D16054DBC73D}" srcOrd="12" destOrd="0" presId="urn:microsoft.com/office/officeart/2005/8/layout/vProcess5"/>
    <dgm:cxn modelId="{D26FFEB8-7F6B-415E-8EE2-5D34AC6B65FD}" type="presParOf" srcId="{8A4511EA-9108-4C69-B61A-727D710D984F}" destId="{B0CF22D9-BBC0-4EDA-802A-3FE14C9EA25A}" srcOrd="13" destOrd="0" presId="urn:microsoft.com/office/officeart/2005/8/layout/vProcess5"/>
    <dgm:cxn modelId="{E58CEDF4-03AA-4886-AD67-B4D07DDF91B0}" type="presParOf" srcId="{8A4511EA-9108-4C69-B61A-727D710D984F}" destId="{2B067955-639E-47A0-A244-C54961B197EE}" srcOrd="14" destOrd="0" presId="urn:microsoft.com/office/officeart/2005/8/layout/vProcess5"/>
  </dgm:cxnLst>
  <dgm:bg/>
  <dgm:whole/>
</dgm:dataModel>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FFDCD30-2F92-4EE0-A835-8B0247B83063}" type="datetimeFigureOut">
              <a:rPr lang="en-US" smtClean="0"/>
              <a:pPr/>
              <a:t>10/16/2022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B96B53F-0541-40B8-89AC-C18DC5106736}"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FDCD30-2F92-4EE0-A835-8B0247B83063}" type="datetimeFigureOut">
              <a:rPr lang="en-US" smtClean="0"/>
              <a:pPr/>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6B53F-0541-40B8-89AC-C18DC5106736}" type="slidenum">
              <a:rPr lang="en-US" smtClean="0"/>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FDCD30-2F92-4EE0-A835-8B0247B83063}" type="datetimeFigureOut">
              <a:rPr lang="en-US" smtClean="0"/>
              <a:pPr/>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6B53F-0541-40B8-89AC-C18DC5106736}" type="slidenum">
              <a:rPr lang="en-US" smtClean="0"/>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FFDCD30-2F92-4EE0-A835-8B0247B83063}" type="datetimeFigureOut">
              <a:rPr lang="en-US" smtClean="0"/>
              <a:pPr/>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6B53F-0541-40B8-89AC-C18DC5106736}"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FFDCD30-2F92-4EE0-A835-8B0247B83063}" type="datetimeFigureOut">
              <a:rPr lang="en-US" smtClean="0"/>
              <a:pPr/>
              <a:t>10/16/2022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B96B53F-0541-40B8-89AC-C18DC510673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FFDCD30-2F92-4EE0-A835-8B0247B83063}" type="datetimeFigureOut">
              <a:rPr lang="en-US" smtClean="0"/>
              <a:pPr/>
              <a:t>10/16/2022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96B53F-0541-40B8-89AC-C18DC5106736}"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FFDCD30-2F92-4EE0-A835-8B0247B83063}" type="datetimeFigureOut">
              <a:rPr lang="en-US" smtClean="0"/>
              <a:pPr/>
              <a:t>10/16/2022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96B53F-0541-40B8-89AC-C18DC5106736}"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FFDCD30-2F92-4EE0-A835-8B0247B83063}" type="datetimeFigureOut">
              <a:rPr lang="en-US" smtClean="0"/>
              <a:pPr/>
              <a:t>10/16/2022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96B53F-0541-40B8-89AC-C18DC5106736}" type="slidenum">
              <a:rPr lang="en-US" smtClean="0"/>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DCD30-2F92-4EE0-A835-8B0247B83063}" type="datetimeFigureOut">
              <a:rPr lang="en-US" smtClean="0"/>
              <a:pPr/>
              <a:t>10/16/2022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96B53F-0541-40B8-89AC-C18DC5106736}" type="slidenum">
              <a:rPr lang="en-US" smtClean="0"/>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FFDCD30-2F92-4EE0-A835-8B0247B83063}" type="datetimeFigureOut">
              <a:rPr lang="en-US" smtClean="0"/>
              <a:pPr/>
              <a:t>10/16/2022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96B53F-0541-40B8-89AC-C18DC5106736}"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FFDCD30-2F92-4EE0-A835-8B0247B83063}" type="datetimeFigureOut">
              <a:rPr lang="en-US" smtClean="0"/>
              <a:pPr/>
              <a:t>10/16/2022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B96B53F-0541-40B8-89AC-C18DC5106736}"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FFDCD30-2F92-4EE0-A835-8B0247B83063}" type="datetimeFigureOut">
              <a:rPr lang="en-US" smtClean="0"/>
              <a:pPr/>
              <a:t>10/16/2022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B96B53F-0541-40B8-89AC-C18DC510673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dir="r"/>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verywellmind.com/major-branches-of-psychology-4139786"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verywellmind.com/what-is-hysteria-2795232"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scribbr.com/methodology/types-of-validity/" TargetMode="External"/><Relationship Id="rId3" Type="http://schemas.openxmlformats.org/officeDocument/2006/relationships/hyperlink" Target="https://www.scribbr.com/methodology/data-collection/" TargetMode="External"/><Relationship Id="rId7" Type="http://schemas.openxmlformats.org/officeDocument/2006/relationships/hyperlink" Target="https://www.scribbr.com/methodology/ethnography/" TargetMode="External"/><Relationship Id="rId2" Type="http://schemas.openxmlformats.org/officeDocument/2006/relationships/hyperlink" Target="https://www.scribbr.com/methodology/qualitative-research/" TargetMode="External"/><Relationship Id="rId1" Type="http://schemas.openxmlformats.org/officeDocument/2006/relationships/slideLayout" Target="../slideLayouts/slideLayout2.xml"/><Relationship Id="rId6" Type="http://schemas.openxmlformats.org/officeDocument/2006/relationships/hyperlink" Target="https://www.scribbr.com/methodology/semi-structured-interview/" TargetMode="External"/><Relationship Id="rId5" Type="http://schemas.openxmlformats.org/officeDocument/2006/relationships/hyperlink" Target="https://www.scribbr.com/methodology/unstructured-interview/" TargetMode="External"/><Relationship Id="rId4" Type="http://schemas.openxmlformats.org/officeDocument/2006/relationships/hyperlink" Target="https://www.scribbr.com/methodology/structured-interview/" TargetMode="External"/><Relationship Id="rId9" Type="http://schemas.openxmlformats.org/officeDocument/2006/relationships/hyperlink" Target="https://www.scribbr.com/methodology/types-of-reliability/"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verywellmind.com/what-is-correlation-2794986"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implypsychology.org/controlled-experiment.html" TargetMode="External"/><Relationship Id="rId2" Type="http://schemas.openxmlformats.org/officeDocument/2006/relationships/hyperlink" Target="https://www.simplypsychology.org/variables.html" TargetMode="External"/><Relationship Id="rId1" Type="http://schemas.openxmlformats.org/officeDocument/2006/relationships/slideLayout" Target="../slideLayouts/slideLayout2.xml"/><Relationship Id="rId5" Type="http://schemas.openxmlformats.org/officeDocument/2006/relationships/hyperlink" Target="https://www.simplypsychology.org/validity.html" TargetMode="External"/><Relationship Id="rId4" Type="http://schemas.openxmlformats.org/officeDocument/2006/relationships/hyperlink" Target="https://www.simplypsychology.org/what-is-a-hypotheses.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Marvi</a:t>
            </a:r>
            <a:r>
              <a:rPr lang="en-US" dirty="0" smtClean="0"/>
              <a:t> </a:t>
            </a:r>
            <a:r>
              <a:rPr lang="en-US" dirty="0" err="1" smtClean="0"/>
              <a:t>Makhdoom</a:t>
            </a:r>
            <a:endParaRPr lang="en-US" dirty="0"/>
          </a:p>
        </p:txBody>
      </p:sp>
      <p:sp>
        <p:nvSpPr>
          <p:cNvPr id="2" name="Title 1"/>
          <p:cNvSpPr>
            <a:spLocks noGrp="1"/>
          </p:cNvSpPr>
          <p:nvPr>
            <p:ph type="ctrTitle"/>
          </p:nvPr>
        </p:nvSpPr>
        <p:spPr/>
        <p:txBody>
          <a:bodyPr/>
          <a:lstStyle/>
          <a:p>
            <a:r>
              <a:rPr lang="en-US" dirty="0" smtClean="0"/>
              <a:t>RESEARCH METHOD IN PSYCHOLOGY</a:t>
            </a:r>
            <a:endParaRPr lang="en-US"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1143000"/>
          </a:xfrm>
        </p:spPr>
        <p:txBody>
          <a:bodyPr>
            <a:normAutofit fontScale="90000"/>
          </a:bodyPr>
          <a:lstStyle/>
          <a:p>
            <a:r>
              <a:rPr lang="en-US" dirty="0" smtClean="0"/>
              <a:t>Qualitative &amp; Quantitative Research</a:t>
            </a:r>
            <a:endParaRPr lang="en-US" dirty="0"/>
          </a:p>
        </p:txBody>
      </p:sp>
      <p:sp>
        <p:nvSpPr>
          <p:cNvPr id="3" name="Content Placeholder 2"/>
          <p:cNvSpPr>
            <a:spLocks noGrp="1"/>
          </p:cNvSpPr>
          <p:nvPr>
            <p:ph sz="quarter" idx="1"/>
          </p:nvPr>
        </p:nvSpPr>
        <p:spPr>
          <a:xfrm>
            <a:off x="762000" y="1143000"/>
            <a:ext cx="7924800" cy="5105400"/>
          </a:xfrm>
        </p:spPr>
        <p:txBody>
          <a:bodyPr>
            <a:noAutofit/>
          </a:bodyPr>
          <a:lstStyle/>
          <a:p>
            <a:pPr algn="just">
              <a:buNone/>
            </a:pPr>
            <a:r>
              <a:rPr lang="en-US" sz="2000" b="1" dirty="0" smtClean="0"/>
              <a:t>Quantitative</a:t>
            </a:r>
            <a:r>
              <a:rPr lang="en-US" sz="2000" dirty="0" smtClean="0"/>
              <a:t> research is </a:t>
            </a:r>
            <a:r>
              <a:rPr lang="en-US" sz="2000" b="1" dirty="0" smtClean="0"/>
              <a:t>expressed in numbers and graphs</a:t>
            </a:r>
            <a:r>
              <a:rPr lang="en-US" sz="2000" dirty="0" smtClean="0"/>
              <a:t>. It is </a:t>
            </a:r>
            <a:r>
              <a:rPr lang="en-US" sz="2000" b="1" dirty="0" smtClean="0"/>
              <a:t>used to test or confirm</a:t>
            </a:r>
            <a:r>
              <a:rPr lang="en-US" sz="2000" dirty="0" smtClean="0"/>
              <a:t> theories and assumptions. </a:t>
            </a:r>
          </a:p>
          <a:p>
            <a:pPr algn="just"/>
            <a:r>
              <a:rPr lang="en-US" sz="2000" dirty="0" smtClean="0"/>
              <a:t>This type of research can be used to establish </a:t>
            </a:r>
            <a:r>
              <a:rPr lang="en-US" sz="2000" b="1" dirty="0" err="1" smtClean="0"/>
              <a:t>generalizable</a:t>
            </a:r>
            <a:r>
              <a:rPr lang="en-US" sz="2000" b="1" dirty="0" smtClean="0"/>
              <a:t> facts</a:t>
            </a:r>
            <a:r>
              <a:rPr lang="en-US" sz="2000" dirty="0" smtClean="0"/>
              <a:t> about a topic.</a:t>
            </a:r>
          </a:p>
          <a:p>
            <a:pPr algn="just"/>
            <a:r>
              <a:rPr lang="en-US" sz="2000" dirty="0" smtClean="0"/>
              <a:t>Common quantitative methods include experiments, observations recorded as numbers, and surveys with closed-ended questions.</a:t>
            </a:r>
          </a:p>
          <a:p>
            <a:pPr algn="just">
              <a:buNone/>
            </a:pPr>
            <a:r>
              <a:rPr lang="en-US" sz="2000" b="1" dirty="0" smtClean="0"/>
              <a:t>Qualitative</a:t>
            </a:r>
            <a:r>
              <a:rPr lang="en-US" sz="2000" dirty="0" smtClean="0"/>
              <a:t> research is </a:t>
            </a:r>
            <a:r>
              <a:rPr lang="en-US" sz="2000" b="1" dirty="0" smtClean="0"/>
              <a:t>expressed in words</a:t>
            </a:r>
            <a:r>
              <a:rPr lang="en-US" sz="2000" dirty="0" smtClean="0"/>
              <a:t>. It is </a:t>
            </a:r>
            <a:r>
              <a:rPr lang="en-US" sz="2000" b="1" dirty="0" smtClean="0"/>
              <a:t>used to understand</a:t>
            </a:r>
            <a:r>
              <a:rPr lang="en-US" sz="2000" dirty="0" smtClean="0"/>
              <a:t> concepts, thoughts or experiences. This type of research enables you to gather </a:t>
            </a:r>
            <a:r>
              <a:rPr lang="en-US" sz="2000" b="1" dirty="0" smtClean="0"/>
              <a:t>in-depth insights</a:t>
            </a:r>
            <a:r>
              <a:rPr lang="en-US" sz="2000" dirty="0" smtClean="0"/>
              <a:t> on topics that are not well understood.</a:t>
            </a:r>
          </a:p>
          <a:p>
            <a:pPr algn="just"/>
            <a:r>
              <a:rPr lang="en-US" sz="2000" dirty="0" smtClean="0"/>
              <a:t>Common qualitative methods include interviews with open-ended questions, observations described in words, and literature reviews that explore concepts and theories.</a:t>
            </a:r>
          </a:p>
          <a:p>
            <a:pPr algn="just"/>
            <a:endParaRPr lang="en-US" sz="20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nvPr>
        </p:nvGraphicFramePr>
        <p:xfrm>
          <a:off x="228600" y="39877"/>
          <a:ext cx="8686800" cy="6777212"/>
        </p:xfrm>
        <a:graphic>
          <a:graphicData uri="http://schemas.openxmlformats.org/drawingml/2006/table">
            <a:tbl>
              <a:tblPr firstRow="1" bandRow="1">
                <a:tableStyleId>{5C22544A-7EE6-4342-B048-85BDC9FD1C3A}</a:tableStyleId>
              </a:tblPr>
              <a:tblGrid>
                <a:gridCol w="4343400"/>
                <a:gridCol w="4343400"/>
              </a:tblGrid>
              <a:tr h="376412">
                <a:tc>
                  <a:txBody>
                    <a:bodyPr/>
                    <a:lstStyle/>
                    <a:p>
                      <a:endParaRPr lang="en-US" dirty="0"/>
                    </a:p>
                  </a:txBody>
                  <a:tcPr/>
                </a:tc>
                <a:tc>
                  <a:txBody>
                    <a:bodyPr/>
                    <a:lstStyle/>
                    <a:p>
                      <a:endParaRPr lang="en-US"/>
                    </a:p>
                  </a:txBody>
                  <a:tcPr/>
                </a:tc>
              </a:tr>
              <a:tr h="6289311">
                <a:tc>
                  <a:txBody>
                    <a:bodyPr/>
                    <a:lstStyle/>
                    <a:p>
                      <a:pPr algn="just" rtl="0" fontAlgn="base"/>
                      <a:r>
                        <a:rPr kumimoji="0" lang="en-US" sz="2800" b="1" i="0" u="sng" strike="noStrike" kern="1200" dirty="0" smtClean="0">
                          <a:solidFill>
                            <a:schemeClr val="dk1"/>
                          </a:solidFill>
                          <a:latin typeface="+mn-lt"/>
                          <a:ea typeface="+mn-ea"/>
                          <a:cs typeface="+mn-cs"/>
                        </a:rPr>
                        <a:t>Qualitative</a:t>
                      </a:r>
                    </a:p>
                    <a:p>
                      <a:pPr algn="just" rtl="0" fontAlgn="base"/>
                      <a:endParaRPr kumimoji="0" lang="en-US" sz="2800" b="1" i="0" u="none" strike="noStrike" kern="1200" dirty="0" smtClean="0">
                        <a:solidFill>
                          <a:schemeClr val="dk1"/>
                        </a:solidFill>
                        <a:latin typeface="+mn-lt"/>
                        <a:ea typeface="+mn-ea"/>
                        <a:cs typeface="+mn-cs"/>
                      </a:endParaRPr>
                    </a:p>
                    <a:p>
                      <a:pPr algn="just" rtl="0" fontAlgn="base">
                        <a:buFont typeface="Wingdings" pitchFamily="2" charset="2"/>
                        <a:buChar char="q"/>
                      </a:pPr>
                      <a:r>
                        <a:rPr kumimoji="0" lang="en-US" sz="2000" b="0" i="0" u="none" strike="noStrike" kern="1200" dirty="0" smtClean="0">
                          <a:solidFill>
                            <a:schemeClr val="dk1"/>
                          </a:solidFill>
                          <a:latin typeface="+mn-lt"/>
                          <a:ea typeface="+mn-ea"/>
                          <a:cs typeface="+mn-cs"/>
                        </a:rPr>
                        <a:t>Primarily inductive process used to formulate theory or hypotheses </a:t>
                      </a:r>
                    </a:p>
                    <a:p>
                      <a:pPr algn="just" rtl="0" fontAlgn="base">
                        <a:buFont typeface="Wingdings" pitchFamily="2" charset="2"/>
                        <a:buChar char="q"/>
                      </a:pPr>
                      <a:r>
                        <a:rPr kumimoji="0" lang="en-US" sz="2000" b="0" i="0" u="none" strike="noStrike" kern="1200" dirty="0" smtClean="0">
                          <a:solidFill>
                            <a:schemeClr val="dk1"/>
                          </a:solidFill>
                          <a:latin typeface="+mn-lt"/>
                          <a:ea typeface="+mn-ea"/>
                          <a:cs typeface="+mn-cs"/>
                        </a:rPr>
                        <a:t>More subjective. More in-depth information on a few cases </a:t>
                      </a:r>
                    </a:p>
                    <a:p>
                      <a:pPr algn="just" rtl="0" fontAlgn="base">
                        <a:buFont typeface="Wingdings" pitchFamily="2" charset="2"/>
                        <a:buChar char="q"/>
                      </a:pPr>
                      <a:r>
                        <a:rPr kumimoji="0" lang="en-US" sz="2000" b="0" i="0" u="none" strike="noStrike" kern="1200" dirty="0" smtClean="0">
                          <a:solidFill>
                            <a:schemeClr val="dk1"/>
                          </a:solidFill>
                          <a:latin typeface="+mn-lt"/>
                          <a:ea typeface="+mn-ea"/>
                          <a:cs typeface="+mn-cs"/>
                        </a:rPr>
                        <a:t>Text-based , no statistical  tests</a:t>
                      </a:r>
                    </a:p>
                    <a:p>
                      <a:pPr algn="just" rtl="0" fontAlgn="base">
                        <a:buFont typeface="Wingdings" pitchFamily="2" charset="2"/>
                        <a:buChar char="q"/>
                      </a:pPr>
                      <a:r>
                        <a:rPr kumimoji="0" lang="en-US" sz="2000" b="0" i="0" u="none" strike="noStrike" kern="1200" dirty="0" smtClean="0">
                          <a:solidFill>
                            <a:schemeClr val="dk1"/>
                          </a:solidFill>
                          <a:latin typeface="+mn-lt"/>
                          <a:ea typeface="+mn-ea"/>
                          <a:cs typeface="+mn-cs"/>
                        </a:rPr>
                        <a:t>Unstructured or semi-structured response options </a:t>
                      </a:r>
                    </a:p>
                    <a:p>
                      <a:pPr algn="just" rtl="0" fontAlgn="base">
                        <a:buFont typeface="Wingdings" pitchFamily="2" charset="2"/>
                        <a:buChar char="q"/>
                      </a:pPr>
                      <a:r>
                        <a:rPr kumimoji="0" lang="en-US" sz="2000" b="0" i="0" u="none" strike="noStrike" kern="1200" dirty="0" smtClean="0">
                          <a:solidFill>
                            <a:schemeClr val="dk1"/>
                          </a:solidFill>
                          <a:latin typeface="+mn-lt"/>
                          <a:ea typeface="+mn-ea"/>
                          <a:cs typeface="+mn-cs"/>
                        </a:rPr>
                        <a:t>Can be valid and reliable: largely depends on skill and rigor of the researcher</a:t>
                      </a:r>
                    </a:p>
                    <a:p>
                      <a:pPr algn="just" rtl="0" fontAlgn="base">
                        <a:buFont typeface="Wingdings" pitchFamily="2" charset="2"/>
                        <a:buChar char="q"/>
                      </a:pPr>
                      <a:r>
                        <a:rPr kumimoji="0" lang="en-US" sz="2000" b="0" i="0" u="none" strike="noStrike" kern="1200" dirty="0" smtClean="0">
                          <a:solidFill>
                            <a:schemeClr val="dk1"/>
                          </a:solidFill>
                          <a:latin typeface="+mn-lt"/>
                          <a:ea typeface="+mn-ea"/>
                          <a:cs typeface="+mn-cs"/>
                        </a:rPr>
                        <a:t>Time expenditure lighter on the planning end and heavier during the analysis phase</a:t>
                      </a:r>
                    </a:p>
                    <a:p>
                      <a:pPr algn="just" rtl="0" fontAlgn="base">
                        <a:buFont typeface="Wingdings" pitchFamily="2" charset="2"/>
                        <a:buChar char="q"/>
                      </a:pPr>
                      <a:r>
                        <a:rPr kumimoji="0" lang="en-US" sz="2000" b="0" i="0" u="none" strike="noStrike" kern="1200" dirty="0" smtClean="0">
                          <a:solidFill>
                            <a:schemeClr val="dk1"/>
                          </a:solidFill>
                          <a:latin typeface="+mn-lt"/>
                          <a:ea typeface="+mn-ea"/>
                          <a:cs typeface="+mn-cs"/>
                        </a:rPr>
                        <a:t>Less </a:t>
                      </a:r>
                      <a:r>
                        <a:rPr kumimoji="0" lang="en-US" sz="2000" b="0" i="0" u="none" strike="noStrike" kern="1200" dirty="0" err="1" smtClean="0">
                          <a:solidFill>
                            <a:schemeClr val="dk1"/>
                          </a:solidFill>
                          <a:latin typeface="+mn-lt"/>
                          <a:ea typeface="+mn-ea"/>
                          <a:cs typeface="+mn-cs"/>
                        </a:rPr>
                        <a:t>generalizable</a:t>
                      </a:r>
                      <a:endParaRPr kumimoji="0" lang="en-US" sz="2000" b="0" i="0" u="none" strike="noStrike" kern="1200" dirty="0" smtClean="0">
                        <a:solidFill>
                          <a:schemeClr val="dk1"/>
                        </a:solidFill>
                        <a:latin typeface="+mn-lt"/>
                        <a:ea typeface="+mn-ea"/>
                        <a:cs typeface="+mn-cs"/>
                      </a:endParaRPr>
                    </a:p>
                    <a:p>
                      <a:pPr algn="just"/>
                      <a:endParaRPr lang="en-US" dirty="0"/>
                    </a:p>
                  </a:txBody>
                  <a:tcPr/>
                </a:tc>
                <a:tc>
                  <a:txBody>
                    <a:bodyPr/>
                    <a:lstStyle/>
                    <a:p>
                      <a:pPr algn="just" rtl="0" fontAlgn="base"/>
                      <a:r>
                        <a:rPr kumimoji="0" lang="en-US" sz="2800" b="1" i="0" u="sng" strike="noStrike" kern="1200" dirty="0" smtClean="0">
                          <a:solidFill>
                            <a:schemeClr val="dk1"/>
                          </a:solidFill>
                          <a:latin typeface="+mn-lt"/>
                          <a:ea typeface="+mn-ea"/>
                          <a:cs typeface="+mn-cs"/>
                        </a:rPr>
                        <a:t>Quantitative</a:t>
                      </a:r>
                    </a:p>
                    <a:p>
                      <a:pPr algn="just" rtl="0" fontAlgn="base"/>
                      <a:endParaRPr kumimoji="0" lang="en-US" sz="2800" b="1" i="0" u="none" strike="noStrike" kern="1200" dirty="0" smtClean="0">
                        <a:solidFill>
                          <a:schemeClr val="dk1"/>
                        </a:solidFill>
                        <a:latin typeface="+mn-lt"/>
                        <a:ea typeface="+mn-ea"/>
                        <a:cs typeface="+mn-cs"/>
                      </a:endParaRPr>
                    </a:p>
                    <a:p>
                      <a:pPr algn="just" rtl="0" fontAlgn="base">
                        <a:buFont typeface="Wingdings" pitchFamily="2" charset="2"/>
                        <a:buChar char="q"/>
                      </a:pPr>
                      <a:r>
                        <a:rPr kumimoji="0" lang="en-US" sz="2000" b="0" i="0" u="none" strike="noStrike" kern="1200" dirty="0" smtClean="0">
                          <a:solidFill>
                            <a:schemeClr val="dk1"/>
                          </a:solidFill>
                          <a:latin typeface="+mn-lt"/>
                          <a:ea typeface="+mn-ea"/>
                          <a:cs typeface="+mn-cs"/>
                        </a:rPr>
                        <a:t>Primarily deductive process used to test pre-specified concepts/hypotheses that make up a theory</a:t>
                      </a:r>
                    </a:p>
                    <a:p>
                      <a:pPr algn="just" rtl="0" fontAlgn="base">
                        <a:buFont typeface="Wingdings" pitchFamily="2" charset="2"/>
                        <a:buChar char="q"/>
                      </a:pPr>
                      <a:r>
                        <a:rPr kumimoji="0" lang="en-US" sz="2000" b="0" i="0" u="none" strike="noStrike" kern="1200" dirty="0" smtClean="0">
                          <a:solidFill>
                            <a:schemeClr val="dk1"/>
                          </a:solidFill>
                          <a:latin typeface="+mn-lt"/>
                          <a:ea typeface="+mn-ea"/>
                          <a:cs typeface="+mn-cs"/>
                        </a:rPr>
                        <a:t>More objective: provides observed effects (interpreted by researchers) on a problem or condition </a:t>
                      </a:r>
                    </a:p>
                    <a:p>
                      <a:pPr algn="just" rtl="0" fontAlgn="base">
                        <a:buFont typeface="Wingdings" pitchFamily="2" charset="2"/>
                        <a:buChar char="q"/>
                      </a:pPr>
                      <a:r>
                        <a:rPr kumimoji="0" lang="en-US" sz="2000" b="0" i="0" u="none" strike="noStrike" kern="1200" dirty="0" smtClean="0">
                          <a:solidFill>
                            <a:schemeClr val="dk1"/>
                          </a:solidFill>
                          <a:latin typeface="+mn-lt"/>
                          <a:ea typeface="+mn-ea"/>
                          <a:cs typeface="+mn-cs"/>
                        </a:rPr>
                        <a:t>Number-based, statistical tests are used.</a:t>
                      </a:r>
                    </a:p>
                    <a:p>
                      <a:pPr algn="just" rtl="0" fontAlgn="base">
                        <a:buFont typeface="Wingdings" pitchFamily="2" charset="2"/>
                        <a:buChar char="q"/>
                      </a:pPr>
                      <a:r>
                        <a:rPr kumimoji="0" lang="en-US" sz="2000" b="0" i="0" u="none" strike="noStrike" kern="1200" dirty="0" smtClean="0">
                          <a:solidFill>
                            <a:schemeClr val="dk1"/>
                          </a:solidFill>
                          <a:latin typeface="+mn-lt"/>
                          <a:ea typeface="+mn-ea"/>
                          <a:cs typeface="+mn-cs"/>
                        </a:rPr>
                        <a:t>Fixed response options </a:t>
                      </a:r>
                    </a:p>
                    <a:p>
                      <a:pPr algn="just" rtl="0" fontAlgn="base">
                        <a:buFont typeface="Wingdings" pitchFamily="2" charset="2"/>
                        <a:buChar char="q"/>
                      </a:pPr>
                      <a:r>
                        <a:rPr kumimoji="0" lang="en-US" sz="2000" b="0" i="0" u="none" strike="noStrike" kern="1200" dirty="0" smtClean="0">
                          <a:solidFill>
                            <a:schemeClr val="dk1"/>
                          </a:solidFill>
                          <a:latin typeface="+mn-lt"/>
                          <a:ea typeface="+mn-ea"/>
                          <a:cs typeface="+mn-cs"/>
                        </a:rPr>
                        <a:t>Can be valid and reliable: largely depends on the measurement /instrument used</a:t>
                      </a:r>
                    </a:p>
                    <a:p>
                      <a:pPr algn="just" rtl="0" fontAlgn="base">
                        <a:buFont typeface="Wingdings" pitchFamily="2" charset="2"/>
                        <a:buChar char="q"/>
                      </a:pPr>
                      <a:r>
                        <a:rPr kumimoji="0" lang="en-US" sz="2000" b="0" i="0" u="none" strike="noStrike" kern="1200" dirty="0" smtClean="0">
                          <a:solidFill>
                            <a:schemeClr val="dk1"/>
                          </a:solidFill>
                          <a:latin typeface="+mn-lt"/>
                          <a:ea typeface="+mn-ea"/>
                          <a:cs typeface="+mn-cs"/>
                        </a:rPr>
                        <a:t>Time expenditure heavier on the planning phase and lighter on the analysis phase</a:t>
                      </a:r>
                    </a:p>
                    <a:p>
                      <a:pPr algn="just" rtl="0" fontAlgn="base">
                        <a:buFont typeface="Wingdings" pitchFamily="2" charset="2"/>
                        <a:buChar char="q"/>
                      </a:pPr>
                      <a:r>
                        <a:rPr kumimoji="0" lang="en-US" sz="2000" b="0" i="0" u="none" strike="noStrike" kern="1200" dirty="0" smtClean="0">
                          <a:solidFill>
                            <a:schemeClr val="dk1"/>
                          </a:solidFill>
                          <a:latin typeface="+mn-lt"/>
                          <a:ea typeface="+mn-ea"/>
                          <a:cs typeface="+mn-cs"/>
                        </a:rPr>
                        <a:t>More </a:t>
                      </a:r>
                      <a:r>
                        <a:rPr kumimoji="0" lang="en-US" sz="2000" b="0" i="0" u="none" strike="noStrike" kern="1200" dirty="0" err="1" smtClean="0">
                          <a:solidFill>
                            <a:schemeClr val="dk1"/>
                          </a:solidFill>
                          <a:latin typeface="+mn-lt"/>
                          <a:ea typeface="+mn-ea"/>
                          <a:cs typeface="+mn-cs"/>
                        </a:rPr>
                        <a:t>generalizable</a:t>
                      </a:r>
                      <a:endParaRPr kumimoji="0" lang="en-US" sz="2000" b="0" i="0" u="none" strike="noStrike" kern="1200" dirty="0" smtClean="0">
                        <a:solidFill>
                          <a:schemeClr val="dk1"/>
                        </a:solidFill>
                        <a:latin typeface="+mn-lt"/>
                        <a:ea typeface="+mn-ea"/>
                        <a:cs typeface="+mn-cs"/>
                      </a:endParaRPr>
                    </a:p>
                    <a:p>
                      <a:pPr algn="just"/>
                      <a:endParaRPr lang="en-US" dirty="0"/>
                    </a:p>
                  </a:txBody>
                  <a:tcPr/>
                </a:tc>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8610600" cy="1143000"/>
          </a:xfrm>
        </p:spPr>
        <p:txBody>
          <a:bodyPr>
            <a:normAutofit/>
          </a:bodyPr>
          <a:lstStyle/>
          <a:p>
            <a:r>
              <a:rPr lang="en-US" b="1" dirty="0" smtClean="0"/>
              <a:t>Research in Psychology</a:t>
            </a:r>
            <a:endParaRPr lang="en-US" b="1" dirty="0"/>
          </a:p>
        </p:txBody>
      </p:sp>
      <p:sp>
        <p:nvSpPr>
          <p:cNvPr id="3" name="Content Placeholder 2"/>
          <p:cNvSpPr>
            <a:spLocks noGrp="1"/>
          </p:cNvSpPr>
          <p:nvPr>
            <p:ph sz="quarter" idx="1"/>
          </p:nvPr>
        </p:nvSpPr>
        <p:spPr/>
        <p:txBody>
          <a:bodyPr/>
          <a:lstStyle/>
          <a:p>
            <a:pPr algn="just" fontAlgn="base"/>
            <a:r>
              <a:rPr lang="en-US" dirty="0" smtClean="0"/>
              <a:t>Meta Analysis/ Archival Research</a:t>
            </a:r>
          </a:p>
          <a:p>
            <a:pPr algn="just" fontAlgn="base"/>
            <a:r>
              <a:rPr lang="en-US" dirty="0" smtClean="0"/>
              <a:t>Naturalistic Observation</a:t>
            </a:r>
          </a:p>
          <a:p>
            <a:pPr algn="just" fontAlgn="base"/>
            <a:r>
              <a:rPr lang="en-US" dirty="0" smtClean="0"/>
              <a:t>Experimental Research</a:t>
            </a:r>
          </a:p>
          <a:p>
            <a:pPr algn="just" fontAlgn="base"/>
            <a:r>
              <a:rPr lang="en-US" dirty="0" smtClean="0"/>
              <a:t>Survey and interview Research</a:t>
            </a:r>
          </a:p>
          <a:p>
            <a:pPr algn="just" fontAlgn="base"/>
            <a:r>
              <a:rPr lang="en-US" dirty="0" smtClean="0"/>
              <a:t>The Case Study and focus group</a:t>
            </a:r>
          </a:p>
          <a:p>
            <a:pPr algn="just" fontAlgn="base"/>
            <a:r>
              <a:rPr lang="en-US" dirty="0" err="1" smtClean="0"/>
              <a:t>Correlational</a:t>
            </a:r>
            <a:r>
              <a:rPr lang="en-US" dirty="0" smtClean="0"/>
              <a:t> Research </a:t>
            </a:r>
          </a:p>
          <a:p>
            <a:pPr algn="just">
              <a:buNone/>
            </a:pPr>
            <a:r>
              <a:rPr lang="en-US" dirty="0" smtClean="0"/>
              <a:t/>
            </a:r>
            <a:br>
              <a:rPr lang="en-US" dirty="0" smtClean="0"/>
            </a:b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Meta Analysis/Archival Research</a:t>
            </a:r>
            <a:endParaRPr lang="en-US" b="1" dirty="0"/>
          </a:p>
        </p:txBody>
      </p:sp>
      <p:sp>
        <p:nvSpPr>
          <p:cNvPr id="3" name="Content Placeholder 2"/>
          <p:cNvSpPr>
            <a:spLocks noGrp="1"/>
          </p:cNvSpPr>
          <p:nvPr>
            <p:ph sz="quarter" idx="1"/>
          </p:nvPr>
        </p:nvSpPr>
        <p:spPr/>
        <p:txBody>
          <a:bodyPr>
            <a:normAutofit fontScale="92500" lnSpcReduction="20000"/>
          </a:bodyPr>
          <a:lstStyle/>
          <a:p>
            <a:pPr algn="just" fontAlgn="base"/>
            <a:r>
              <a:rPr lang="en-US" dirty="0" smtClean="0"/>
              <a:t>A meta-analysis is essentially a study of past studies. It is used to get an integrated result. A researcher reviews previously published studies on a topic, then analyzes the various results to find general trends across the studies.</a:t>
            </a:r>
            <a:endParaRPr lang="en-US" baseline="30000" dirty="0" smtClean="0"/>
          </a:p>
          <a:p>
            <a:pPr algn="just"/>
            <a:r>
              <a:rPr lang="en-US" dirty="0" smtClean="0"/>
              <a:t>It can be used in </a:t>
            </a:r>
            <a:r>
              <a:rPr lang="en-US" u="sng" dirty="0" smtClean="0">
                <a:hlinkClick r:id="rId2"/>
              </a:rPr>
              <a:t>psychology</a:t>
            </a:r>
            <a:r>
              <a:rPr lang="en-US" dirty="0" smtClean="0"/>
              <a:t>, general medical practice, or other fields.</a:t>
            </a:r>
          </a:p>
          <a:p>
            <a:pPr algn="just" fontAlgn="base"/>
            <a:r>
              <a:rPr lang="en-US" sz="2800" dirty="0" smtClean="0"/>
              <a:t>Advantages:</a:t>
            </a:r>
          </a:p>
          <a:p>
            <a:pPr lvl="1" algn="just" fontAlgn="base"/>
            <a:r>
              <a:rPr lang="en-US" dirty="0" smtClean="0"/>
              <a:t>It is an inexpensive means of testing a hypothesis.</a:t>
            </a:r>
          </a:p>
          <a:p>
            <a:pPr lvl="1" algn="just" fontAlgn="base"/>
            <a:r>
              <a:rPr lang="en-US" dirty="0" smtClean="0"/>
              <a:t>Faster way</a:t>
            </a:r>
          </a:p>
          <a:p>
            <a:pPr algn="just" fontAlgn="base"/>
            <a:r>
              <a:rPr lang="en-US" sz="2800" dirty="0" smtClean="0"/>
              <a:t>Disadvantages:</a:t>
            </a:r>
          </a:p>
          <a:p>
            <a:pPr lvl="1" algn="just" fontAlgn="base"/>
            <a:r>
              <a:rPr lang="en-US" dirty="0" smtClean="0"/>
              <a:t>The data may not be in the form which can be used to test the hypothesis fully.</a:t>
            </a:r>
          </a:p>
          <a:p>
            <a:pPr lvl="1" algn="just" fontAlgn="base"/>
            <a:r>
              <a:rPr lang="en-US" dirty="0" smtClean="0"/>
              <a:t>The information could be incomplete or haphazard.</a:t>
            </a:r>
          </a:p>
          <a:p>
            <a:pPr algn="just"/>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Naturalistic Research</a:t>
            </a:r>
            <a:endParaRPr lang="en-US" b="1" dirty="0"/>
          </a:p>
        </p:txBody>
      </p:sp>
      <p:sp>
        <p:nvSpPr>
          <p:cNvPr id="3" name="Content Placeholder 2"/>
          <p:cNvSpPr>
            <a:spLocks noGrp="1"/>
          </p:cNvSpPr>
          <p:nvPr>
            <p:ph sz="quarter" idx="1"/>
          </p:nvPr>
        </p:nvSpPr>
        <p:spPr/>
        <p:txBody>
          <a:bodyPr>
            <a:normAutofit fontScale="92500" lnSpcReduction="20000"/>
          </a:bodyPr>
          <a:lstStyle/>
          <a:p>
            <a:pPr algn="just" fontAlgn="base"/>
            <a:r>
              <a:rPr lang="en-US" sz="2800" dirty="0" smtClean="0"/>
              <a:t>Research in which investigator simply observes some naturally occurring behavior and does not make a change in the situation. </a:t>
            </a:r>
          </a:p>
          <a:p>
            <a:pPr algn="just" fontAlgn="base"/>
            <a:r>
              <a:rPr lang="en-US" sz="2800" u="sng" dirty="0" smtClean="0"/>
              <a:t>Advantage:</a:t>
            </a:r>
            <a:endParaRPr lang="en-US" sz="2800" dirty="0" smtClean="0"/>
          </a:p>
          <a:p>
            <a:pPr lvl="1" algn="just" fontAlgn="base"/>
            <a:r>
              <a:rPr lang="en-US" dirty="0" smtClean="0"/>
              <a:t>We get the first hand knowledge of what people do in their natural situations but lack of control is the biggest drawback.</a:t>
            </a:r>
          </a:p>
          <a:p>
            <a:pPr algn="just" fontAlgn="base"/>
            <a:r>
              <a:rPr lang="en-US" sz="2800" u="sng" dirty="0" smtClean="0"/>
              <a:t>Disadvantages</a:t>
            </a:r>
            <a:r>
              <a:rPr lang="en-US" sz="2800" dirty="0" smtClean="0"/>
              <a:t>:</a:t>
            </a:r>
          </a:p>
          <a:p>
            <a:pPr lvl="1" algn="just" fontAlgn="base"/>
            <a:r>
              <a:rPr lang="en-US" dirty="0" smtClean="0"/>
              <a:t>Furthermore, if people realize that they are being observed, they may change their natural response. </a:t>
            </a:r>
          </a:p>
          <a:p>
            <a:pPr lvl="1" algn="just" fontAlgn="base"/>
            <a:r>
              <a:rPr lang="en-US" dirty="0" smtClean="0"/>
              <a:t>Researcher is passive &amp; simply records whatever is happening</a:t>
            </a:r>
          </a:p>
          <a:p>
            <a:pPr algn="just"/>
            <a:r>
              <a:rPr lang="en-US" dirty="0" smtClean="0"/>
              <a:t/>
            </a:r>
            <a:br>
              <a:rPr lang="en-US" dirty="0" smtClean="0"/>
            </a:b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Survey Research Method</a:t>
            </a:r>
            <a:endParaRPr lang="en-US" b="1" dirty="0"/>
          </a:p>
        </p:txBody>
      </p:sp>
      <p:sp>
        <p:nvSpPr>
          <p:cNvPr id="3" name="Content Placeholder 2"/>
          <p:cNvSpPr>
            <a:spLocks noGrp="1"/>
          </p:cNvSpPr>
          <p:nvPr>
            <p:ph sz="quarter" idx="1"/>
          </p:nvPr>
        </p:nvSpPr>
        <p:spPr/>
        <p:txBody>
          <a:bodyPr>
            <a:normAutofit fontScale="85000" lnSpcReduction="20000"/>
          </a:bodyPr>
          <a:lstStyle/>
          <a:p>
            <a:pPr algn="just" fontAlgn="base"/>
            <a:r>
              <a:rPr lang="en-US" dirty="0" smtClean="0"/>
              <a:t>The first commonly used research method in psychology is called a survey. A survey gathers data by asking a group of people their thoughts, reactions or opinions to fixed questions. This data is then collected and analyzed by a psychologist to provide insight on human behavior as related to a particular subject.</a:t>
            </a:r>
          </a:p>
          <a:p>
            <a:pPr algn="just" fontAlgn="base"/>
            <a:r>
              <a:rPr lang="en-US" b="1" dirty="0" smtClean="0"/>
              <a:t>Benefits: </a:t>
            </a:r>
            <a:r>
              <a:rPr lang="en-US" dirty="0" smtClean="0"/>
              <a:t>Standardized surveys provide data with little to no errors. </a:t>
            </a:r>
          </a:p>
          <a:p>
            <a:pPr algn="just" fontAlgn="base"/>
            <a:r>
              <a:rPr lang="en-US" dirty="0" smtClean="0"/>
              <a:t>Cost effective and efficient as a large group of people can be surveyed in a short period of time. </a:t>
            </a:r>
          </a:p>
          <a:p>
            <a:pPr algn="just" fontAlgn="base"/>
            <a:r>
              <a:rPr lang="en-US" b="1" dirty="0" smtClean="0"/>
              <a:t>Disadvantages</a:t>
            </a:r>
            <a:r>
              <a:rPr lang="en-US" dirty="0" smtClean="0"/>
              <a:t> include the validity based upon honest answers, answer choices could not reflect true opinions and one particular response may be understood differently by the subjects of the study, thus providing less than accurate results. </a:t>
            </a: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1143000"/>
          </a:xfrm>
        </p:spPr>
        <p:txBody>
          <a:bodyPr/>
          <a:lstStyle/>
          <a:p>
            <a:r>
              <a:rPr lang="en-US" b="1" dirty="0" smtClean="0"/>
              <a:t>Case Study Research</a:t>
            </a:r>
            <a:endParaRPr lang="en-US" b="1" dirty="0"/>
          </a:p>
        </p:txBody>
      </p:sp>
      <p:sp>
        <p:nvSpPr>
          <p:cNvPr id="3" name="Content Placeholder 2"/>
          <p:cNvSpPr>
            <a:spLocks noGrp="1"/>
          </p:cNvSpPr>
          <p:nvPr>
            <p:ph sz="quarter" idx="1"/>
          </p:nvPr>
        </p:nvSpPr>
        <p:spPr>
          <a:xfrm>
            <a:off x="609600" y="1219200"/>
            <a:ext cx="7772400" cy="4572000"/>
          </a:xfrm>
        </p:spPr>
        <p:txBody>
          <a:bodyPr>
            <a:noAutofit/>
          </a:bodyPr>
          <a:lstStyle/>
          <a:p>
            <a:pPr algn="just" fontAlgn="base"/>
            <a:r>
              <a:rPr lang="en-US" sz="2000" dirty="0" smtClean="0"/>
              <a:t>Case study closely studies one individual as opposed to a group of people. </a:t>
            </a:r>
          </a:p>
          <a:p>
            <a:pPr algn="just" fontAlgn="base"/>
            <a:r>
              <a:rPr lang="en-US" sz="2000" dirty="0" smtClean="0"/>
              <a:t>The purpose of a case study is to learn as much as possible about an individual or group so that the information can be generalized to many others.</a:t>
            </a:r>
          </a:p>
          <a:p>
            <a:pPr algn="just" fontAlgn="base"/>
            <a:r>
              <a:rPr lang="en-US" sz="2000" dirty="0" smtClean="0"/>
              <a:t>The benefits of performing a case study include getting an in-depth view into a subjects behavior and can also help a psychologist determine research questions to study for a larger group.</a:t>
            </a:r>
          </a:p>
          <a:p>
            <a:pPr algn="just" fontAlgn="base"/>
            <a:r>
              <a:rPr lang="en-US" sz="2000" dirty="0" smtClean="0"/>
              <a:t>A disadvantage to doing a case study is that a psychologist may start off only looking for certain data and accidentally overlook important behaviors while only focusing on desired data, or data may be purposely overlooked if it does not coincide with an original hypothesis. (Introduction to Psychology)</a:t>
            </a:r>
          </a:p>
          <a:p>
            <a:pPr algn="just"/>
            <a:endParaRPr lang="en-US" sz="20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algn="just"/>
            <a:r>
              <a:rPr lang="en-US" b="1" dirty="0" smtClean="0"/>
              <a:t>Case Study Example</a:t>
            </a:r>
            <a:r>
              <a:rPr lang="en-US" dirty="0" smtClean="0"/>
              <a:t>: Anna O. was a pseudonym of a woman named Bertha </a:t>
            </a:r>
            <a:r>
              <a:rPr lang="en-US" dirty="0" err="1" smtClean="0"/>
              <a:t>Pappenheim</a:t>
            </a:r>
            <a:r>
              <a:rPr lang="en-US" dirty="0" smtClean="0"/>
              <a:t>, a patient of a physician named Josef Breuer. While she was never a patient of Freud's, Freud and Breuer discussed her case extensively. The woman was experiencing symptoms of a condition that was then known as </a:t>
            </a:r>
            <a:r>
              <a:rPr lang="en-US" u="sng" dirty="0" smtClean="0">
                <a:hlinkClick r:id="rId2"/>
              </a:rPr>
              <a:t>hysteria</a:t>
            </a:r>
            <a:r>
              <a:rPr lang="en-US" dirty="0" smtClean="0"/>
              <a:t> (overwhelming and unmanageable fear) and found that talking about her problems helped relieve her symptoms. Her case played an important part in the development of talk therapy as an approach to mental health treatment.</a:t>
            </a:r>
          </a:p>
          <a:p>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Interviews</a:t>
            </a:r>
            <a:endParaRPr lang="en-US" b="1" dirty="0"/>
          </a:p>
        </p:txBody>
      </p:sp>
      <p:sp>
        <p:nvSpPr>
          <p:cNvPr id="3" name="Content Placeholder 2"/>
          <p:cNvSpPr>
            <a:spLocks noGrp="1"/>
          </p:cNvSpPr>
          <p:nvPr>
            <p:ph sz="quarter" idx="1"/>
          </p:nvPr>
        </p:nvSpPr>
        <p:spPr>
          <a:xfrm>
            <a:off x="914400" y="1447800"/>
            <a:ext cx="7772400" cy="4876800"/>
          </a:xfrm>
        </p:spPr>
        <p:txBody>
          <a:bodyPr>
            <a:normAutofit fontScale="77500" lnSpcReduction="20000"/>
          </a:bodyPr>
          <a:lstStyle/>
          <a:p>
            <a:pPr algn="just"/>
            <a:r>
              <a:rPr lang="en-US" dirty="0" smtClean="0"/>
              <a:t>An interview is a </a:t>
            </a:r>
            <a:r>
              <a:rPr lang="en-US" dirty="0" smtClean="0">
                <a:hlinkClick r:id="rId2"/>
              </a:rPr>
              <a:t>qualitative research</a:t>
            </a:r>
            <a:r>
              <a:rPr lang="en-US" dirty="0" smtClean="0"/>
              <a:t> method that relies on asking questions in order to </a:t>
            </a:r>
            <a:r>
              <a:rPr lang="en-US" dirty="0" smtClean="0">
                <a:hlinkClick r:id="rId3"/>
              </a:rPr>
              <a:t>collect data</a:t>
            </a:r>
            <a:r>
              <a:rPr lang="en-US" dirty="0" smtClean="0"/>
              <a:t>. Interviews involve two or more people, one of whom is the interviewer asking the questions.</a:t>
            </a:r>
          </a:p>
          <a:p>
            <a:pPr algn="just"/>
            <a:r>
              <a:rPr lang="en-US" dirty="0" smtClean="0">
                <a:hlinkClick r:id="rId4"/>
              </a:rPr>
              <a:t>Structured interviews</a:t>
            </a:r>
            <a:r>
              <a:rPr lang="en-US" dirty="0" smtClean="0"/>
              <a:t> have predetermined questions asked in a predetermined order. </a:t>
            </a:r>
            <a:r>
              <a:rPr lang="en-US" dirty="0" smtClean="0">
                <a:hlinkClick r:id="rId5"/>
              </a:rPr>
              <a:t>Unstructured interviews</a:t>
            </a:r>
            <a:r>
              <a:rPr lang="en-US" dirty="0" smtClean="0"/>
              <a:t> are more free-flowing, and </a:t>
            </a:r>
            <a:r>
              <a:rPr lang="en-US" dirty="0" smtClean="0">
                <a:hlinkClick r:id="rId6"/>
              </a:rPr>
              <a:t>semi-structured interviews</a:t>
            </a:r>
            <a:r>
              <a:rPr lang="en-US" dirty="0" smtClean="0"/>
              <a:t> fall in between.</a:t>
            </a:r>
          </a:p>
          <a:p>
            <a:pPr algn="just"/>
            <a:r>
              <a:rPr lang="en-US" dirty="0" smtClean="0"/>
              <a:t>Interviews are commonly used in market research, social science, and </a:t>
            </a:r>
            <a:r>
              <a:rPr lang="en-US" dirty="0" smtClean="0">
                <a:hlinkClick r:id="rId7"/>
              </a:rPr>
              <a:t>ethnographic</a:t>
            </a:r>
            <a:r>
              <a:rPr lang="en-US" dirty="0" smtClean="0"/>
              <a:t> research.</a:t>
            </a:r>
          </a:p>
          <a:p>
            <a:pPr algn="just"/>
            <a:r>
              <a:rPr lang="en-US" dirty="0" smtClean="0"/>
              <a:t>Allow you to </a:t>
            </a:r>
            <a:r>
              <a:rPr lang="en-US" dirty="0" smtClean="0">
                <a:hlinkClick r:id="rId3"/>
              </a:rPr>
              <a:t>gather rich information</a:t>
            </a:r>
            <a:r>
              <a:rPr lang="en-US" dirty="0" smtClean="0"/>
              <a:t> and draw more detailed conclusions than other research methods, taking into consideration nonverbal cues, off-the-cuff reactions, and emotional responses.</a:t>
            </a:r>
          </a:p>
          <a:p>
            <a:pPr algn="just"/>
            <a:r>
              <a:rPr lang="en-US" dirty="0" smtClean="0"/>
              <a:t>However, they can also be time-consuming and deceptively challenging to conduct properly. Smaller sample sizes can cause their </a:t>
            </a:r>
            <a:r>
              <a:rPr lang="en-US" dirty="0" smtClean="0">
                <a:hlinkClick r:id="rId8"/>
              </a:rPr>
              <a:t>validity</a:t>
            </a:r>
            <a:r>
              <a:rPr lang="en-US" dirty="0" smtClean="0"/>
              <a:t> and </a:t>
            </a:r>
            <a:r>
              <a:rPr lang="en-US" dirty="0" smtClean="0">
                <a:hlinkClick r:id="rId9"/>
              </a:rPr>
              <a:t>reliability</a:t>
            </a:r>
            <a:r>
              <a:rPr lang="en-US" dirty="0" smtClean="0"/>
              <a:t> to suffer, and there is an inherent risk of interviewer effect arising from accidentally leading questions.</a:t>
            </a:r>
          </a:p>
          <a:p>
            <a:pPr algn="just"/>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Group</a:t>
            </a:r>
            <a:endParaRPr lang="en-US" dirty="0"/>
          </a:p>
        </p:txBody>
      </p:sp>
      <p:sp>
        <p:nvSpPr>
          <p:cNvPr id="3" name="Content Placeholder 2"/>
          <p:cNvSpPr>
            <a:spLocks noGrp="1"/>
          </p:cNvSpPr>
          <p:nvPr>
            <p:ph sz="quarter" idx="1"/>
          </p:nvPr>
        </p:nvSpPr>
        <p:spPr/>
        <p:txBody>
          <a:bodyPr>
            <a:normAutofit fontScale="85000" lnSpcReduction="20000"/>
          </a:bodyPr>
          <a:lstStyle/>
          <a:p>
            <a:pPr algn="just"/>
            <a:r>
              <a:rPr lang="en-US" dirty="0" smtClean="0"/>
              <a:t>A focus group brings together a group of participants to answer questions on a topic of interest in a moderated setting. </a:t>
            </a:r>
          </a:p>
          <a:p>
            <a:pPr algn="just"/>
            <a:r>
              <a:rPr lang="en-US" dirty="0" smtClean="0"/>
              <a:t>Focus groups are qualitative in nature and often study the group’s dynamic and body language in addition to their answers. </a:t>
            </a:r>
          </a:p>
          <a:p>
            <a:pPr algn="just"/>
            <a:r>
              <a:rPr lang="en-US" dirty="0" smtClean="0"/>
              <a:t>Responses can guide future research on consumer products and services, human behavior, or controversial topics.</a:t>
            </a:r>
          </a:p>
          <a:p>
            <a:pPr algn="just"/>
            <a:r>
              <a:rPr lang="en-US" dirty="0" smtClean="0"/>
              <a:t>Focus groups can provide more nuanced and unfiltered feedback than individual interviews and are easier to organize than experiments or large surveys. </a:t>
            </a:r>
          </a:p>
          <a:p>
            <a:pPr algn="just"/>
            <a:r>
              <a:rPr lang="en-US" dirty="0" smtClean="0"/>
              <a:t>However, their small size leads to low external validity and the temptation as a researcher to “cherry-pick” responses that fit your hypotheses.</a:t>
            </a:r>
          </a:p>
          <a:p>
            <a:pPr algn="just"/>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Scientific Method</a:t>
            </a:r>
            <a:endParaRPr lang="en-US" dirty="0"/>
          </a:p>
        </p:txBody>
      </p:sp>
      <p:sp>
        <p:nvSpPr>
          <p:cNvPr id="3" name="Content Placeholder 2"/>
          <p:cNvSpPr>
            <a:spLocks noGrp="1"/>
          </p:cNvSpPr>
          <p:nvPr>
            <p:ph sz="quarter" idx="1"/>
          </p:nvPr>
        </p:nvSpPr>
        <p:spPr/>
        <p:txBody>
          <a:bodyPr/>
          <a:lstStyle/>
          <a:p>
            <a:pPr algn="just"/>
            <a:r>
              <a:rPr lang="en-US" b="1" dirty="0" smtClean="0"/>
              <a:t>The scientific method</a:t>
            </a:r>
            <a:r>
              <a:rPr lang="en-US" dirty="0" smtClean="0"/>
              <a:t> is the standardized process by which scientists gather data to test whether their hypothesis aligns with existing scientific knowledge.</a:t>
            </a:r>
          </a:p>
          <a:p>
            <a:pPr algn="just"/>
            <a:r>
              <a:rPr lang="en-US" dirty="0" smtClean="0"/>
              <a:t>i.e., </a:t>
            </a:r>
            <a:r>
              <a:rPr lang="en-US" dirty="0" err="1" smtClean="0"/>
              <a:t>Milgram</a:t>
            </a:r>
            <a:r>
              <a:rPr lang="en-US" dirty="0" smtClean="0"/>
              <a:t> followed all the steps of the scientific method to produce one of the most notable psychological experiments.</a:t>
            </a:r>
            <a:endParaRPr lang="en-US" dirty="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1143000"/>
          </a:xfrm>
        </p:spPr>
        <p:txBody>
          <a:bodyPr/>
          <a:lstStyle/>
          <a:p>
            <a:r>
              <a:rPr lang="en-US" dirty="0" err="1" smtClean="0"/>
              <a:t>Correlational</a:t>
            </a:r>
            <a:r>
              <a:rPr lang="en-US" dirty="0" smtClean="0"/>
              <a:t> Research</a:t>
            </a:r>
            <a:endParaRPr lang="en-US" dirty="0"/>
          </a:p>
        </p:txBody>
      </p:sp>
      <p:sp>
        <p:nvSpPr>
          <p:cNvPr id="3" name="Content Placeholder 2"/>
          <p:cNvSpPr>
            <a:spLocks noGrp="1"/>
          </p:cNvSpPr>
          <p:nvPr>
            <p:ph sz="quarter" idx="1"/>
          </p:nvPr>
        </p:nvSpPr>
        <p:spPr>
          <a:xfrm>
            <a:off x="685800" y="1295400"/>
            <a:ext cx="7772400" cy="4572000"/>
          </a:xfrm>
        </p:spPr>
        <p:txBody>
          <a:bodyPr>
            <a:noAutofit/>
          </a:bodyPr>
          <a:lstStyle/>
          <a:p>
            <a:pPr algn="just" fontAlgn="base"/>
            <a:r>
              <a:rPr lang="en-US" sz="2000" dirty="0" smtClean="0"/>
              <a:t>A type of research design that looks at the relationships between two or more variables. </a:t>
            </a:r>
            <a:r>
              <a:rPr lang="en-US" sz="2000" dirty="0" err="1" smtClean="0"/>
              <a:t>Correlational</a:t>
            </a:r>
            <a:r>
              <a:rPr lang="en-US" sz="2000" dirty="0" smtClean="0"/>
              <a:t> studies are non-experimental, which means that the experimenter does not manipulate or control any of the variables.</a:t>
            </a:r>
          </a:p>
          <a:p>
            <a:pPr algn="just" fontAlgn="base"/>
            <a:r>
              <a:rPr lang="en-US" sz="2000" dirty="0" smtClean="0"/>
              <a:t>A correlation refers to a relationship between two variables. </a:t>
            </a:r>
            <a:r>
              <a:rPr lang="en-US" sz="2000" u="sng" dirty="0" smtClean="0">
                <a:hlinkClick r:id="rId2"/>
              </a:rPr>
              <a:t>Correlations can be strong or weak</a:t>
            </a:r>
            <a:r>
              <a:rPr lang="en-US" sz="2000" dirty="0" smtClean="0"/>
              <a:t> and positive or negative. Sometimes, there is no correlation.</a:t>
            </a:r>
          </a:p>
          <a:p>
            <a:pPr algn="just" fontAlgn="base"/>
            <a:r>
              <a:rPr lang="en-US" sz="2000" b="1" dirty="0" smtClean="0"/>
              <a:t>Positive correlations</a:t>
            </a:r>
            <a:r>
              <a:rPr lang="en-US" sz="2000" dirty="0" smtClean="0"/>
              <a:t>: Both variables increase or decrease at the same time. A correlation coefficient close to +1.00 indicates a strong positive correlation.</a:t>
            </a:r>
          </a:p>
          <a:p>
            <a:pPr algn="just" fontAlgn="base"/>
            <a:r>
              <a:rPr lang="en-US" sz="2000" dirty="0" smtClean="0"/>
              <a:t>For instance, the number of cars a person owns is positively correlated with their income. More the income, more the number of cars.</a:t>
            </a:r>
          </a:p>
          <a:p>
            <a:pPr algn="just" fontAlgn="base"/>
            <a:r>
              <a:rPr lang="en-US" sz="2000" b="1" dirty="0" smtClean="0"/>
              <a:t>Negative correlations</a:t>
            </a:r>
            <a:r>
              <a:rPr lang="en-US" sz="2000" dirty="0" smtClean="0"/>
              <a:t>: As the amount of one variable increases, the other decreases (and vice versa). A correlation coefficient close to -1.00 indicates a strong negative correlation.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772400" cy="1143000"/>
          </a:xfrm>
        </p:spPr>
        <p:txBody>
          <a:bodyPr/>
          <a:lstStyle/>
          <a:p>
            <a:r>
              <a:rPr lang="en-US" dirty="0" err="1" smtClean="0"/>
              <a:t>Correlational</a:t>
            </a:r>
            <a:r>
              <a:rPr lang="en-US" dirty="0" smtClean="0"/>
              <a:t> Research</a:t>
            </a:r>
            <a:endParaRPr lang="en-US" dirty="0"/>
          </a:p>
        </p:txBody>
      </p:sp>
      <p:sp>
        <p:nvSpPr>
          <p:cNvPr id="3" name="Content Placeholder 2"/>
          <p:cNvSpPr>
            <a:spLocks noGrp="1"/>
          </p:cNvSpPr>
          <p:nvPr>
            <p:ph sz="quarter" idx="1"/>
          </p:nvPr>
        </p:nvSpPr>
        <p:spPr>
          <a:xfrm>
            <a:off x="685800" y="1447800"/>
            <a:ext cx="8001000" cy="4876800"/>
          </a:xfrm>
        </p:spPr>
        <p:txBody>
          <a:bodyPr>
            <a:normAutofit lnSpcReduction="10000"/>
          </a:bodyPr>
          <a:lstStyle/>
          <a:p>
            <a:pPr algn="just" fontAlgn="base"/>
            <a:r>
              <a:rPr lang="en-US" sz="2800" dirty="0" smtClean="0"/>
              <a:t>For example, there is a negative relationship between levels of stress and life satisfaction. This indicates that as stress levels increase, life satisfaction decreases.</a:t>
            </a:r>
            <a:endParaRPr lang="en-US" b="1" dirty="0" smtClean="0"/>
          </a:p>
          <a:p>
            <a:pPr algn="just" fontAlgn="base"/>
            <a:r>
              <a:rPr lang="en-US" b="1" dirty="0" smtClean="0"/>
              <a:t>No correlation</a:t>
            </a:r>
            <a:r>
              <a:rPr lang="en-US" dirty="0" smtClean="0"/>
              <a:t>:</a:t>
            </a:r>
            <a:r>
              <a:rPr lang="en-US" b="1" dirty="0" smtClean="0"/>
              <a:t> </a:t>
            </a:r>
            <a:r>
              <a:rPr lang="en-US" dirty="0" smtClean="0"/>
              <a:t>There is no relationship between the two variables. A correlation coefficient of 0 indicates no correlation. </a:t>
            </a:r>
          </a:p>
          <a:p>
            <a:pPr algn="just" fontAlgn="base"/>
            <a:r>
              <a:rPr lang="en-US" b="1" dirty="0" smtClean="0"/>
              <a:t>Example</a:t>
            </a:r>
            <a:r>
              <a:rPr lang="en-US" dirty="0" smtClean="0"/>
              <a:t>: the relationship between intelligence and height. An increase in height does not lead to any changes in the intelligence of an individual</a:t>
            </a:r>
          </a:p>
          <a:p>
            <a:pPr algn="just"/>
            <a:r>
              <a:rPr lang="en-US" dirty="0" smtClean="0"/>
              <a:t>Types: naturalistic observation, the survey method, and archival research. </a:t>
            </a:r>
          </a:p>
          <a:p>
            <a:pPr algn="just">
              <a:buNone/>
            </a:pP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Research</a:t>
            </a:r>
            <a:endParaRPr lang="en-US" dirty="0"/>
          </a:p>
        </p:txBody>
      </p:sp>
      <p:sp>
        <p:nvSpPr>
          <p:cNvPr id="3" name="Content Placeholder 2"/>
          <p:cNvSpPr>
            <a:spLocks noGrp="1"/>
          </p:cNvSpPr>
          <p:nvPr>
            <p:ph sz="quarter" idx="1"/>
          </p:nvPr>
        </p:nvSpPr>
        <p:spPr>
          <a:xfrm>
            <a:off x="914400" y="1447800"/>
            <a:ext cx="7772400" cy="5029200"/>
          </a:xfrm>
        </p:spPr>
        <p:txBody>
          <a:bodyPr>
            <a:normAutofit fontScale="92500" lnSpcReduction="10000"/>
          </a:bodyPr>
          <a:lstStyle/>
          <a:p>
            <a:pPr algn="just"/>
            <a:r>
              <a:rPr lang="en-US" dirty="0" smtClean="0"/>
              <a:t>The experimental method involves the manipulation of </a:t>
            </a:r>
            <a:r>
              <a:rPr lang="en-US" dirty="0" smtClean="0">
                <a:hlinkClick r:id="rId2"/>
              </a:rPr>
              <a:t>variables</a:t>
            </a:r>
            <a:r>
              <a:rPr lang="en-US" dirty="0" smtClean="0"/>
              <a:t> to establish cause and effect relationships. </a:t>
            </a:r>
          </a:p>
          <a:p>
            <a:pPr algn="just"/>
            <a:r>
              <a:rPr lang="en-US" dirty="0" smtClean="0"/>
              <a:t>The key features are controlled methods and the random allocation of participants into </a:t>
            </a:r>
            <a:r>
              <a:rPr lang="en-US" dirty="0" smtClean="0">
                <a:hlinkClick r:id="rId3"/>
              </a:rPr>
              <a:t>controlled and experimental groups</a:t>
            </a:r>
            <a:r>
              <a:rPr lang="en-US" dirty="0" smtClean="0"/>
              <a:t>.</a:t>
            </a:r>
          </a:p>
          <a:p>
            <a:pPr algn="just"/>
            <a:r>
              <a:rPr lang="en-US" dirty="0" smtClean="0"/>
              <a:t>An experiment is an investigation in which a </a:t>
            </a:r>
            <a:r>
              <a:rPr lang="en-US" dirty="0" smtClean="0">
                <a:hlinkClick r:id="rId4"/>
              </a:rPr>
              <a:t>hypothesis</a:t>
            </a:r>
            <a:r>
              <a:rPr lang="en-US" dirty="0" smtClean="0"/>
              <a:t> is scientifically tested. In an experiment, an independent variable (the cause) is manipulated and the dependent variable (the effect) is measured; any extraneous variables are controlled.</a:t>
            </a:r>
          </a:p>
          <a:p>
            <a:pPr algn="just"/>
            <a:r>
              <a:rPr lang="en-US" dirty="0" smtClean="0"/>
              <a:t>An advantage is that experiments should be objective. This is good as it makes the data more </a:t>
            </a:r>
            <a:r>
              <a:rPr lang="en-US" dirty="0" smtClean="0">
                <a:hlinkClick r:id="rId5"/>
              </a:rPr>
              <a:t>valid</a:t>
            </a:r>
            <a:r>
              <a:rPr lang="en-US" dirty="0" smtClean="0"/>
              <a:t>, and less biased.</a:t>
            </a:r>
          </a:p>
          <a:p>
            <a:pPr algn="just"/>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Terms</a:t>
            </a:r>
            <a:endParaRPr lang="en-US" dirty="0"/>
          </a:p>
        </p:txBody>
      </p:sp>
      <p:sp>
        <p:nvSpPr>
          <p:cNvPr id="3" name="Content Placeholder 2"/>
          <p:cNvSpPr>
            <a:spLocks noGrp="1"/>
          </p:cNvSpPr>
          <p:nvPr>
            <p:ph sz="quarter" idx="1"/>
          </p:nvPr>
        </p:nvSpPr>
        <p:spPr/>
        <p:txBody>
          <a:bodyPr/>
          <a:lstStyle/>
          <a:p>
            <a:pPr algn="just" fontAlgn="base"/>
            <a:r>
              <a:rPr lang="en-US" dirty="0" smtClean="0"/>
              <a:t>Key features of an experiment:</a:t>
            </a:r>
            <a:r>
              <a:rPr lang="en-US" b="1" dirty="0" smtClean="0"/>
              <a:t> </a:t>
            </a:r>
            <a:endParaRPr lang="en-US" dirty="0" smtClean="0"/>
          </a:p>
          <a:p>
            <a:pPr algn="just" fontAlgn="base"/>
            <a:r>
              <a:rPr lang="en-US" dirty="0" smtClean="0"/>
              <a:t/>
            </a:r>
            <a:br>
              <a:rPr lang="en-US" dirty="0" smtClean="0"/>
            </a:br>
            <a:r>
              <a:rPr lang="en-US" b="1" u="sng" dirty="0" smtClean="0"/>
              <a:t>Independent variable </a:t>
            </a:r>
            <a:r>
              <a:rPr lang="en-US" dirty="0" smtClean="0"/>
              <a:t>(factor that is manipulated) versus </a:t>
            </a:r>
            <a:r>
              <a:rPr lang="en-US" b="1" u="sng" dirty="0" smtClean="0"/>
              <a:t>dependent variable </a:t>
            </a:r>
            <a:r>
              <a:rPr lang="en-US" dirty="0" smtClean="0"/>
              <a:t>(factor that is measured)</a:t>
            </a:r>
          </a:p>
          <a:p>
            <a:pPr algn="just" fontAlgn="base"/>
            <a:r>
              <a:rPr lang="en-US" dirty="0" smtClean="0"/>
              <a:t/>
            </a:r>
            <a:br>
              <a:rPr lang="en-US" dirty="0" smtClean="0"/>
            </a:br>
            <a:r>
              <a:rPr lang="en-US" b="1" u="sng" dirty="0" smtClean="0"/>
              <a:t>Experimental group </a:t>
            </a:r>
            <a:r>
              <a:rPr lang="en-US" dirty="0" smtClean="0"/>
              <a:t>(receives treatment) versus </a:t>
            </a:r>
            <a:r>
              <a:rPr lang="en-US" b="1" u="sng" dirty="0" smtClean="0"/>
              <a:t>control group </a:t>
            </a:r>
            <a:r>
              <a:rPr lang="en-US" dirty="0" smtClean="0"/>
              <a:t>(receives no treatment) </a:t>
            </a:r>
          </a:p>
          <a:p>
            <a:pPr algn="just"/>
            <a:endParaRPr lang="en-US" dirty="0"/>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Terms</a:t>
            </a:r>
            <a:endParaRPr lang="en-US" dirty="0"/>
          </a:p>
        </p:txBody>
      </p:sp>
      <p:sp>
        <p:nvSpPr>
          <p:cNvPr id="3" name="Content Placeholder 2"/>
          <p:cNvSpPr>
            <a:spLocks noGrp="1"/>
          </p:cNvSpPr>
          <p:nvPr>
            <p:ph sz="quarter" idx="1"/>
          </p:nvPr>
        </p:nvSpPr>
        <p:spPr/>
        <p:txBody>
          <a:bodyPr/>
          <a:lstStyle/>
          <a:p>
            <a:pPr algn="just" fontAlgn="base"/>
            <a:r>
              <a:rPr lang="en-US" dirty="0" smtClean="0"/>
              <a:t>The manipulation implemented by the experimenter is called </a:t>
            </a:r>
            <a:r>
              <a:rPr lang="en-US" b="1" i="1" u="sng" dirty="0" smtClean="0"/>
              <a:t>treatment</a:t>
            </a:r>
            <a:endParaRPr lang="en-US" dirty="0" smtClean="0"/>
          </a:p>
          <a:p>
            <a:pPr algn="just" fontAlgn="base"/>
            <a:r>
              <a:rPr lang="en-US" b="1" dirty="0" smtClean="0"/>
              <a:t>Random assignment of participants </a:t>
            </a:r>
            <a:r>
              <a:rPr lang="en-US" dirty="0" smtClean="0"/>
              <a:t>– participants characteristics have equal chance to be distributed across the various groups</a:t>
            </a:r>
          </a:p>
          <a:p>
            <a:pPr algn="just" fontAlgn="base"/>
            <a:r>
              <a:rPr lang="en-US" b="1" dirty="0" smtClean="0"/>
              <a:t>Significant Outcome </a:t>
            </a:r>
            <a:r>
              <a:rPr lang="en-US" dirty="0" smtClean="0"/>
              <a:t>– meaningful results (statistical procedures)</a:t>
            </a:r>
          </a:p>
          <a:p>
            <a:pPr algn="just" fontAlgn="base"/>
            <a:r>
              <a:rPr lang="en-US" b="1" dirty="0" smtClean="0"/>
              <a:t>Replication</a:t>
            </a:r>
            <a:r>
              <a:rPr lang="en-US" dirty="0" smtClean="0"/>
              <a:t> – the repetition of research using different procedures, settings, people in order to increase confidence in prior findings.</a:t>
            </a:r>
          </a:p>
          <a:p>
            <a:endParaRPr lang="en-US" dirty="0"/>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3f54cb6e62facaacf8c4aaff5c82e26.jpg"/>
          <p:cNvPicPr>
            <a:picLocks noGrp="1" noChangeAspect="1"/>
          </p:cNvPicPr>
          <p:nvPr>
            <p:ph sz="quarter" idx="1"/>
          </p:nvPr>
        </p:nvPicPr>
        <p:blipFill>
          <a:blip r:embed="rId2"/>
          <a:stretch>
            <a:fillRect/>
          </a:stretch>
        </p:blipFill>
        <p:spPr>
          <a:xfrm>
            <a:off x="457200" y="609600"/>
            <a:ext cx="8382000" cy="5638799"/>
          </a:xfrm>
        </p:spPr>
      </p:pic>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trolled experiment cause and effect"/>
          <p:cNvPicPr>
            <a:picLocks noChangeAspect="1" noChangeArrowheads="1"/>
          </p:cNvPicPr>
          <p:nvPr/>
        </p:nvPicPr>
        <p:blipFill>
          <a:blip r:embed="rId2"/>
          <a:srcRect/>
          <a:stretch>
            <a:fillRect/>
          </a:stretch>
        </p:blipFill>
        <p:spPr bwMode="auto">
          <a:xfrm>
            <a:off x="0" y="0"/>
            <a:ext cx="9144000" cy="3190876"/>
          </a:xfrm>
          <a:prstGeom prst="rect">
            <a:avLst/>
          </a:prstGeom>
          <a:noFill/>
        </p:spPr>
      </p:pic>
      <p:pic>
        <p:nvPicPr>
          <p:cNvPr id="1028" name="Picture 4" descr="control group experimental group"/>
          <p:cNvPicPr>
            <a:picLocks noChangeAspect="1" noChangeArrowheads="1"/>
          </p:cNvPicPr>
          <p:nvPr/>
        </p:nvPicPr>
        <p:blipFill>
          <a:blip r:embed="rId3"/>
          <a:srcRect/>
          <a:stretch>
            <a:fillRect/>
          </a:stretch>
        </p:blipFill>
        <p:spPr bwMode="auto">
          <a:xfrm>
            <a:off x="0" y="3276600"/>
            <a:ext cx="9144000" cy="3581400"/>
          </a:xfrm>
          <a:prstGeom prst="rect">
            <a:avLst/>
          </a:prstGeom>
          <a:noFill/>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2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ontrolled experiment extraneous variables"/>
          <p:cNvPicPr>
            <a:picLocks noChangeAspect="1" noChangeArrowheads="1"/>
          </p:cNvPicPr>
          <p:nvPr/>
        </p:nvPicPr>
        <p:blipFill>
          <a:blip r:embed="rId2"/>
          <a:srcRect/>
          <a:stretch>
            <a:fillRect/>
          </a:stretch>
        </p:blipFill>
        <p:spPr bwMode="auto">
          <a:xfrm>
            <a:off x="0" y="1"/>
            <a:ext cx="9144000" cy="3581399"/>
          </a:xfrm>
          <a:prstGeom prst="rect">
            <a:avLst/>
          </a:prstGeom>
          <a:noFill/>
        </p:spPr>
      </p:pic>
      <p:pic>
        <p:nvPicPr>
          <p:cNvPr id="5" name="Picture 2" descr="controlled experiment variables"/>
          <p:cNvPicPr>
            <a:picLocks noGrp="1" noChangeAspect="1" noChangeArrowheads="1"/>
          </p:cNvPicPr>
          <p:nvPr>
            <p:ph sz="quarter" idx="1"/>
          </p:nvPr>
        </p:nvPicPr>
        <p:blipFill>
          <a:blip r:embed="rId3"/>
          <a:srcRect/>
          <a:stretch>
            <a:fillRect/>
          </a:stretch>
        </p:blipFill>
        <p:spPr bwMode="auto">
          <a:xfrm>
            <a:off x="0" y="3429000"/>
            <a:ext cx="9144000" cy="3429000"/>
          </a:xfrm>
          <a:prstGeom prst="rect">
            <a:avLst/>
          </a:prstGeom>
          <a:noFill/>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Barnum Effect:</a:t>
            </a:r>
            <a:endParaRPr lang="en-US" dirty="0"/>
          </a:p>
        </p:txBody>
      </p:sp>
      <p:sp>
        <p:nvSpPr>
          <p:cNvPr id="3" name="Content Placeholder 2"/>
          <p:cNvSpPr>
            <a:spLocks noGrp="1"/>
          </p:cNvSpPr>
          <p:nvPr>
            <p:ph sz="quarter" idx="1"/>
          </p:nvPr>
        </p:nvSpPr>
        <p:spPr/>
        <p:txBody>
          <a:bodyPr/>
          <a:lstStyle/>
          <a:p>
            <a:pPr algn="just" fontAlgn="base"/>
            <a:r>
              <a:rPr lang="en-US" b="1" i="1" dirty="0" smtClean="0"/>
              <a:t>Barnum effect</a:t>
            </a:r>
            <a:r>
              <a:rPr lang="en-US" i="1" dirty="0" smtClean="0"/>
              <a:t>:  Tendency to consider personal descriptions accurate if stated in general terms</a:t>
            </a:r>
          </a:p>
          <a:p>
            <a:pPr algn="just" fontAlgn="base"/>
            <a:r>
              <a:rPr lang="en-US" dirty="0" smtClean="0"/>
              <a:t>Always have a little something for everyone.  Make sure all palm readings, horoscopes, etc. are so general that something in them will always apply to any one person! </a:t>
            </a:r>
          </a:p>
          <a:p>
            <a:pPr algn="just">
              <a:buNone/>
            </a:pPr>
            <a:r>
              <a:rPr lang="en-US" dirty="0" smtClean="0"/>
              <a:t/>
            </a:r>
            <a:br>
              <a:rPr lang="en-US" dirty="0" smtClean="0"/>
            </a:br>
            <a:endParaRPr lang="en-US" dirty="0"/>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Ethical Guidelines</a:t>
            </a:r>
            <a:endParaRPr lang="en-US" dirty="0"/>
          </a:p>
        </p:txBody>
      </p:sp>
      <p:sp>
        <p:nvSpPr>
          <p:cNvPr id="3" name="Content Placeholder 2"/>
          <p:cNvSpPr>
            <a:spLocks noGrp="1"/>
          </p:cNvSpPr>
          <p:nvPr>
            <p:ph sz="quarter" idx="1"/>
          </p:nvPr>
        </p:nvSpPr>
        <p:spPr/>
        <p:txBody>
          <a:bodyPr/>
          <a:lstStyle/>
          <a:p>
            <a:pPr algn="just" fontAlgn="base"/>
            <a:r>
              <a:rPr lang="en-US" sz="2800" dirty="0" smtClean="0"/>
              <a:t>Ethical Guidelines for Human Research Participants: </a:t>
            </a:r>
          </a:p>
          <a:p>
            <a:pPr lvl="1" algn="just" fontAlgn="base"/>
            <a:r>
              <a:rPr lang="en-US" dirty="0" smtClean="0"/>
              <a:t>Informed consent</a:t>
            </a:r>
          </a:p>
          <a:p>
            <a:pPr lvl="1" algn="just" fontAlgn="base"/>
            <a:r>
              <a:rPr lang="en-US" dirty="0" smtClean="0"/>
              <a:t>Voluntary participation</a:t>
            </a:r>
          </a:p>
          <a:p>
            <a:pPr lvl="1" algn="just" fontAlgn="base"/>
            <a:r>
              <a:rPr lang="en-US" dirty="0" smtClean="0"/>
              <a:t>Restricted use of deception</a:t>
            </a:r>
          </a:p>
          <a:p>
            <a:pPr lvl="1" algn="just" fontAlgn="base"/>
            <a:r>
              <a:rPr lang="en-US" dirty="0" smtClean="0"/>
              <a:t>Debriefing</a:t>
            </a:r>
          </a:p>
          <a:p>
            <a:pPr lvl="1" algn="just" fontAlgn="base"/>
            <a:r>
              <a:rPr lang="en-US" dirty="0" smtClean="0"/>
              <a:t>Confidentiality</a:t>
            </a:r>
          </a:p>
          <a:p>
            <a:pPr lvl="1" algn="just" fontAlgn="base"/>
            <a:r>
              <a:rPr lang="en-US" dirty="0" smtClean="0"/>
              <a:t>Alternative activities</a:t>
            </a:r>
          </a:p>
          <a:p>
            <a:pPr lvl="1" algn="just" fontAlgn="base"/>
            <a:r>
              <a:rPr lang="en-US" dirty="0" smtClean="0"/>
              <a:t>No Deception</a:t>
            </a:r>
          </a:p>
          <a:p>
            <a:pPr algn="just"/>
            <a:endParaRPr lang="en-US" dirty="0"/>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1143000"/>
          </a:xfrm>
        </p:spPr>
        <p:txBody>
          <a:bodyPr/>
          <a:lstStyle/>
          <a:p>
            <a:r>
              <a:rPr lang="en-US" dirty="0" smtClean="0"/>
              <a:t>Steps in Scientific Method</a:t>
            </a:r>
            <a:endParaRPr lang="en-US" dirty="0"/>
          </a:p>
        </p:txBody>
      </p:sp>
      <p:graphicFrame>
        <p:nvGraphicFramePr>
          <p:cNvPr id="6" name="Content Placeholder 5"/>
          <p:cNvGraphicFramePr>
            <a:graphicFrameLocks noGrp="1"/>
          </p:cNvGraphicFramePr>
          <p:nvPr>
            <p:ph sz="quarter" idx="1"/>
          </p:nvPr>
        </p:nvGraphicFramePr>
        <p:xfrm>
          <a:off x="609600" y="1143000"/>
          <a:ext cx="77724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03433CE4-3840-4DA2-979F-AC1343E8366E}"/>
                                            </p:graphicEl>
                                          </p:spTgt>
                                        </p:tgtEl>
                                        <p:attrNameLst>
                                          <p:attrName>style.visibility</p:attrName>
                                        </p:attrNameLst>
                                      </p:cBhvr>
                                      <p:to>
                                        <p:strVal val="visible"/>
                                      </p:to>
                                    </p:set>
                                    <p:animEffect transition="in" filter="fade">
                                      <p:cBhvr>
                                        <p:cTn id="7" dur="2000"/>
                                        <p:tgtEl>
                                          <p:spTgt spid="6">
                                            <p:graphicEl>
                                              <a:dgm id="{03433CE4-3840-4DA2-979F-AC1343E8366E}"/>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16B1D50F-4880-47BE-A327-067BFFEB504F}"/>
                                            </p:graphicEl>
                                          </p:spTgt>
                                        </p:tgtEl>
                                        <p:attrNameLst>
                                          <p:attrName>style.visibility</p:attrName>
                                        </p:attrNameLst>
                                      </p:cBhvr>
                                      <p:to>
                                        <p:strVal val="visible"/>
                                      </p:to>
                                    </p:set>
                                    <p:animEffect transition="in" filter="fade">
                                      <p:cBhvr>
                                        <p:cTn id="12" dur="2000"/>
                                        <p:tgtEl>
                                          <p:spTgt spid="6">
                                            <p:graphicEl>
                                              <a:dgm id="{16B1D50F-4880-47BE-A327-067BFFEB504F}"/>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graphicEl>
                                              <a:dgm id="{ECC6459F-1168-41D1-ABCD-5C673D348B9D}"/>
                                            </p:graphicEl>
                                          </p:spTgt>
                                        </p:tgtEl>
                                        <p:attrNameLst>
                                          <p:attrName>style.visibility</p:attrName>
                                        </p:attrNameLst>
                                      </p:cBhvr>
                                      <p:to>
                                        <p:strVal val="visible"/>
                                      </p:to>
                                    </p:set>
                                    <p:animEffect transition="in" filter="fade">
                                      <p:cBhvr>
                                        <p:cTn id="15" dur="2000"/>
                                        <p:tgtEl>
                                          <p:spTgt spid="6">
                                            <p:graphicEl>
                                              <a:dgm id="{ECC6459F-1168-41D1-ABCD-5C673D348B9D}"/>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graphicEl>
                                              <a:dgm id="{9BA03AC0-0FB9-43D5-AEC9-2DD96FC6C9E3}"/>
                                            </p:graphicEl>
                                          </p:spTgt>
                                        </p:tgtEl>
                                        <p:attrNameLst>
                                          <p:attrName>style.visibility</p:attrName>
                                        </p:attrNameLst>
                                      </p:cBhvr>
                                      <p:to>
                                        <p:strVal val="visible"/>
                                      </p:to>
                                    </p:set>
                                    <p:animEffect transition="in" filter="fade">
                                      <p:cBhvr>
                                        <p:cTn id="20" dur="2000"/>
                                        <p:tgtEl>
                                          <p:spTgt spid="6">
                                            <p:graphicEl>
                                              <a:dgm id="{9BA03AC0-0FB9-43D5-AEC9-2DD96FC6C9E3}"/>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graphicEl>
                                              <a:dgm id="{62711BD3-AC2F-416F-9569-709C75B9716D}"/>
                                            </p:graphicEl>
                                          </p:spTgt>
                                        </p:tgtEl>
                                        <p:attrNameLst>
                                          <p:attrName>style.visibility</p:attrName>
                                        </p:attrNameLst>
                                      </p:cBhvr>
                                      <p:to>
                                        <p:strVal val="visible"/>
                                      </p:to>
                                    </p:set>
                                    <p:animEffect transition="in" filter="fade">
                                      <p:cBhvr>
                                        <p:cTn id="23" dur="2000"/>
                                        <p:tgtEl>
                                          <p:spTgt spid="6">
                                            <p:graphicEl>
                                              <a:dgm id="{62711BD3-AC2F-416F-9569-709C75B9716D}"/>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graphicEl>
                                              <a:dgm id="{853ACBAC-DB51-4B56-A067-8A86C0CF4B0F}"/>
                                            </p:graphicEl>
                                          </p:spTgt>
                                        </p:tgtEl>
                                        <p:attrNameLst>
                                          <p:attrName>style.visibility</p:attrName>
                                        </p:attrNameLst>
                                      </p:cBhvr>
                                      <p:to>
                                        <p:strVal val="visible"/>
                                      </p:to>
                                    </p:set>
                                    <p:animEffect transition="in" filter="fade">
                                      <p:cBhvr>
                                        <p:cTn id="28" dur="2000"/>
                                        <p:tgtEl>
                                          <p:spTgt spid="6">
                                            <p:graphicEl>
                                              <a:dgm id="{853ACBAC-DB51-4B56-A067-8A86C0CF4B0F}"/>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graphicEl>
                                              <a:dgm id="{FBAE42A0-9C3A-457A-8093-D1B7BCC1743D}"/>
                                            </p:graphicEl>
                                          </p:spTgt>
                                        </p:tgtEl>
                                        <p:attrNameLst>
                                          <p:attrName>style.visibility</p:attrName>
                                        </p:attrNameLst>
                                      </p:cBhvr>
                                      <p:to>
                                        <p:strVal val="visible"/>
                                      </p:to>
                                    </p:set>
                                    <p:animEffect transition="in" filter="fade">
                                      <p:cBhvr>
                                        <p:cTn id="31" dur="2000"/>
                                        <p:tgtEl>
                                          <p:spTgt spid="6">
                                            <p:graphicEl>
                                              <a:dgm id="{FBAE42A0-9C3A-457A-8093-D1B7BCC1743D}"/>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graphicEl>
                                              <a:dgm id="{10C15633-4699-4220-9E87-E36110ACCE81}"/>
                                            </p:graphicEl>
                                          </p:spTgt>
                                        </p:tgtEl>
                                        <p:attrNameLst>
                                          <p:attrName>style.visibility</p:attrName>
                                        </p:attrNameLst>
                                      </p:cBhvr>
                                      <p:to>
                                        <p:strVal val="visible"/>
                                      </p:to>
                                    </p:set>
                                    <p:animEffect transition="in" filter="fade">
                                      <p:cBhvr>
                                        <p:cTn id="36" dur="2000"/>
                                        <p:tgtEl>
                                          <p:spTgt spid="6">
                                            <p:graphicEl>
                                              <a:dgm id="{10C15633-4699-4220-9E87-E36110ACCE81}"/>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graphicEl>
                                              <a:dgm id="{71A6FB47-E652-4EAF-AE3A-C65AAE2BDB92}"/>
                                            </p:graphicEl>
                                          </p:spTgt>
                                        </p:tgtEl>
                                        <p:attrNameLst>
                                          <p:attrName>style.visibility</p:attrName>
                                        </p:attrNameLst>
                                      </p:cBhvr>
                                      <p:to>
                                        <p:strVal val="visible"/>
                                      </p:to>
                                    </p:set>
                                    <p:animEffect transition="in" filter="fade">
                                      <p:cBhvr>
                                        <p:cTn id="39" dur="2000"/>
                                        <p:tgtEl>
                                          <p:spTgt spid="6">
                                            <p:graphicEl>
                                              <a:dgm id="{71A6FB47-E652-4EAF-AE3A-C65AAE2BDB9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searxhprocess.png"/>
          <p:cNvPicPr>
            <a:picLocks noGrp="1" noChangeAspect="1"/>
          </p:cNvPicPr>
          <p:nvPr>
            <p:ph sz="quarter" idx="1"/>
          </p:nvPr>
        </p:nvPicPr>
        <p:blipFill>
          <a:blip r:embed="rId2"/>
          <a:stretch>
            <a:fillRect/>
          </a:stretch>
        </p:blipFill>
        <p:spPr>
          <a:xfrm>
            <a:off x="152400" y="304800"/>
            <a:ext cx="8991600" cy="6553200"/>
          </a:xfrm>
        </p:spPr>
      </p:pic>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Terms in Psychological Research</a:t>
            </a:r>
            <a:endParaRPr lang="en-US" b="1" dirty="0"/>
          </a:p>
        </p:txBody>
      </p:sp>
      <p:sp>
        <p:nvSpPr>
          <p:cNvPr id="3" name="Content Placeholder 2"/>
          <p:cNvSpPr>
            <a:spLocks noGrp="1"/>
          </p:cNvSpPr>
          <p:nvPr>
            <p:ph sz="quarter" idx="1"/>
          </p:nvPr>
        </p:nvSpPr>
        <p:spPr>
          <a:xfrm>
            <a:off x="838200" y="1447800"/>
            <a:ext cx="7772400" cy="4572000"/>
          </a:xfrm>
        </p:spPr>
        <p:txBody>
          <a:bodyPr>
            <a:normAutofit fontScale="92500" lnSpcReduction="20000"/>
          </a:bodyPr>
          <a:lstStyle/>
          <a:p>
            <a:pPr algn="just"/>
            <a:r>
              <a:rPr lang="en-US" b="1" dirty="0" smtClean="0"/>
              <a:t>Variable: </a:t>
            </a:r>
            <a:r>
              <a:rPr lang="en-US" dirty="0" smtClean="0"/>
              <a:t>A </a:t>
            </a:r>
            <a:r>
              <a:rPr lang="en-US" b="1" dirty="0" smtClean="0"/>
              <a:t>variable</a:t>
            </a:r>
            <a:r>
              <a:rPr lang="en-US" dirty="0" smtClean="0"/>
              <a:t> is something that can be changed or varied, such as a characteristic or value. </a:t>
            </a:r>
            <a:r>
              <a:rPr lang="en-US" b="1" dirty="0" smtClean="0"/>
              <a:t>Variables</a:t>
            </a:r>
            <a:r>
              <a:rPr lang="en-US" dirty="0" smtClean="0"/>
              <a:t> are generally used in </a:t>
            </a:r>
            <a:r>
              <a:rPr lang="en-US" b="1" dirty="0" smtClean="0"/>
              <a:t>psychology</a:t>
            </a:r>
            <a:r>
              <a:rPr lang="en-US" dirty="0" smtClean="0"/>
              <a:t> experiments to determine if changes to one thing result in changes to another.</a:t>
            </a:r>
          </a:p>
          <a:p>
            <a:pPr algn="just"/>
            <a:r>
              <a:rPr lang="en-US" b="1" dirty="0" smtClean="0"/>
              <a:t>Independent Variable </a:t>
            </a:r>
            <a:r>
              <a:rPr lang="en-US" dirty="0" smtClean="0"/>
              <a:t>The variable/s the experimenter manipulates (i.e. Changes).</a:t>
            </a:r>
          </a:p>
          <a:p>
            <a:pPr algn="just"/>
            <a:r>
              <a:rPr lang="en-US" b="1" dirty="0" smtClean="0"/>
              <a:t>Dependent Variable </a:t>
            </a:r>
            <a:r>
              <a:rPr lang="en-US" dirty="0" smtClean="0"/>
              <a:t>A DV is the variable which is measured by the experimenter after they have manipulated the IV.</a:t>
            </a:r>
          </a:p>
          <a:p>
            <a:pPr algn="just"/>
            <a:r>
              <a:rPr lang="en-US" b="1" dirty="0" smtClean="0"/>
              <a:t>Extraneous Variables</a:t>
            </a:r>
            <a:r>
              <a:rPr lang="en-US" dirty="0" smtClean="0"/>
              <a:t> are other variables (not the IV) which could affect the results of the experiment e.g. the weather</a:t>
            </a: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terms in Research</a:t>
            </a:r>
            <a:endParaRPr lang="en-US" b="1" dirty="0"/>
          </a:p>
        </p:txBody>
      </p:sp>
      <p:sp>
        <p:nvSpPr>
          <p:cNvPr id="3" name="Content Placeholder 2"/>
          <p:cNvSpPr>
            <a:spLocks noGrp="1"/>
          </p:cNvSpPr>
          <p:nvPr>
            <p:ph sz="quarter" idx="1"/>
          </p:nvPr>
        </p:nvSpPr>
        <p:spPr/>
        <p:txBody>
          <a:bodyPr/>
          <a:lstStyle/>
          <a:p>
            <a:pPr algn="just"/>
            <a:r>
              <a:rPr lang="en-US" b="1" dirty="0" smtClean="0"/>
              <a:t>Aim </a:t>
            </a:r>
            <a:r>
              <a:rPr lang="en-US" dirty="0" smtClean="0"/>
              <a:t>identifies the purpose/reason behind the investigation.</a:t>
            </a:r>
          </a:p>
          <a:p>
            <a:pPr algn="just"/>
            <a:r>
              <a:rPr lang="en-US" b="1" dirty="0" smtClean="0"/>
              <a:t>Hypothesis</a:t>
            </a:r>
            <a:r>
              <a:rPr lang="en-US" dirty="0" smtClean="0"/>
              <a:t> (plural hypotheses) is a precise, testable statement of what the researchers predict/s will be the outcome of the study.</a:t>
            </a:r>
          </a:p>
          <a:p>
            <a:pPr algn="just"/>
            <a:r>
              <a:rPr lang="en-US" dirty="0" smtClean="0"/>
              <a:t>The </a:t>
            </a:r>
            <a:r>
              <a:rPr lang="en-US" b="1" dirty="0" smtClean="0"/>
              <a:t>alternative hypothesis</a:t>
            </a:r>
            <a:r>
              <a:rPr lang="en-US" dirty="0" smtClean="0"/>
              <a:t> states that there is a relationship between the IV and the DV.</a:t>
            </a:r>
          </a:p>
          <a:p>
            <a:pPr algn="just"/>
            <a:r>
              <a:rPr lang="en-US" dirty="0" smtClean="0"/>
              <a:t>The</a:t>
            </a:r>
            <a:r>
              <a:rPr lang="en-US" b="1" dirty="0" smtClean="0"/>
              <a:t> null hypothesis</a:t>
            </a:r>
            <a:r>
              <a:rPr lang="en-US" dirty="0" smtClean="0"/>
              <a:t> states that there is no relationship between the IV and DV.</a:t>
            </a:r>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Basic Elements of Scientific Method</a:t>
            </a:r>
            <a:endParaRPr lang="en-US" b="1" dirty="0"/>
          </a:p>
        </p:txBody>
      </p:sp>
      <p:sp>
        <p:nvSpPr>
          <p:cNvPr id="3" name="Content Placeholder 2"/>
          <p:cNvSpPr>
            <a:spLocks noGrp="1"/>
          </p:cNvSpPr>
          <p:nvPr>
            <p:ph sz="quarter" idx="1"/>
          </p:nvPr>
        </p:nvSpPr>
        <p:spPr>
          <a:xfrm>
            <a:off x="838200" y="1524000"/>
            <a:ext cx="7772400" cy="4572000"/>
          </a:xfrm>
        </p:spPr>
        <p:txBody>
          <a:bodyPr/>
          <a:lstStyle/>
          <a:p>
            <a:pPr marL="777240" lvl="1" indent="-457200" algn="just" fontAlgn="base">
              <a:buFont typeface="+mj-lt"/>
              <a:buAutoNum type="arabicPeriod"/>
            </a:pPr>
            <a:r>
              <a:rPr lang="en-US" dirty="0" smtClean="0"/>
              <a:t>Observation</a:t>
            </a:r>
          </a:p>
          <a:p>
            <a:pPr marL="777240" lvl="1" indent="-457200" algn="just" fontAlgn="base">
              <a:buFont typeface="+mj-lt"/>
              <a:buAutoNum type="arabicPeriod"/>
            </a:pPr>
            <a:r>
              <a:rPr lang="en-US" dirty="0" smtClean="0"/>
              <a:t>Defining a problem</a:t>
            </a:r>
          </a:p>
          <a:p>
            <a:pPr marL="777240" lvl="1" indent="-457200" algn="just" fontAlgn="base">
              <a:buFont typeface="+mj-lt"/>
              <a:buAutoNum type="arabicPeriod"/>
            </a:pPr>
            <a:r>
              <a:rPr lang="en-US" dirty="0" smtClean="0"/>
              <a:t>Proposing a hypothesis (an educated guess that can be tested)</a:t>
            </a:r>
          </a:p>
          <a:p>
            <a:pPr marL="777240" lvl="1" indent="-457200" algn="just" fontAlgn="base">
              <a:buFont typeface="+mj-lt"/>
              <a:buAutoNum type="arabicPeriod"/>
            </a:pPr>
            <a:r>
              <a:rPr lang="en-US" dirty="0" smtClean="0"/>
              <a:t>Gathering evidence/testing the hypothesis</a:t>
            </a:r>
          </a:p>
          <a:p>
            <a:pPr marL="777240" lvl="1" indent="-457200" algn="just" fontAlgn="base">
              <a:buFont typeface="+mj-lt"/>
              <a:buAutoNum type="arabicPeriod"/>
            </a:pPr>
            <a:r>
              <a:rPr lang="en-US" dirty="0" smtClean="0"/>
              <a:t>Publishing results</a:t>
            </a:r>
          </a:p>
          <a:p>
            <a:pPr marL="777240" lvl="1" indent="-457200" algn="just" fontAlgn="base">
              <a:buFont typeface="+mj-lt"/>
              <a:buAutoNum type="arabicPeriod"/>
            </a:pPr>
            <a:r>
              <a:rPr lang="en-US" dirty="0" smtClean="0"/>
              <a:t>Building a theory</a:t>
            </a:r>
          </a:p>
          <a:p>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fontAlgn="base"/>
            <a:r>
              <a:rPr lang="en-US" sz="2800" b="1" u="sng" dirty="0" smtClean="0"/>
              <a:t>Sample &amp; Population</a:t>
            </a:r>
            <a:endParaRPr lang="en-US" sz="2800" b="1" dirty="0" smtClean="0"/>
          </a:p>
          <a:p>
            <a:pPr lvl="1" fontAlgn="base"/>
            <a:r>
              <a:rPr lang="en-US" dirty="0" smtClean="0"/>
              <a:t>Small number of people which  represent the characteristics of the population.</a:t>
            </a:r>
          </a:p>
          <a:p>
            <a:endParaRPr lang="en-US" dirty="0"/>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RESEARCH METHODS</a:t>
            </a:r>
          </a:p>
          <a:p>
            <a:endParaRPr lang="en-US" dirty="0"/>
          </a:p>
        </p:txBody>
      </p:sp>
      <p:pic>
        <p:nvPicPr>
          <p:cNvPr id="5" name="Picture 4" descr="images (1).jpg"/>
          <p:cNvPicPr>
            <a:picLocks noChangeAspect="1"/>
          </p:cNvPicPr>
          <p:nvPr/>
        </p:nvPicPr>
        <p:blipFill>
          <a:blip r:embed="rId2"/>
          <a:stretch>
            <a:fillRect/>
          </a:stretch>
        </p:blipFill>
        <p:spPr>
          <a:xfrm>
            <a:off x="381000" y="304800"/>
            <a:ext cx="8382000" cy="6096000"/>
          </a:xfrm>
          <a:prstGeom prst="rect">
            <a:avLst/>
          </a:prstGeom>
        </p:spPr>
      </p:pic>
    </p:spTree>
  </p:cSld>
  <p:clrMapOvr>
    <a:masterClrMapping/>
  </p:clrMapOvr>
  <p:transition>
    <p:wipe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5285</TotalTime>
  <Words>878</Words>
  <Application>Microsoft Office PowerPoint</Application>
  <PresentationFormat>On-screen Show (4:3)</PresentationFormat>
  <Paragraphs>141</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Equity</vt:lpstr>
      <vt:lpstr>RESEARCH METHOD IN PSYCHOLOGY</vt:lpstr>
      <vt:lpstr>Scientific Method</vt:lpstr>
      <vt:lpstr>Steps in Scientific Method</vt:lpstr>
      <vt:lpstr>Slide 4</vt:lpstr>
      <vt:lpstr>Terms in Psychological Research</vt:lpstr>
      <vt:lpstr>Important terms in Research</vt:lpstr>
      <vt:lpstr>Basic Elements of Scientific Method</vt:lpstr>
      <vt:lpstr>Slide 8</vt:lpstr>
      <vt:lpstr>Slide 9</vt:lpstr>
      <vt:lpstr>Qualitative &amp; Quantitative Research</vt:lpstr>
      <vt:lpstr>Slide 11</vt:lpstr>
      <vt:lpstr>Research in Psychology</vt:lpstr>
      <vt:lpstr>Meta Analysis/Archival Research</vt:lpstr>
      <vt:lpstr>Naturalistic Research</vt:lpstr>
      <vt:lpstr>Survey Research Method</vt:lpstr>
      <vt:lpstr>Case Study Research</vt:lpstr>
      <vt:lpstr>Slide 17</vt:lpstr>
      <vt:lpstr>Interviews</vt:lpstr>
      <vt:lpstr>Focus Group</vt:lpstr>
      <vt:lpstr>Correlational Research</vt:lpstr>
      <vt:lpstr>Correlational Research</vt:lpstr>
      <vt:lpstr>Experimental Research</vt:lpstr>
      <vt:lpstr>Important Terms</vt:lpstr>
      <vt:lpstr>Important Terms</vt:lpstr>
      <vt:lpstr>Slide 25</vt:lpstr>
      <vt:lpstr>Slide 26</vt:lpstr>
      <vt:lpstr>Slide 27</vt:lpstr>
      <vt:lpstr>Barnum Effect:</vt:lpstr>
      <vt:lpstr>General Ethical Guidelines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 IN PSYCHOLOGY</dc:title>
  <dc:creator>Marvi Makhdoom</dc:creator>
  <cp:lastModifiedBy>Faraz Bhai</cp:lastModifiedBy>
  <cp:revision>8</cp:revision>
  <dcterms:created xsi:type="dcterms:W3CDTF">2022-09-14T15:03:38Z</dcterms:created>
  <dcterms:modified xsi:type="dcterms:W3CDTF">2022-10-16T18:35:26Z</dcterms:modified>
</cp:coreProperties>
</file>