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00" r:id="rId6"/>
    <p:sldId id="261" r:id="rId7"/>
    <p:sldId id="269" r:id="rId8"/>
    <p:sldId id="268" r:id="rId9"/>
    <p:sldId id="267" r:id="rId10"/>
    <p:sldId id="301" r:id="rId11"/>
    <p:sldId id="270" r:id="rId12"/>
    <p:sldId id="271" r:id="rId13"/>
    <p:sldId id="272" r:id="rId14"/>
    <p:sldId id="274" r:id="rId15"/>
    <p:sldId id="279" r:id="rId16"/>
    <p:sldId id="302" r:id="rId17"/>
    <p:sldId id="303" r:id="rId18"/>
    <p:sldId id="280" r:id="rId19"/>
    <p:sldId id="275" r:id="rId20"/>
    <p:sldId id="276" r:id="rId21"/>
    <p:sldId id="283" r:id="rId22"/>
    <p:sldId id="285" r:id="rId23"/>
    <p:sldId id="304" r:id="rId24"/>
    <p:sldId id="282" r:id="rId25"/>
    <p:sldId id="294" r:id="rId26"/>
    <p:sldId id="295" r:id="rId27"/>
    <p:sldId id="296" r:id="rId28"/>
    <p:sldId id="307" r:id="rId29"/>
    <p:sldId id="298" r:id="rId30"/>
    <p:sldId id="29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200"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B9C98-3EC3-4C54-9AE4-EA7D4F86E596}"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B9C98-3EC3-4C54-9AE4-EA7D4F86E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B9C98-3EC3-4C54-9AE4-EA7D4F86E596}" type="slidenum">
              <a:rPr lang="en-US" smtClean="0"/>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4750F3-E13D-49DE-A50B-0C01ECD3FDDF}"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B9C98-3EC3-4C54-9AE4-EA7D4F86E596}"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4750F3-E13D-49DE-A50B-0C01ECD3FDDF}" type="datetimeFigureOut">
              <a:rPr lang="en-US" smtClean="0"/>
              <a:pPr/>
              <a:t>10/18/2022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F8B9C98-3EC3-4C54-9AE4-EA7D4F86E5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94750F3-E13D-49DE-A50B-0C01ECD3FDDF}" type="datetimeFigureOut">
              <a:rPr lang="en-US" smtClean="0"/>
              <a:pPr/>
              <a:t>10/18/2022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F8B9C98-3EC3-4C54-9AE4-EA7D4F86E5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dmBqwWlJg8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asmXyJaXBC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8077200" cy="1673352"/>
          </a:xfrm>
        </p:spPr>
        <p:txBody>
          <a:bodyPr>
            <a:normAutofit/>
          </a:bodyPr>
          <a:lstStyle/>
          <a:p>
            <a:r>
              <a:rPr lang="en-US" sz="5400" dirty="0" smtClean="0"/>
              <a:t>LEARNING &amp; BEHAVIOR</a:t>
            </a:r>
            <a:endParaRPr lang="en-US" sz="5400" dirty="0"/>
          </a:p>
        </p:txBody>
      </p:sp>
      <p:sp>
        <p:nvSpPr>
          <p:cNvPr id="3" name="Subtitle 2"/>
          <p:cNvSpPr>
            <a:spLocks noGrp="1"/>
          </p:cNvSpPr>
          <p:nvPr>
            <p:ph type="subTitle" idx="1"/>
          </p:nvPr>
        </p:nvSpPr>
        <p:spPr>
          <a:xfrm>
            <a:off x="1066800" y="4038600"/>
            <a:ext cx="8077200" cy="1499616"/>
          </a:xfrm>
        </p:spPr>
        <p:txBody>
          <a:bodyPr/>
          <a:lstStyle/>
          <a:p>
            <a:r>
              <a:rPr lang="en-US" dirty="0" smtClean="0"/>
              <a:t>Session 5</a:t>
            </a:r>
            <a:endParaRPr lang="en-US" dirty="0"/>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cap="all" dirty="0" smtClean="0"/>
              <a:t>https://www.youtube.com/watch?v=jd7Jdug5SRc</a:t>
            </a:r>
          </a:p>
          <a:p>
            <a:endParaRPr lang="en-US" dirty="0"/>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457200" y="1600200"/>
            <a:ext cx="8229600" cy="4952999"/>
          </a:xfrm>
        </p:spPr>
        <p:txBody>
          <a:bodyPr>
            <a:normAutofit fontScale="77500" lnSpcReduction="20000"/>
          </a:bodyPr>
          <a:lstStyle/>
          <a:p>
            <a:pPr algn="just" fontAlgn="base"/>
            <a:r>
              <a:rPr lang="en-US" b="1" dirty="0"/>
              <a:t>Unconditioned Stimulus</a:t>
            </a:r>
            <a:r>
              <a:rPr lang="en-US" dirty="0"/>
              <a:t>: one that unconditionally, naturally and automatically triggers a response.</a:t>
            </a:r>
          </a:p>
          <a:p>
            <a:pPr algn="just" fontAlgn="base"/>
            <a:r>
              <a:rPr lang="en-US" b="1" dirty="0"/>
              <a:t>Unconditioned Response</a:t>
            </a:r>
            <a:r>
              <a:rPr lang="en-US" dirty="0"/>
              <a:t>: the unlearned response that occurs naturally in response to the unconditioned stimulus</a:t>
            </a:r>
          </a:p>
          <a:p>
            <a:pPr algn="just" fontAlgn="base"/>
            <a:r>
              <a:rPr lang="en-US" b="1" dirty="0"/>
              <a:t>Unconditioned Relationship</a:t>
            </a:r>
            <a:r>
              <a:rPr lang="en-US" dirty="0"/>
              <a:t>: an existing stimulus response connection</a:t>
            </a:r>
          </a:p>
          <a:p>
            <a:pPr algn="just" fontAlgn="base"/>
            <a:r>
              <a:rPr lang="en-US" b="1" dirty="0"/>
              <a:t>Neutral Stimulus</a:t>
            </a:r>
            <a:r>
              <a:rPr lang="en-US" dirty="0"/>
              <a:t>: a stimulus that does not produce the targeted response</a:t>
            </a:r>
          </a:p>
          <a:p>
            <a:pPr algn="just" fontAlgn="base"/>
            <a:r>
              <a:rPr lang="en-US" b="1" dirty="0"/>
              <a:t>Conditioned Stimulus</a:t>
            </a:r>
            <a:r>
              <a:rPr lang="en-US" dirty="0"/>
              <a:t>: previously neutral stimulus that, after becoming associated with the unconditioned stimulus, eventually comes to trigger a conditioned response.</a:t>
            </a:r>
          </a:p>
          <a:p>
            <a:pPr algn="just"/>
            <a:r>
              <a:rPr lang="en-US" b="1" dirty="0"/>
              <a:t>Conditioned Response</a:t>
            </a:r>
            <a:r>
              <a:rPr lang="en-US" dirty="0"/>
              <a:t>:  the learned response to the previously neutral stimulus.</a:t>
            </a:r>
          </a:p>
        </p:txBody>
      </p:sp>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Classical Conditioning</a:t>
            </a:r>
            <a:endParaRPr lang="en-US" dirty="0"/>
          </a:p>
        </p:txBody>
      </p:sp>
      <p:sp>
        <p:nvSpPr>
          <p:cNvPr id="3" name="Content Placeholder 2"/>
          <p:cNvSpPr>
            <a:spLocks noGrp="1"/>
          </p:cNvSpPr>
          <p:nvPr>
            <p:ph idx="1"/>
          </p:nvPr>
        </p:nvSpPr>
        <p:spPr/>
        <p:txBody>
          <a:bodyPr>
            <a:noAutofit/>
          </a:bodyPr>
          <a:lstStyle/>
          <a:p>
            <a:pPr algn="just" fontAlgn="base"/>
            <a:r>
              <a:rPr lang="en-US" sz="2400" b="1" cap="all" dirty="0"/>
              <a:t>A WARM AND NURTURING TEACHER MOTIVATES STUDENTS</a:t>
            </a:r>
          </a:p>
          <a:p>
            <a:pPr algn="just" fontAlgn="base">
              <a:buNone/>
            </a:pPr>
            <a:r>
              <a:rPr lang="en-US" sz="2400" dirty="0" smtClean="0"/>
              <a:t>A warm and nurturing teacher (US) makes students feel connected (UR). Students associate going to school (CS) with the teacher. Therefore, students learn to enjoy going to school (CR)</a:t>
            </a:r>
            <a:r>
              <a:rPr lang="en-US" sz="2400" baseline="30000" dirty="0" smtClean="0"/>
              <a:t>​​</a:t>
            </a:r>
            <a:r>
              <a:rPr lang="en-US" sz="2400" dirty="0" smtClean="0"/>
              <a:t>.</a:t>
            </a:r>
          </a:p>
          <a:p>
            <a:pPr algn="just" fontAlgn="base">
              <a:buNone/>
            </a:pPr>
            <a:endParaRPr lang="en-US" sz="2400" dirty="0" smtClean="0"/>
          </a:p>
          <a:p>
            <a:pPr algn="just" fontAlgn="base"/>
            <a:r>
              <a:rPr lang="en-US" sz="2400" b="1" cap="all" dirty="0"/>
              <a:t>ADVERTISING</a:t>
            </a:r>
          </a:p>
          <a:p>
            <a:pPr algn="just" fontAlgn="base">
              <a:buNone/>
            </a:pPr>
            <a:r>
              <a:rPr lang="en-US" sz="2400" dirty="0"/>
              <a:t>Most children love playing with other kids (US). It is fun and makes them feel happy (UR). When a child sees a group of children playing with a toy in a commercial, they associate the toy (CS) with happy feelings (CR) and want to play with it, too.</a:t>
            </a:r>
          </a:p>
          <a:p>
            <a:pPr algn="just"/>
            <a:r>
              <a:rPr lang="en-US" sz="2400" dirty="0" smtClean="0"/>
              <a:t/>
            </a:r>
            <a:br>
              <a:rPr lang="en-US" sz="2400" dirty="0" smtClean="0"/>
            </a:br>
            <a:endParaRPr lang="en-U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Classical Conditioning</a:t>
            </a:r>
            <a:endParaRPr lang="en-US" dirty="0"/>
          </a:p>
        </p:txBody>
      </p:sp>
      <p:sp>
        <p:nvSpPr>
          <p:cNvPr id="3" name="Content Placeholder 2"/>
          <p:cNvSpPr>
            <a:spLocks noGrp="1"/>
          </p:cNvSpPr>
          <p:nvPr>
            <p:ph idx="1"/>
          </p:nvPr>
        </p:nvSpPr>
        <p:spPr>
          <a:xfrm>
            <a:off x="457200" y="1600201"/>
            <a:ext cx="8229600" cy="5257800"/>
          </a:xfrm>
        </p:spPr>
        <p:txBody>
          <a:bodyPr>
            <a:normAutofit fontScale="77500" lnSpcReduction="20000"/>
          </a:bodyPr>
          <a:lstStyle/>
          <a:p>
            <a:pPr algn="just" fontAlgn="base"/>
            <a:r>
              <a:rPr lang="en-US" b="1" cap="all" dirty="0" smtClean="0"/>
              <a:t>FEAR </a:t>
            </a:r>
            <a:r>
              <a:rPr lang="en-US" b="1" cap="all" dirty="0"/>
              <a:t>OF DOGS</a:t>
            </a:r>
          </a:p>
          <a:p>
            <a:pPr algn="just" fontAlgn="base">
              <a:buNone/>
            </a:pPr>
            <a:r>
              <a:rPr lang="en-US" dirty="0"/>
              <a:t>A child sees a dog attack a person. It’s a very frightening experience (UR). Dogs are generally neutral stimuli (US) that many people find adorable. But to this child, after this incident, he’s scared (CR) whenever he sees a dog (CS).</a:t>
            </a:r>
          </a:p>
          <a:p>
            <a:pPr algn="just" fontAlgn="base"/>
            <a:r>
              <a:rPr lang="en-US" b="1" cap="all" dirty="0" smtClean="0"/>
              <a:t>FOOD </a:t>
            </a:r>
            <a:r>
              <a:rPr lang="en-US" b="1" cap="all" dirty="0"/>
              <a:t>AVERSION</a:t>
            </a:r>
          </a:p>
          <a:p>
            <a:pPr algn="just" fontAlgn="base">
              <a:buNone/>
            </a:pPr>
            <a:r>
              <a:rPr lang="en-US" dirty="0"/>
              <a:t>Food poisoning can lead to a phobia of a specific food. The first time someone eats a certain food (US) and gets sick from it, they may associate the food with feeling awful (UR). The food’s appearance, smell, or taste (CS) can evoke an intense dislike or even fear in the person (CR).</a:t>
            </a:r>
          </a:p>
          <a:p>
            <a:pPr algn="just" fontAlgn="base"/>
            <a:r>
              <a:rPr lang="en-US" b="1" cap="all" dirty="0" smtClean="0"/>
              <a:t>STAGE </a:t>
            </a:r>
            <a:r>
              <a:rPr lang="en-US" b="1" cap="all" dirty="0"/>
              <a:t>FRIGHT</a:t>
            </a:r>
          </a:p>
          <a:p>
            <a:pPr algn="just" fontAlgn="base">
              <a:buNone/>
            </a:pPr>
            <a:r>
              <a:rPr lang="en-US" dirty="0"/>
              <a:t>A child is laughed at (US) when he gave a presentation in class and he felt ashamed (UR). Now every time he has to speak up in front of people (CS), he feels nervous and fearful (CR</a:t>
            </a:r>
            <a:r>
              <a:rPr lang="en-US" dirty="0" smtClean="0"/>
              <a:t>).</a:t>
            </a: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a:xfrm>
            <a:off x="457200" y="1676401"/>
            <a:ext cx="8229600" cy="4724400"/>
          </a:xfrm>
        </p:spPr>
        <p:txBody>
          <a:bodyPr/>
          <a:lstStyle/>
          <a:p>
            <a:pPr algn="just" fontAlgn="base"/>
            <a:r>
              <a:rPr lang="en-US" dirty="0"/>
              <a:t>Operant conditioning is a method of </a:t>
            </a:r>
            <a:r>
              <a:rPr lang="en-US" i="1" dirty="0"/>
              <a:t>learning</a:t>
            </a:r>
            <a:r>
              <a:rPr lang="en-US" dirty="0"/>
              <a:t> that occurs through </a:t>
            </a:r>
            <a:r>
              <a:rPr lang="en-US" i="1" dirty="0"/>
              <a:t>rewards</a:t>
            </a:r>
            <a:r>
              <a:rPr lang="en-US" dirty="0"/>
              <a:t> and </a:t>
            </a:r>
            <a:r>
              <a:rPr lang="en-US" i="1" dirty="0"/>
              <a:t>punishments</a:t>
            </a:r>
            <a:r>
              <a:rPr lang="en-US" dirty="0"/>
              <a:t> for behavior. </a:t>
            </a:r>
          </a:p>
          <a:p>
            <a:pPr algn="just" fontAlgn="base"/>
            <a:r>
              <a:rPr lang="en-US" dirty="0"/>
              <a:t>Through operant conditioning, an association is made between a behavior and a consequence for that behavior.</a:t>
            </a:r>
          </a:p>
          <a:p>
            <a:pPr algn="just" fontAlgn="base"/>
            <a:r>
              <a:rPr lang="en-US" dirty="0"/>
              <a:t>Sometimes referred to as </a:t>
            </a:r>
            <a:r>
              <a:rPr lang="en-US" b="1" i="1" dirty="0"/>
              <a:t>instrumental conditioning</a:t>
            </a:r>
            <a:endParaRPr lang="en-US" b="1" dirty="0"/>
          </a:p>
          <a:p>
            <a:pPr algn="just"/>
            <a:endParaRPr lang="en-US" dirty="0"/>
          </a:p>
        </p:txBody>
      </p:sp>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p:txBody>
          <a:bodyPr/>
          <a:lstStyle/>
          <a:p>
            <a:pPr algn="just"/>
            <a:r>
              <a:rPr lang="en-US" dirty="0" smtClean="0"/>
              <a:t>Skinner </a:t>
            </a:r>
            <a:r>
              <a:rPr lang="en-US" dirty="0"/>
              <a:t>is regarded as the father of Operant Conditioning, but his work was based on </a:t>
            </a:r>
            <a:r>
              <a:rPr lang="en-US" b="1" dirty="0"/>
              <a:t>Thorndike’s (1898) law of effect</a:t>
            </a:r>
            <a:r>
              <a:rPr lang="en-US" dirty="0"/>
              <a:t>. </a:t>
            </a:r>
            <a:endParaRPr lang="en-US" dirty="0" smtClean="0"/>
          </a:p>
          <a:p>
            <a:pPr algn="just"/>
            <a:r>
              <a:rPr lang="en-US" dirty="0" smtClean="0"/>
              <a:t>According </a:t>
            </a:r>
            <a:r>
              <a:rPr lang="en-US" dirty="0"/>
              <a:t>to this principle, behavior that is followed by </a:t>
            </a:r>
            <a:r>
              <a:rPr lang="en-US" b="1" dirty="0"/>
              <a:t>pleasant consequences is likely to be repeated,</a:t>
            </a:r>
            <a:r>
              <a:rPr lang="en-US" dirty="0"/>
              <a:t> and behavior followed by unpleasant consequences is less likely to be repeated.</a:t>
            </a: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Thorndike’s Experiment</a:t>
            </a:r>
            <a:endParaRPr lang="en-US" dirty="0"/>
          </a:p>
        </p:txBody>
      </p:sp>
      <p:sp>
        <p:nvSpPr>
          <p:cNvPr id="3" name="Content Placeholder 2"/>
          <p:cNvSpPr>
            <a:spLocks noGrp="1"/>
          </p:cNvSpPr>
          <p:nvPr>
            <p:ph idx="1"/>
          </p:nvPr>
        </p:nvSpPr>
        <p:spPr/>
        <p:txBody>
          <a:bodyPr/>
          <a:lstStyle/>
          <a:p>
            <a:r>
              <a:rPr lang="en-US" dirty="0" smtClean="0"/>
              <a:t>https://www.youtube.com/watch?v=hhNxeYYyCSQ</a:t>
            </a:r>
            <a:endParaRPr lang="en-US" dirty="0"/>
          </a:p>
        </p:txBody>
      </p:sp>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Skinner’s Experiment</a:t>
            </a:r>
            <a:endParaRPr lang="en-US" dirty="0"/>
          </a:p>
        </p:txBody>
      </p:sp>
      <p:sp>
        <p:nvSpPr>
          <p:cNvPr id="3" name="Content Placeholder 2"/>
          <p:cNvSpPr>
            <a:spLocks noGrp="1"/>
          </p:cNvSpPr>
          <p:nvPr>
            <p:ph idx="1"/>
          </p:nvPr>
        </p:nvSpPr>
        <p:spPr/>
        <p:txBody>
          <a:bodyPr/>
          <a:lstStyle/>
          <a:p>
            <a:r>
              <a:rPr lang="en-US" dirty="0" smtClean="0"/>
              <a:t>https://www.youtube.com/watch?v=NeK8GNLylkc</a:t>
            </a:r>
            <a:endParaRPr lang="en-US" dirty="0"/>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Skinner Box Illustrating Reinforcement by Operant Conditioning"/>
          <p:cNvPicPr>
            <a:picLocks noChangeAspect="1" noChangeArrowheads="1"/>
          </p:cNvPicPr>
          <p:nvPr/>
        </p:nvPicPr>
        <p:blipFill>
          <a:blip r:embed="rId2"/>
          <a:srcRect/>
          <a:stretch>
            <a:fillRect/>
          </a:stretch>
        </p:blipFill>
        <p:spPr bwMode="auto">
          <a:xfrm>
            <a:off x="0" y="0"/>
            <a:ext cx="8991600" cy="4429126"/>
          </a:xfrm>
          <a:prstGeom prst="rect">
            <a:avLst/>
          </a:prstGeom>
          <a:noFill/>
        </p:spPr>
      </p:pic>
      <p:sp>
        <p:nvSpPr>
          <p:cNvPr id="5" name="Rectangle 4"/>
          <p:cNvSpPr/>
          <p:nvPr/>
        </p:nvSpPr>
        <p:spPr>
          <a:xfrm>
            <a:off x="457200" y="4724400"/>
            <a:ext cx="8610600" cy="1200329"/>
          </a:xfrm>
          <a:prstGeom prst="rect">
            <a:avLst/>
          </a:prstGeom>
        </p:spPr>
        <p:txBody>
          <a:bodyPr wrap="square">
            <a:spAutoFit/>
          </a:bodyPr>
          <a:lstStyle/>
          <a:p>
            <a:pPr algn="just"/>
            <a:r>
              <a:rPr lang="en-US" dirty="0"/>
              <a:t>A Skinner box, also known as an operant conditioning chamber, is a device used to objectively record an animal's behavior in a compressed time frame. </a:t>
            </a:r>
            <a:endParaRPr lang="en-US" dirty="0" smtClean="0"/>
          </a:p>
          <a:p>
            <a:pPr algn="just"/>
            <a:r>
              <a:rPr lang="en-US" dirty="0" smtClean="0"/>
              <a:t>An </a:t>
            </a:r>
            <a:r>
              <a:rPr lang="en-US" dirty="0"/>
              <a:t>animal can be rewarded or punished for engaging in certain behaviors, such as lever pressing (for rats) or key pecking (for pigeons).</a:t>
            </a: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Skinner &amp; Operant Conditioning</a:t>
            </a:r>
            <a:endParaRPr lang="en-US" dirty="0"/>
          </a:p>
        </p:txBody>
      </p:sp>
      <p:sp>
        <p:nvSpPr>
          <p:cNvPr id="3" name="Content Placeholder 2"/>
          <p:cNvSpPr>
            <a:spLocks noGrp="1"/>
          </p:cNvSpPr>
          <p:nvPr>
            <p:ph idx="1"/>
          </p:nvPr>
        </p:nvSpPr>
        <p:spPr>
          <a:xfrm>
            <a:off x="457200" y="1600201"/>
            <a:ext cx="8229600" cy="4800600"/>
          </a:xfrm>
        </p:spPr>
        <p:txBody>
          <a:bodyPr>
            <a:normAutofit fontScale="85000" lnSpcReduction="10000"/>
          </a:bodyPr>
          <a:lstStyle/>
          <a:p>
            <a:pPr algn="just" fontAlgn="base"/>
            <a:r>
              <a:rPr lang="en-US" dirty="0"/>
              <a:t>“The behavior is followed by a </a:t>
            </a:r>
            <a:r>
              <a:rPr lang="en-US" b="1" i="1" dirty="0"/>
              <a:t>consequence</a:t>
            </a:r>
            <a:r>
              <a:rPr lang="en-US" dirty="0"/>
              <a:t>, and the nature of the consequence modifies the organism’s tendency to repeat the behavior in the future.”</a:t>
            </a:r>
          </a:p>
          <a:p>
            <a:pPr algn="just">
              <a:buNone/>
            </a:pPr>
            <a:r>
              <a:rPr lang="en-US" dirty="0"/>
              <a:t>(Skinner</a:t>
            </a:r>
            <a:r>
              <a:rPr lang="en-US" dirty="0" smtClean="0"/>
              <a:t>)</a:t>
            </a:r>
          </a:p>
          <a:p>
            <a:pPr algn="just">
              <a:buNone/>
            </a:pPr>
            <a:endParaRPr lang="en-US" b="0" dirty="0" smtClean="0"/>
          </a:p>
          <a:p>
            <a:pPr algn="just" fontAlgn="base"/>
            <a:r>
              <a:rPr lang="en-US" dirty="0"/>
              <a:t>“All we need to know in order to describe and explain behavior is this: actions followed by good outcomes are likely to recur , and actions followed by bad outcomes are less likely to recur.”  </a:t>
            </a:r>
          </a:p>
          <a:p>
            <a:pPr algn="just">
              <a:buNone/>
            </a:pPr>
            <a:r>
              <a:rPr lang="en-US" dirty="0"/>
              <a:t>(Skinner, 1953)</a:t>
            </a:r>
            <a:endParaRPr lang="en-US" b="0" dirty="0" smtClean="0"/>
          </a:p>
          <a:p>
            <a:pPr algn="just">
              <a:buNone/>
            </a:pPr>
            <a:r>
              <a:rPr lang="en-US" b="0" dirty="0" smtClean="0"/>
              <a:t/>
            </a:r>
            <a:br>
              <a:rPr lang="en-US" b="0" dirty="0" smtClean="0"/>
            </a:br>
            <a:endParaRPr lang="en-US" dirty="0"/>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Learning?</a:t>
            </a:r>
            <a:endParaRPr lang="en-US" dirty="0"/>
          </a:p>
        </p:txBody>
      </p:sp>
      <p:sp>
        <p:nvSpPr>
          <p:cNvPr id="3" name="Content Placeholder 2"/>
          <p:cNvSpPr>
            <a:spLocks noGrp="1"/>
          </p:cNvSpPr>
          <p:nvPr>
            <p:ph idx="1"/>
          </p:nvPr>
        </p:nvSpPr>
        <p:spPr>
          <a:xfrm>
            <a:off x="457200" y="1447801"/>
            <a:ext cx="8229600" cy="4953000"/>
          </a:xfrm>
        </p:spPr>
        <p:txBody>
          <a:bodyPr/>
          <a:lstStyle/>
          <a:p>
            <a:pPr algn="just"/>
            <a:r>
              <a:rPr lang="en-US" b="1" dirty="0"/>
              <a:t>Learning</a:t>
            </a:r>
            <a:r>
              <a:rPr lang="en-US" dirty="0"/>
              <a:t> can be defined as the process leading to relatively permanent behavioral change or potential behavioral change. </a:t>
            </a:r>
            <a:endParaRPr lang="en-US" dirty="0" smtClean="0"/>
          </a:p>
          <a:p>
            <a:pPr algn="just"/>
            <a:r>
              <a:rPr lang="en-US" dirty="0" smtClean="0"/>
              <a:t>we learn, we alter the way we perceive our environment, </a:t>
            </a:r>
          </a:p>
          <a:p>
            <a:pPr algn="just"/>
            <a:r>
              <a:rPr lang="en-US" dirty="0" smtClean="0"/>
              <a:t>the way we interpret the incoming stimuli, </a:t>
            </a:r>
          </a:p>
          <a:p>
            <a:pPr algn="just"/>
            <a:r>
              <a:rPr lang="en-US" dirty="0" smtClean="0"/>
              <a:t>and therefore, the way we interact, or behave.</a:t>
            </a:r>
          </a:p>
          <a:p>
            <a:pPr algn="just"/>
            <a:r>
              <a:rPr lang="en-US" dirty="0"/>
              <a:t>Not due to biological factors, drugs, etc.</a:t>
            </a:r>
          </a:p>
          <a:p>
            <a:pPr algn="just"/>
            <a:endParaRPr lang="en-US" dirty="0" smtClean="0"/>
          </a:p>
          <a:p>
            <a:pPr algn="just"/>
            <a:endParaRPr lang="en-US" dirty="0"/>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a:xfrm>
            <a:off x="457200" y="1676401"/>
            <a:ext cx="8229600" cy="4724400"/>
          </a:xfrm>
        </p:spPr>
        <p:txBody>
          <a:bodyPr>
            <a:normAutofit lnSpcReduction="10000"/>
          </a:bodyPr>
          <a:lstStyle/>
          <a:p>
            <a:pPr algn="just" fontAlgn="base"/>
            <a:r>
              <a:rPr lang="en-US" dirty="0"/>
              <a:t>Skinner used the term operant to refer to any "active behavior that operates upon the environment to generate consequences" (1953).</a:t>
            </a:r>
          </a:p>
          <a:p>
            <a:pPr algn="just" fontAlgn="base"/>
            <a:r>
              <a:rPr lang="en-US" b="1" dirty="0"/>
              <a:t>Operant behavior</a:t>
            </a:r>
            <a:r>
              <a:rPr lang="en-US" dirty="0"/>
              <a:t>: occurs without an observable external stimulus </a:t>
            </a:r>
          </a:p>
          <a:p>
            <a:pPr algn="just" fontAlgn="base"/>
            <a:r>
              <a:rPr lang="en-US" dirty="0"/>
              <a:t>Operates on the organism’s environment </a:t>
            </a:r>
          </a:p>
          <a:p>
            <a:pPr algn="just" fontAlgn="base"/>
            <a:r>
              <a:rPr lang="en-US" dirty="0"/>
              <a:t>The behavior is instrumental in securing a stimulus more representative of everyday learning</a:t>
            </a:r>
          </a:p>
          <a:p>
            <a:pPr algn="just"/>
            <a:endParaRPr lang="en-US" dirty="0"/>
          </a:p>
        </p:txBody>
      </p:sp>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descr="Reinforcements and Punishments – Intro Psych Blog (F19)_Group 8"/>
          <p:cNvPicPr>
            <a:picLocks noChangeAspect="1" noChangeArrowheads="1"/>
          </p:cNvPicPr>
          <p:nvPr/>
        </p:nvPicPr>
        <p:blipFill>
          <a:blip r:embed="rId2"/>
          <a:srcRect/>
          <a:stretch>
            <a:fillRect/>
          </a:stretch>
        </p:blipFill>
        <p:spPr bwMode="auto">
          <a:xfrm>
            <a:off x="-1" y="0"/>
            <a:ext cx="9296401" cy="6858000"/>
          </a:xfrm>
          <a:prstGeom prst="rect">
            <a:avLst/>
          </a:prstGeom>
          <a:noFill/>
        </p:spPr>
      </p:pic>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a:t>
            </a:r>
            <a:endParaRPr lang="en-US" dirty="0"/>
          </a:p>
        </p:txBody>
      </p:sp>
      <p:sp>
        <p:nvSpPr>
          <p:cNvPr id="3" name="Content Placeholder 2"/>
          <p:cNvSpPr>
            <a:spLocks noGrp="1"/>
          </p:cNvSpPr>
          <p:nvPr>
            <p:ph idx="1"/>
          </p:nvPr>
        </p:nvSpPr>
        <p:spPr>
          <a:xfrm>
            <a:off x="457200" y="1524001"/>
            <a:ext cx="8229600" cy="4876800"/>
          </a:xfrm>
        </p:spPr>
        <p:txBody>
          <a:bodyPr>
            <a:noAutofit/>
          </a:bodyPr>
          <a:lstStyle/>
          <a:p>
            <a:pPr algn="just" fontAlgn="base"/>
            <a:r>
              <a:rPr lang="en-US" sz="1800" b="1" dirty="0" smtClean="0"/>
              <a:t>“REINFORCEMENT</a:t>
            </a:r>
            <a:r>
              <a:rPr lang="en-US" sz="1800" dirty="0" smtClean="0"/>
              <a:t>" refers to </a:t>
            </a:r>
            <a:r>
              <a:rPr lang="en-US" sz="1800" b="1" dirty="0" smtClean="0"/>
              <a:t>anything that increases the likelihood that a response will occur</a:t>
            </a:r>
            <a:r>
              <a:rPr lang="en-US" sz="1800" dirty="0" smtClean="0"/>
              <a:t>. For example, reinforcement might involve presenting praise (a </a:t>
            </a:r>
            <a:r>
              <a:rPr lang="en-US" sz="1800" dirty="0" err="1" smtClean="0"/>
              <a:t>reinforcer</a:t>
            </a:r>
            <a:r>
              <a:rPr lang="en-US" sz="1800" dirty="0" smtClean="0"/>
              <a:t>) immediately after a child puts away their toys (the response).</a:t>
            </a:r>
          </a:p>
          <a:p>
            <a:pPr algn="just" fontAlgn="base"/>
            <a:endParaRPr lang="en-US" sz="1800" dirty="0" smtClean="0"/>
          </a:p>
          <a:p>
            <a:pPr algn="just" fontAlgn="base"/>
            <a:r>
              <a:rPr lang="en-US" sz="1800" b="1" dirty="0" smtClean="0"/>
              <a:t>POSITIVE REINFORCEMENT</a:t>
            </a:r>
            <a:r>
              <a:rPr lang="en-US" sz="1800" dirty="0"/>
              <a:t> </a:t>
            </a:r>
            <a:r>
              <a:rPr lang="en-US" sz="1800" i="1" dirty="0"/>
              <a:t>adds</a:t>
            </a:r>
            <a:r>
              <a:rPr lang="en-US" sz="1800" dirty="0"/>
              <a:t> a rewarding consequence as a positive </a:t>
            </a:r>
            <a:r>
              <a:rPr lang="en-US" sz="1800" dirty="0" err="1"/>
              <a:t>reinforcer</a:t>
            </a:r>
            <a:r>
              <a:rPr lang="en-US" sz="1800" dirty="0"/>
              <a:t> to behavior, therefore strengthening or increasing the likelihood that the desired behavior will appear again</a:t>
            </a:r>
            <a:r>
              <a:rPr lang="en-US" sz="1800" dirty="0" smtClean="0"/>
              <a:t>.</a:t>
            </a:r>
          </a:p>
          <a:p>
            <a:pPr algn="just" fontAlgn="base"/>
            <a:r>
              <a:rPr lang="en-US" sz="1800" dirty="0" smtClean="0"/>
              <a:t>Examples: A </a:t>
            </a:r>
            <a:r>
              <a:rPr lang="en-US" sz="1800" dirty="0"/>
              <a:t>parent gives their child an extra allowance (</a:t>
            </a:r>
            <a:r>
              <a:rPr lang="en-US" sz="1800" dirty="0" err="1"/>
              <a:t>reinforcer</a:t>
            </a:r>
            <a:r>
              <a:rPr lang="en-US" sz="1800" dirty="0"/>
              <a:t>) for doing the dishes (desired behavior.)</a:t>
            </a:r>
          </a:p>
          <a:p>
            <a:pPr algn="just" fontAlgn="base"/>
            <a:endParaRPr lang="en-US" sz="1800" dirty="0"/>
          </a:p>
          <a:p>
            <a:pPr algn="just" fontAlgn="base"/>
            <a:r>
              <a:rPr lang="en-US" sz="1800" b="1" dirty="0" smtClean="0"/>
              <a:t>NEGATIVE REINFORCEMENT</a:t>
            </a:r>
            <a:r>
              <a:rPr lang="en-US" sz="1800" dirty="0"/>
              <a:t> </a:t>
            </a:r>
            <a:r>
              <a:rPr lang="en-US" sz="1800" i="1" dirty="0"/>
              <a:t>removes </a:t>
            </a:r>
            <a:r>
              <a:rPr lang="en-US" sz="1800" dirty="0"/>
              <a:t>an unpleasant stimulus to increase the desired behavior in the future</a:t>
            </a:r>
            <a:r>
              <a:rPr lang="en-US" sz="1800" dirty="0" smtClean="0"/>
              <a:t>.</a:t>
            </a:r>
          </a:p>
          <a:p>
            <a:pPr algn="just" fontAlgn="base"/>
            <a:r>
              <a:rPr lang="en-US" sz="1800" dirty="0" smtClean="0"/>
              <a:t>Examples: Workers </a:t>
            </a:r>
            <a:r>
              <a:rPr lang="en-US" sz="1800" dirty="0"/>
              <a:t>won’t get yelled at (unpleasant stimulus) when they arrive at work on time (wanted behavior.)</a:t>
            </a:r>
          </a:p>
          <a:p>
            <a:pPr algn="just" fontAlgn="base"/>
            <a:endParaRPr lang="en-US" sz="1800" dirty="0"/>
          </a:p>
        </p:txBody>
      </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PUNISHMENT</a:t>
            </a:r>
            <a:endParaRPr lang="en-US" dirty="0"/>
          </a:p>
        </p:txBody>
      </p:sp>
      <p:sp>
        <p:nvSpPr>
          <p:cNvPr id="3" name="Content Placeholder 2"/>
          <p:cNvSpPr>
            <a:spLocks noGrp="1"/>
          </p:cNvSpPr>
          <p:nvPr>
            <p:ph idx="1"/>
          </p:nvPr>
        </p:nvSpPr>
        <p:spPr>
          <a:xfrm>
            <a:off x="457200" y="1600201"/>
            <a:ext cx="8229600" cy="4800600"/>
          </a:xfrm>
        </p:spPr>
        <p:txBody>
          <a:bodyPr>
            <a:normAutofit fontScale="70000" lnSpcReduction="20000"/>
          </a:bodyPr>
          <a:lstStyle/>
          <a:p>
            <a:pPr algn="just" fontAlgn="base"/>
            <a:r>
              <a:rPr lang="en-US" b="1" dirty="0" smtClean="0"/>
              <a:t>Punishment</a:t>
            </a:r>
            <a:r>
              <a:rPr lang="en-US" dirty="0" smtClean="0"/>
              <a:t> is the opposite of reinforcement. It aims to reduce bad behavior.</a:t>
            </a:r>
          </a:p>
          <a:p>
            <a:pPr algn="just" fontAlgn="base"/>
            <a:r>
              <a:rPr lang="en-US" dirty="0" smtClean="0"/>
              <a:t>Like reinforcement, punishment also comes in two forms: positive punishment and negative punishment.</a:t>
            </a:r>
          </a:p>
          <a:p>
            <a:pPr algn="just" fontAlgn="base"/>
            <a:endParaRPr lang="en-US" dirty="0" smtClean="0"/>
          </a:p>
          <a:p>
            <a:pPr algn="just" fontAlgn="base"/>
            <a:r>
              <a:rPr lang="en-US" b="1" dirty="0" smtClean="0"/>
              <a:t>POSITIVE PUNISHMENT</a:t>
            </a:r>
            <a:r>
              <a:rPr lang="en-US" dirty="0" smtClean="0"/>
              <a:t> </a:t>
            </a:r>
            <a:r>
              <a:rPr lang="en-US" i="1" dirty="0" smtClean="0"/>
              <a:t>adds </a:t>
            </a:r>
            <a:r>
              <a:rPr lang="en-US" dirty="0" smtClean="0"/>
              <a:t>an unpleasant stimulus to weaken or eliminate a behavior. Positive punishment is usually what we refer to as “punishment” in our everyday lives. </a:t>
            </a:r>
          </a:p>
          <a:p>
            <a:pPr algn="just" fontAlgn="base"/>
            <a:r>
              <a:rPr lang="en-US" dirty="0" smtClean="0"/>
              <a:t>Examples: The teacher gives a student extra homework (aversive stimulus) for making noise in class (undesired behavior.)</a:t>
            </a:r>
          </a:p>
          <a:p>
            <a:pPr algn="just" fontAlgn="base"/>
            <a:endParaRPr lang="en-US" dirty="0" smtClean="0"/>
          </a:p>
          <a:p>
            <a:pPr algn="just" fontAlgn="base"/>
            <a:r>
              <a:rPr lang="en-US" b="1" dirty="0" smtClean="0"/>
              <a:t>NEGATIVE PUNISHMENT</a:t>
            </a:r>
            <a:r>
              <a:rPr lang="en-US" dirty="0" smtClean="0"/>
              <a:t> </a:t>
            </a:r>
            <a:r>
              <a:rPr lang="en-US" i="1" dirty="0" smtClean="0"/>
              <a:t>removes </a:t>
            </a:r>
            <a:r>
              <a:rPr lang="en-US" dirty="0" smtClean="0"/>
              <a:t>a pleasant stimulus to stop undesired behavior. </a:t>
            </a:r>
          </a:p>
          <a:p>
            <a:pPr algn="just" fontAlgn="base"/>
            <a:r>
              <a:rPr lang="en-US" dirty="0" smtClean="0"/>
              <a:t>Examples: A parent takes away their child’s phone (pleasant stimulus) for watching too many videos (bad behavior.)</a:t>
            </a:r>
          </a:p>
          <a:p>
            <a:pPr algn="just" fontAlgn="base"/>
            <a:r>
              <a:rPr lang="en-US" dirty="0" smtClean="0"/>
              <a:t>The police revoke the driver’s license (pleasant stimulus) for reckless driving (unwanted behavior.)</a:t>
            </a:r>
          </a:p>
          <a:p>
            <a:pPr algn="just"/>
            <a:endParaRPr lang="en-US" dirty="0" smtClean="0"/>
          </a:p>
          <a:p>
            <a:endParaRPr lang="en-US" dirty="0"/>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descr="Lessons from dog training and parenting for pandemic behaviour change | by  Elina Halonen | Medium"/>
          <p:cNvPicPr>
            <a:picLocks noChangeAspect="1" noChangeArrowheads="1"/>
          </p:cNvPicPr>
          <p:nvPr/>
        </p:nvPicPr>
        <p:blipFill>
          <a:blip r:embed="rId2"/>
          <a:srcRect/>
          <a:stretch>
            <a:fillRect/>
          </a:stretch>
        </p:blipFill>
        <p:spPr bwMode="auto">
          <a:xfrm>
            <a:off x="0" y="1524000"/>
            <a:ext cx="9144000" cy="5257800"/>
          </a:xfrm>
          <a:prstGeom prst="rect">
            <a:avLst/>
          </a:prstGeom>
          <a:noFill/>
        </p:spPr>
      </p:pic>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5029200" cy="1252728"/>
          </a:xfrm>
        </p:spPr>
        <p:txBody>
          <a:bodyPr/>
          <a:lstStyle/>
          <a:p>
            <a:r>
              <a:rPr lang="en-US" dirty="0" smtClean="0"/>
              <a:t>Albert </a:t>
            </a:r>
            <a:r>
              <a:rPr lang="en-US" dirty="0" err="1" smtClean="0"/>
              <a:t>Bandura</a:t>
            </a:r>
            <a:endParaRPr lang="en-US" dirty="0"/>
          </a:p>
        </p:txBody>
      </p:sp>
      <p:sp>
        <p:nvSpPr>
          <p:cNvPr id="3" name="Content Placeholder 2"/>
          <p:cNvSpPr>
            <a:spLocks noGrp="1"/>
          </p:cNvSpPr>
          <p:nvPr>
            <p:ph idx="1"/>
          </p:nvPr>
        </p:nvSpPr>
        <p:spPr>
          <a:xfrm>
            <a:off x="457200" y="1775191"/>
            <a:ext cx="5029200" cy="4625609"/>
          </a:xfrm>
        </p:spPr>
        <p:txBody>
          <a:bodyPr/>
          <a:lstStyle/>
          <a:p>
            <a:pPr algn="just" fontAlgn="base"/>
            <a:r>
              <a:rPr lang="en-US" dirty="0"/>
              <a:t>Social Learning theory was proposed by Albert </a:t>
            </a:r>
            <a:r>
              <a:rPr lang="en-US" dirty="0" err="1" smtClean="0"/>
              <a:t>Bandura</a:t>
            </a:r>
            <a:r>
              <a:rPr lang="en-US" dirty="0" smtClean="0"/>
              <a:t>’</a:t>
            </a:r>
          </a:p>
          <a:p>
            <a:pPr algn="just" fontAlgn="base"/>
            <a:endParaRPr lang="en-US" dirty="0"/>
          </a:p>
          <a:p>
            <a:pPr algn="just" fontAlgn="base"/>
            <a:r>
              <a:rPr lang="en-US" dirty="0"/>
              <a:t>The theory focused on both modeling and cognition, and their role in understanding behavior.</a:t>
            </a:r>
          </a:p>
          <a:p>
            <a:pPr algn="just"/>
            <a:endParaRPr lang="en-US" dirty="0"/>
          </a:p>
        </p:txBody>
      </p:sp>
      <p:sp>
        <p:nvSpPr>
          <p:cNvPr id="6146" name="AutoShape 2" descr="Child Development Theories: Albert Bandu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Child Development Theories: Albert Bandu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Albert Bandura, 1925-2021: The Social Psychologist Who Transformed How We  Think of Learning and Morality - Social Science 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2" name="AutoShape 8" descr="Albert Bandura, 1925-2021: The Social Psychologist Who Transformed How We  Think of Learning and Morality - Social Science 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4" name="AutoShape 10" descr="Albert Bandura, 1925-2021: The Social Psychologist Who Transformed How We  Think of Learning and Morality - Social Science 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6" name="AutoShape 12" descr="Albert Bandura, 1925-2021: The Social Psychologist Who Transformed How We  Think of Learning and Morality - Social Science 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8" name="AutoShape 14" descr="Albert Bandura, 1925-2021: The Social Psychologist Who Transformed How We  Think of Learning and Morality - Social Science Sp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60" name="AutoShape 16" descr="Albert Bandu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download (4).jpg"/>
          <p:cNvPicPr>
            <a:picLocks noChangeAspect="1"/>
          </p:cNvPicPr>
          <p:nvPr/>
        </p:nvPicPr>
        <p:blipFill>
          <a:blip r:embed="rId2"/>
          <a:stretch>
            <a:fillRect/>
          </a:stretch>
        </p:blipFill>
        <p:spPr>
          <a:xfrm>
            <a:off x="6248400" y="2057400"/>
            <a:ext cx="2286000" cy="3733800"/>
          </a:xfrm>
          <a:prstGeom prst="rect">
            <a:avLst/>
          </a:prstGeom>
        </p:spPr>
      </p:pic>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Bandura’s</a:t>
            </a:r>
            <a:r>
              <a:rPr lang="en-US" dirty="0" smtClean="0"/>
              <a:t> Views</a:t>
            </a:r>
            <a:endParaRPr lang="en-US" dirty="0"/>
          </a:p>
        </p:txBody>
      </p:sp>
      <p:sp>
        <p:nvSpPr>
          <p:cNvPr id="3" name="Content Placeholder 2"/>
          <p:cNvSpPr>
            <a:spLocks noGrp="1"/>
          </p:cNvSpPr>
          <p:nvPr>
            <p:ph idx="1"/>
          </p:nvPr>
        </p:nvSpPr>
        <p:spPr>
          <a:xfrm>
            <a:off x="457200" y="1600201"/>
            <a:ext cx="8229600" cy="4800600"/>
          </a:xfrm>
        </p:spPr>
        <p:txBody>
          <a:bodyPr>
            <a:normAutofit/>
          </a:bodyPr>
          <a:lstStyle/>
          <a:p>
            <a:pPr algn="just" fontAlgn="base"/>
            <a:r>
              <a:rPr lang="en-US" dirty="0"/>
              <a:t>Humans learn by watching others.</a:t>
            </a:r>
          </a:p>
          <a:p>
            <a:pPr algn="just" fontAlgn="base"/>
            <a:r>
              <a:rPr lang="en-US" dirty="0"/>
              <a:t>You don’t have to produce a behavior yourself, to learn the consequences of producing such behavior.</a:t>
            </a:r>
          </a:p>
          <a:p>
            <a:pPr algn="just" fontAlgn="base"/>
            <a:r>
              <a:rPr lang="en-US" dirty="0"/>
              <a:t>E.g., </a:t>
            </a:r>
            <a:r>
              <a:rPr lang="en-US" dirty="0" err="1"/>
              <a:t>Dia</a:t>
            </a:r>
            <a:r>
              <a:rPr lang="en-US" dirty="0"/>
              <a:t> learns not to jump on the coffee table, because she watched her brother get into trouble for doing so last week.</a:t>
            </a:r>
          </a:p>
          <a:p>
            <a:pPr algn="just" fontAlgn="base"/>
            <a:r>
              <a:rPr lang="en-US" dirty="0"/>
              <a:t>He argued that we acquire behaviors &amp; are influenced by observing others.</a:t>
            </a:r>
          </a:p>
          <a:p>
            <a:pPr algn="just"/>
            <a:endParaRPr lang="en-US" dirty="0"/>
          </a:p>
        </p:txBody>
      </p:sp>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Bandura’s</a:t>
            </a:r>
            <a:r>
              <a:rPr lang="en-US" dirty="0" smtClean="0"/>
              <a:t> Experiment</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https://www.youtube.com/watch?v=dmBqwWlJg8U</a:t>
            </a:r>
            <a:endParaRPr lang="en-US" dirty="0" smtClean="0"/>
          </a:p>
          <a:p>
            <a:endParaRPr lang="en-US" dirty="0"/>
          </a:p>
        </p:txBody>
      </p:sp>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2466" name="Picture 2" descr="Social Learning Theory: Albert Bandura - Educational Technology"/>
          <p:cNvPicPr>
            <a:picLocks noChangeAspect="1" noChangeArrowheads="1"/>
          </p:cNvPicPr>
          <p:nvPr/>
        </p:nvPicPr>
        <p:blipFill>
          <a:blip r:embed="rId2"/>
          <a:srcRect/>
          <a:stretch>
            <a:fillRect/>
          </a:stretch>
        </p:blipFill>
        <p:spPr bwMode="auto">
          <a:xfrm>
            <a:off x="0" y="228600"/>
            <a:ext cx="8991600" cy="6629400"/>
          </a:xfrm>
          <a:prstGeom prst="rect">
            <a:avLst/>
          </a:prstGeom>
          <a:noFill/>
        </p:spPr>
      </p:pic>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Elements of Observational Learning</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b="1" dirty="0"/>
              <a:t>Attention </a:t>
            </a:r>
            <a:endParaRPr lang="en-US" sz="2800" b="1" dirty="0"/>
          </a:p>
          <a:p>
            <a:pPr algn="just" fontAlgn="base"/>
            <a:r>
              <a:rPr lang="en-US" b="1" dirty="0"/>
              <a:t>Motor skills</a:t>
            </a:r>
            <a:endParaRPr lang="en-US" sz="2800" b="1" dirty="0"/>
          </a:p>
          <a:p>
            <a:pPr algn="just" fontAlgn="base"/>
            <a:r>
              <a:rPr lang="en-US" b="1" dirty="0"/>
              <a:t>Motivation </a:t>
            </a:r>
            <a:endParaRPr lang="en-US" sz="2800" b="1" dirty="0"/>
          </a:p>
          <a:p>
            <a:pPr lvl="1" algn="just" fontAlgn="base"/>
            <a:r>
              <a:rPr lang="en-US" dirty="0"/>
              <a:t>In order for observational learning to be successful, you have to be motivated to imitate the behavior that has been modeled. </a:t>
            </a:r>
          </a:p>
          <a:p>
            <a:pPr lvl="1" algn="just" fontAlgn="base"/>
            <a:r>
              <a:rPr lang="en-US" dirty="0"/>
              <a:t>Reinforcement and punishment play an important role in motivation. </a:t>
            </a:r>
          </a:p>
          <a:p>
            <a:pPr algn="just" fontAlgn="base"/>
            <a:r>
              <a:rPr lang="en-US" b="1" dirty="0"/>
              <a:t>Memory</a:t>
            </a:r>
            <a:r>
              <a:rPr lang="en-US" dirty="0"/>
              <a:t> </a:t>
            </a:r>
            <a:endParaRPr lang="en-US" sz="2800" dirty="0"/>
          </a:p>
          <a:p>
            <a:pPr lvl="1" algn="just" fontAlgn="base"/>
            <a:r>
              <a:rPr lang="en-US" dirty="0"/>
              <a:t>Retention of the observed behavior</a:t>
            </a:r>
          </a:p>
          <a:p>
            <a:pPr algn="just"/>
            <a:endParaRPr lang="en-US" dirty="0"/>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CONDITIONING</a:t>
            </a:r>
            <a:endParaRPr lang="en-US" dirty="0"/>
          </a:p>
        </p:txBody>
      </p:sp>
      <p:sp>
        <p:nvSpPr>
          <p:cNvPr id="3" name="Content Placeholder 2"/>
          <p:cNvSpPr>
            <a:spLocks noGrp="1"/>
          </p:cNvSpPr>
          <p:nvPr>
            <p:ph idx="1"/>
          </p:nvPr>
        </p:nvSpPr>
        <p:spPr>
          <a:xfrm>
            <a:off x="457200" y="1600201"/>
            <a:ext cx="8229600" cy="4800600"/>
          </a:xfrm>
        </p:spPr>
        <p:txBody>
          <a:bodyPr/>
          <a:lstStyle/>
          <a:p>
            <a:pPr algn="just"/>
            <a:r>
              <a:rPr lang="en-US" dirty="0"/>
              <a:t>Conditioning is a form of </a:t>
            </a:r>
            <a:r>
              <a:rPr lang="en-US" b="1" dirty="0"/>
              <a:t>learning</a:t>
            </a:r>
            <a:r>
              <a:rPr lang="en-US" dirty="0"/>
              <a:t> in which either </a:t>
            </a:r>
            <a:endParaRPr lang="en-US" dirty="0" smtClean="0"/>
          </a:p>
          <a:p>
            <a:pPr algn="just"/>
            <a:r>
              <a:rPr lang="en-US" dirty="0" smtClean="0"/>
              <a:t> </a:t>
            </a:r>
            <a:r>
              <a:rPr lang="en-US" dirty="0"/>
              <a:t>A</a:t>
            </a:r>
            <a:r>
              <a:rPr lang="en-US" dirty="0" smtClean="0"/>
              <a:t> </a:t>
            </a:r>
            <a:r>
              <a:rPr lang="en-US" dirty="0"/>
              <a:t>given stimulus (or signal) becomes increasingly effective in evoking a response </a:t>
            </a:r>
            <a:endParaRPr lang="en-US" dirty="0" smtClean="0"/>
          </a:p>
          <a:p>
            <a:pPr algn="just"/>
            <a:r>
              <a:rPr lang="en-US" dirty="0" smtClean="0"/>
              <a:t>A </a:t>
            </a:r>
            <a:r>
              <a:rPr lang="en-US" dirty="0"/>
              <a:t>response occurs with increasing regularity in a well-specified and stable environment. </a:t>
            </a:r>
            <a:endParaRPr lang="en-US" dirty="0" smtClean="0"/>
          </a:p>
          <a:p>
            <a:pPr algn="just"/>
            <a:r>
              <a:rPr lang="en-US" dirty="0" smtClean="0"/>
              <a:t>The </a:t>
            </a:r>
            <a:r>
              <a:rPr lang="en-US" dirty="0"/>
              <a:t>type of </a:t>
            </a:r>
            <a:r>
              <a:rPr lang="en-US" b="1" dirty="0"/>
              <a:t>reinforcement</a:t>
            </a:r>
            <a:r>
              <a:rPr lang="en-US" dirty="0"/>
              <a:t> used will determine the outcome. </a:t>
            </a:r>
          </a:p>
        </p:txBody>
      </p:sp>
    </p:spTree>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Thank you Images - Free Download on Freepik"/>
          <p:cNvPicPr>
            <a:picLocks noChangeAspect="1" noChangeArrowheads="1"/>
          </p:cNvPicPr>
          <p:nvPr/>
        </p:nvPicPr>
        <p:blipFill>
          <a:blip r:embed="rId2"/>
          <a:srcRect/>
          <a:stretch>
            <a:fillRect/>
          </a:stretch>
        </p:blipFill>
        <p:spPr bwMode="auto">
          <a:xfrm>
            <a:off x="-762000" y="-2667000"/>
            <a:ext cx="10363200" cy="9525000"/>
          </a:xfrm>
          <a:prstGeom prst="rect">
            <a:avLst/>
          </a:prstGeom>
          <a:noFill/>
        </p:spPr>
      </p:pic>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Conditioning</a:t>
            </a:r>
            <a:endParaRPr lang="en-US" dirty="0"/>
          </a:p>
        </p:txBody>
      </p:sp>
      <p:sp>
        <p:nvSpPr>
          <p:cNvPr id="3" name="Content Placeholder 2"/>
          <p:cNvSpPr>
            <a:spLocks noGrp="1"/>
          </p:cNvSpPr>
          <p:nvPr>
            <p:ph idx="1"/>
          </p:nvPr>
        </p:nvSpPr>
        <p:spPr>
          <a:xfrm>
            <a:off x="457200" y="1775191"/>
            <a:ext cx="5943600" cy="4854209"/>
          </a:xfrm>
        </p:spPr>
        <p:txBody>
          <a:bodyPr/>
          <a:lstStyle/>
          <a:p>
            <a:pPr algn="just" fontAlgn="base"/>
            <a:r>
              <a:rPr lang="en-US" dirty="0"/>
              <a:t>It is a form of associative learning that was first demonstrated by Ivan Pavlov. </a:t>
            </a:r>
          </a:p>
          <a:p>
            <a:pPr algn="just" fontAlgn="base"/>
            <a:r>
              <a:rPr lang="en-US" dirty="0"/>
              <a:t>The study of classical conditioning began in the 20</a:t>
            </a:r>
            <a:r>
              <a:rPr lang="en-US" baseline="30000" dirty="0"/>
              <a:t>th</a:t>
            </a:r>
            <a:r>
              <a:rPr lang="en-US" dirty="0"/>
              <a:t> century, when Ivan Pavlov, a Russian psychologist turned his attention to learning.</a:t>
            </a:r>
          </a:p>
          <a:p>
            <a:pPr algn="just"/>
            <a:endParaRPr lang="en-US" dirty="0"/>
          </a:p>
        </p:txBody>
      </p:sp>
      <p:pic>
        <p:nvPicPr>
          <p:cNvPr id="38914" name="Picture 2" descr="Ivan Pavlov"/>
          <p:cNvPicPr>
            <a:picLocks noChangeAspect="1" noChangeArrowheads="1"/>
          </p:cNvPicPr>
          <p:nvPr/>
        </p:nvPicPr>
        <p:blipFill>
          <a:blip r:embed="rId2"/>
          <a:srcRect/>
          <a:stretch>
            <a:fillRect/>
          </a:stretch>
        </p:blipFill>
        <p:spPr bwMode="auto">
          <a:xfrm>
            <a:off x="6629400" y="1981200"/>
            <a:ext cx="2286000" cy="3200400"/>
          </a:xfrm>
          <a:prstGeom prst="rect">
            <a:avLst/>
          </a:prstGeom>
          <a:noFill/>
        </p:spPr>
      </p:pic>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Pavlov’s Dog Experiment</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https://www.youtube.com/watch?v=asmXyJaXBC8</a:t>
            </a:r>
            <a:endParaRPr lang="en-US" dirty="0" smtClean="0"/>
          </a:p>
          <a:p>
            <a:endParaRPr lang="en-US" dirty="0" smtClean="0"/>
          </a:p>
          <a:p>
            <a:endParaRPr lang="en-US" dirty="0"/>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CONDITIONING</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dirty="0"/>
              <a:t>A learning process in which a </a:t>
            </a:r>
            <a:r>
              <a:rPr lang="en-US" b="1" dirty="0"/>
              <a:t>previously neutral stimulus </a:t>
            </a:r>
            <a:r>
              <a:rPr lang="en-US" dirty="0"/>
              <a:t>becomes associated with another stimulus through repeated pairing with that stimulus.</a:t>
            </a:r>
          </a:p>
          <a:p>
            <a:pPr algn="just" fontAlgn="base"/>
            <a:r>
              <a:rPr lang="en-US" dirty="0"/>
              <a:t>Classical conditioning theory involves learning a new behavior via the process of </a:t>
            </a:r>
            <a:r>
              <a:rPr lang="en-US" b="1" i="1" dirty="0"/>
              <a:t>association</a:t>
            </a:r>
            <a:r>
              <a:rPr lang="en-US" dirty="0"/>
              <a:t>. </a:t>
            </a:r>
            <a:endParaRPr lang="en-US" dirty="0" smtClean="0"/>
          </a:p>
          <a:p>
            <a:pPr algn="just" fontAlgn="base"/>
            <a:endParaRPr lang="en-US" dirty="0"/>
          </a:p>
          <a:p>
            <a:pPr algn="just" fontAlgn="base"/>
            <a:r>
              <a:rPr lang="en-US" dirty="0"/>
              <a:t>In simple terms two stimuli are linked together to produce a new learned response in a person or animal.</a:t>
            </a:r>
          </a:p>
          <a:p>
            <a:pPr algn="just"/>
            <a:endParaRPr lang="en-US" dirty="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lassical Conditioning Theory"/>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52728"/>
          </a:xfrm>
        </p:spPr>
        <p:txBody>
          <a:bodyPr>
            <a:normAutofit fontScale="90000"/>
          </a:bodyPr>
          <a:lstStyle/>
          <a:p>
            <a:r>
              <a:rPr lang="en-US" cap="all" dirty="0" smtClean="0"/>
              <a:t>STIMULUS &amp; FEAR CONDITIONING</a:t>
            </a:r>
            <a:br>
              <a:rPr lang="en-US" cap="all" dirty="0" smtClean="0"/>
            </a:br>
            <a:endParaRPr lang="en-US" dirty="0"/>
          </a:p>
        </p:txBody>
      </p:sp>
      <p:sp>
        <p:nvSpPr>
          <p:cNvPr id="3" name="Content Placeholder 2"/>
          <p:cNvSpPr>
            <a:spLocks noGrp="1"/>
          </p:cNvSpPr>
          <p:nvPr>
            <p:ph idx="1"/>
          </p:nvPr>
        </p:nvSpPr>
        <p:spPr/>
        <p:txBody>
          <a:bodyPr/>
          <a:lstStyle/>
          <a:p>
            <a:pPr algn="just" fontAlgn="base"/>
            <a:r>
              <a:rPr lang="en-US" b="1" dirty="0" smtClean="0"/>
              <a:t>Stimulus Generalization</a:t>
            </a:r>
            <a:r>
              <a:rPr lang="en-US" dirty="0"/>
              <a:t> – when a new stimulus that is similar to the conditioned stimulus can evoke the same conditioned response without the need to condition</a:t>
            </a:r>
            <a:r>
              <a:rPr lang="en-US" dirty="0" smtClean="0"/>
              <a:t>.</a:t>
            </a:r>
          </a:p>
          <a:p>
            <a:pPr algn="just" fontAlgn="base"/>
            <a:endParaRPr lang="en-US" dirty="0"/>
          </a:p>
          <a:p>
            <a:pPr algn="just" fontAlgn="base"/>
            <a:r>
              <a:rPr lang="en-US" b="1" dirty="0" smtClean="0"/>
              <a:t>Stimulus Discrimination</a:t>
            </a:r>
            <a:r>
              <a:rPr lang="en-US" dirty="0"/>
              <a:t> – is the opposite of generalization. It’s the ability to discern between two similar stimuli.</a:t>
            </a:r>
          </a:p>
          <a:p>
            <a:pPr algn="just"/>
            <a:endParaRPr lang="en-US" dirty="0"/>
          </a:p>
        </p:txBody>
      </p:sp>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52728"/>
          </a:xfrm>
        </p:spPr>
        <p:txBody>
          <a:bodyPr>
            <a:normAutofit fontScale="90000"/>
          </a:bodyPr>
          <a:lstStyle/>
          <a:p>
            <a:r>
              <a:rPr lang="en-US" cap="all" dirty="0" smtClean="0"/>
              <a:t>EXTINCTION</a:t>
            </a:r>
            <a:br>
              <a:rPr lang="en-US" cap="all" dirty="0" smtClean="0"/>
            </a:br>
            <a:endParaRPr lang="en-US" dirty="0"/>
          </a:p>
        </p:txBody>
      </p:sp>
      <p:sp>
        <p:nvSpPr>
          <p:cNvPr id="3" name="Content Placeholder 2"/>
          <p:cNvSpPr>
            <a:spLocks noGrp="1"/>
          </p:cNvSpPr>
          <p:nvPr>
            <p:ph idx="1"/>
          </p:nvPr>
        </p:nvSpPr>
        <p:spPr>
          <a:xfrm>
            <a:off x="457200" y="1600200"/>
            <a:ext cx="8229600" cy="5105399"/>
          </a:xfrm>
        </p:spPr>
        <p:txBody>
          <a:bodyPr>
            <a:normAutofit fontScale="70000" lnSpcReduction="20000"/>
          </a:bodyPr>
          <a:lstStyle/>
          <a:p>
            <a:pPr algn="just" fontAlgn="base"/>
            <a:r>
              <a:rPr lang="en-US" b="1" dirty="0" smtClean="0"/>
              <a:t>EXTINCTION</a:t>
            </a:r>
            <a:r>
              <a:rPr lang="en-US" dirty="0"/>
              <a:t> – stopping previously conditioned responses.</a:t>
            </a:r>
            <a:br>
              <a:rPr lang="en-US" dirty="0"/>
            </a:br>
            <a:r>
              <a:rPr lang="en-US" dirty="0"/>
              <a:t>In Pavlov’s experiment, if he stops giving his dogs food when he rings the bell, the dogs will eventually stop salivating at the sound</a:t>
            </a:r>
            <a:r>
              <a:rPr lang="en-US" dirty="0" smtClean="0"/>
              <a:t>.</a:t>
            </a:r>
          </a:p>
          <a:p>
            <a:pPr algn="just" fontAlgn="base"/>
            <a:endParaRPr lang="en-US" dirty="0"/>
          </a:p>
          <a:p>
            <a:pPr algn="just" fontAlgn="base"/>
            <a:r>
              <a:rPr lang="en-US" b="1" dirty="0" smtClean="0"/>
              <a:t>Spontaneous Recovery</a:t>
            </a:r>
            <a:r>
              <a:rPr lang="en-US" dirty="0"/>
              <a:t> – the sudden return of the previously extinct behavior.</a:t>
            </a:r>
            <a:br>
              <a:rPr lang="en-US" dirty="0"/>
            </a:br>
            <a:r>
              <a:rPr lang="en-US" dirty="0"/>
              <a:t>After the learned behavior is extinct, it may return suddenly and this phenomenon is called spontaneous recovery</a:t>
            </a:r>
            <a:r>
              <a:rPr lang="en-US" dirty="0" smtClean="0"/>
              <a:t>.</a:t>
            </a:r>
          </a:p>
          <a:p>
            <a:pPr algn="just" fontAlgn="base"/>
            <a:endParaRPr lang="en-US" dirty="0"/>
          </a:p>
          <a:p>
            <a:pPr algn="just" fontAlgn="base"/>
            <a:r>
              <a:rPr lang="en-US" b="1" dirty="0" smtClean="0"/>
              <a:t>Extinction Burst</a:t>
            </a:r>
            <a:r>
              <a:rPr lang="en-US" dirty="0"/>
              <a:t> – a temporary increase in frequency, duration, or magnitude of the extinct behavior.</a:t>
            </a:r>
            <a:br>
              <a:rPr lang="en-US" dirty="0"/>
            </a:br>
            <a:r>
              <a:rPr lang="en-US" dirty="0"/>
              <a:t>Sometimes, during the extinction process, conditioned behavior may temporarily increase instead of decrease because the individual is trying to bring back the unconditioned stimulus.</a:t>
            </a:r>
          </a:p>
          <a:p>
            <a:pPr algn="just"/>
            <a:endParaRPr lang="en-US" dirty="0"/>
          </a:p>
        </p:txBody>
      </p:sp>
    </p:spTree>
  </p:cSld>
  <p:clrMapOvr>
    <a:masterClrMapping/>
  </p:clrMapOvr>
  <p:transition spd="med">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1749</TotalTime>
  <Words>819</Words>
  <Application>Microsoft Office PowerPoint</Application>
  <PresentationFormat>On-screen Show (4:3)</PresentationFormat>
  <Paragraphs>117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LEARNING &amp; BEHAVIOR</vt:lpstr>
      <vt:lpstr>What is Learning?</vt:lpstr>
      <vt:lpstr>CONDITIONING</vt:lpstr>
      <vt:lpstr>Classical Conditioning</vt:lpstr>
      <vt:lpstr>Pavlov’s Dog Experiment</vt:lpstr>
      <vt:lpstr>CLASSICAL CONDITIONING</vt:lpstr>
      <vt:lpstr>Slide 7</vt:lpstr>
      <vt:lpstr>STIMULUS &amp; FEAR CONDITIONING </vt:lpstr>
      <vt:lpstr>EXTINCTION </vt:lpstr>
      <vt:lpstr>Slide 10</vt:lpstr>
      <vt:lpstr>Important Terms</vt:lpstr>
      <vt:lpstr>Examples of Classical Conditioning</vt:lpstr>
      <vt:lpstr>Examples of Classical Conditioning</vt:lpstr>
      <vt:lpstr>Operant Conditioning</vt:lpstr>
      <vt:lpstr>OPERANT CONDITIONING</vt:lpstr>
      <vt:lpstr>Thorndike’s Experiment</vt:lpstr>
      <vt:lpstr>Skinner’s Experiment</vt:lpstr>
      <vt:lpstr>Slide 18</vt:lpstr>
      <vt:lpstr>Skinner &amp; Operant Conditioning</vt:lpstr>
      <vt:lpstr>Operant Conditioning</vt:lpstr>
      <vt:lpstr>Slide 21</vt:lpstr>
      <vt:lpstr>REINFORCEMENT</vt:lpstr>
      <vt:lpstr>PUNISHMENT</vt:lpstr>
      <vt:lpstr>Slide 24</vt:lpstr>
      <vt:lpstr>Albert Bandura</vt:lpstr>
      <vt:lpstr>Bandura’s Views</vt:lpstr>
      <vt:lpstr>Bandura’s Experiment</vt:lpstr>
      <vt:lpstr>Slide 28</vt:lpstr>
      <vt:lpstr>Key Elements of Observational Learning</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MarviMakhdoom</dc:creator>
  <cp:lastModifiedBy>Faraz Bhai</cp:lastModifiedBy>
  <cp:revision>7</cp:revision>
  <dcterms:created xsi:type="dcterms:W3CDTF">2022-10-05T14:01:04Z</dcterms:created>
  <dcterms:modified xsi:type="dcterms:W3CDTF">2022-10-18T17:46:24Z</dcterms:modified>
</cp:coreProperties>
</file>