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91AE7-1867-47AC-828E-8AF8A9BCEFE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BB51-55C4-433E-84FF-2CA17147D2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1BB51-55C4-433E-84FF-2CA17147D2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56B0576-79AD-4F46-A738-8AEEECE5E68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CC29560-2320-4C75-AD59-48378B5B0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 descr="C:\Users\Faraz Bhai\Desktop\Memory-facts-18-4-1-758x63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5562600"/>
            <a:ext cx="6560234" cy="1752600"/>
          </a:xfrm>
        </p:spPr>
        <p:txBody>
          <a:bodyPr/>
          <a:lstStyle/>
          <a:p>
            <a:pPr algn="ctr"/>
            <a:endParaRPr lang="en-US" i="1" dirty="0"/>
          </a:p>
        </p:txBody>
      </p:sp>
      <p:sp>
        <p:nvSpPr>
          <p:cNvPr id="6146" name="AutoShape 2" descr="Memory – Smart Brain Sol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Memory – Smart Brain Sol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Memory – Smart Brain Sol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Sensory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Sensory memory</a:t>
            </a:r>
            <a:r>
              <a:rPr lang="en-US" dirty="0"/>
              <a:t> refers to </a:t>
            </a:r>
            <a:r>
              <a:rPr lang="en-US" i="1" dirty="0"/>
              <a:t>the brief storage of sensory information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Sensory </a:t>
            </a:r>
            <a:r>
              <a:rPr lang="en-US" dirty="0"/>
              <a:t>memory is a memory buffer that lasts only very briefly and then, </a:t>
            </a:r>
            <a:r>
              <a:rPr lang="en-US" dirty="0" smtClean="0"/>
              <a:t>unless </a:t>
            </a:r>
            <a:r>
              <a:rPr lang="en-US" dirty="0"/>
              <a:t>it is attended to and passed on for more processing, is forgotten.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12 random upper case letters in three row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610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Term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Information </a:t>
            </a:r>
            <a:r>
              <a:rPr lang="en-US" dirty="0"/>
              <a:t>that we turn our attention to, with the goal of remembering it, may pass into </a:t>
            </a:r>
            <a:r>
              <a:rPr lang="en-US" i="1" dirty="0"/>
              <a:t>short-term memory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Short-term </a:t>
            </a:r>
            <a:r>
              <a:rPr lang="en-US" b="1" dirty="0"/>
              <a:t>memory (STM)</a:t>
            </a:r>
            <a:r>
              <a:rPr lang="en-US" dirty="0"/>
              <a:t> is </a:t>
            </a:r>
            <a:r>
              <a:rPr lang="en-US" i="1" dirty="0"/>
              <a:t>the place where small amounts of information can be temporarily kept for more than a few seconds but usually for less than one </a:t>
            </a:r>
            <a:r>
              <a:rPr lang="en-US" i="1" dirty="0" smtClean="0"/>
              <a:t>minute.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 </a:t>
            </a:r>
            <a:r>
              <a:rPr lang="en-US" i="1" dirty="0" smtClean="0"/>
              <a:t>The </a:t>
            </a:r>
            <a:r>
              <a:rPr lang="en-US" i="1" dirty="0"/>
              <a:t>processes that we use to make sense of, modify, interpret, and store information in STM</a:t>
            </a:r>
            <a:r>
              <a:rPr lang="en-US" dirty="0"/>
              <a:t> are known as </a:t>
            </a:r>
            <a:r>
              <a:rPr lang="en-US" b="1" dirty="0"/>
              <a:t>working memory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Working </a:t>
            </a:r>
            <a:r>
              <a:rPr lang="en-US" dirty="0"/>
              <a:t>memory is not a store of memory like STM but rather a set of memory procedures or operations.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</a:t>
            </a:r>
            <a:r>
              <a:rPr lang="en-US" dirty="0"/>
              <a:t>down as many of the numbers as you can remember.</a:t>
            </a:r>
          </a:p>
          <a:p>
            <a:r>
              <a:rPr lang="en-US" dirty="0"/>
              <a:t>019</a:t>
            </a:r>
          </a:p>
          <a:p>
            <a:r>
              <a:rPr lang="en-US" dirty="0"/>
              <a:t>3586</a:t>
            </a:r>
          </a:p>
          <a:p>
            <a:r>
              <a:rPr lang="en-US" dirty="0"/>
              <a:t>10295</a:t>
            </a:r>
          </a:p>
          <a:p>
            <a:r>
              <a:rPr lang="en-US" dirty="0"/>
              <a:t>861059</a:t>
            </a:r>
          </a:p>
          <a:p>
            <a:r>
              <a:rPr lang="en-US" dirty="0"/>
              <a:t>1029384</a:t>
            </a:r>
          </a:p>
          <a:p>
            <a:r>
              <a:rPr lang="en-US" dirty="0"/>
              <a:t>75674834</a:t>
            </a:r>
          </a:p>
          <a:p>
            <a:r>
              <a:rPr lang="en-US" dirty="0"/>
              <a:t>657874104</a:t>
            </a:r>
          </a:p>
          <a:p>
            <a:r>
              <a:rPr lang="en-US" dirty="0"/>
              <a:t>6550423897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digit span of most adults is between </a:t>
            </a:r>
            <a:r>
              <a:rPr lang="en-US" b="1" dirty="0"/>
              <a:t>five and nine digits</a:t>
            </a:r>
            <a:r>
              <a:rPr lang="en-US" dirty="0"/>
              <a:t>, with an average of about seven.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cognitive psychologist George Miller (1956) referred to “</a:t>
            </a:r>
            <a:r>
              <a:rPr lang="en-US" b="1" dirty="0"/>
              <a:t>seven plus or minus two” </a:t>
            </a:r>
            <a:r>
              <a:rPr lang="en-US" dirty="0"/>
              <a:t>pieces of information as the magic number in short-term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&amp; STORAGE IN WORKING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Chunking</a:t>
            </a:r>
            <a:r>
              <a:rPr lang="en-US" dirty="0"/>
              <a:t> is </a:t>
            </a:r>
            <a:r>
              <a:rPr lang="en-US" i="1" dirty="0"/>
              <a:t>the process of organizing information into smaller groupings (chunks), thereby increasing the number of items that can be held in STM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instance, try to remember this string of 12 letters:</a:t>
            </a:r>
          </a:p>
          <a:p>
            <a:pPr algn="just"/>
            <a:r>
              <a:rPr lang="en-US" dirty="0"/>
              <a:t>XOFCBANNCVTM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dirty="0"/>
              <a:t>Maintenance </a:t>
            </a:r>
            <a:r>
              <a:rPr lang="en-US" b="1" dirty="0" smtClean="0"/>
              <a:t>rehearsal</a:t>
            </a:r>
          </a:p>
          <a:p>
            <a:pPr algn="just" fontAlgn="base"/>
            <a:endParaRPr lang="en-US" b="1" dirty="0" smtClean="0"/>
          </a:p>
          <a:p>
            <a:pPr algn="just" fontAlgn="base"/>
            <a:r>
              <a:rPr lang="en-US" dirty="0" smtClean="0"/>
              <a:t>Process </a:t>
            </a:r>
            <a:r>
              <a:rPr lang="en-US" dirty="0"/>
              <a:t>in which </a:t>
            </a:r>
            <a:r>
              <a:rPr lang="en-US" i="1" dirty="0"/>
              <a:t>information</a:t>
            </a:r>
            <a:r>
              <a:rPr lang="en-US" dirty="0"/>
              <a:t> is </a:t>
            </a:r>
            <a:r>
              <a:rPr lang="en-US" i="1" dirty="0"/>
              <a:t>repeated</a:t>
            </a:r>
            <a:r>
              <a:rPr lang="en-US" dirty="0"/>
              <a:t> or reviewed to keep it from fading while in working memory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/>
              <a:t>Elaborative rehearsal</a:t>
            </a:r>
          </a:p>
          <a:p>
            <a:pPr lvl="1" algn="just" fontAlgn="base"/>
            <a:r>
              <a:rPr lang="en-US" dirty="0"/>
              <a:t>Process in which information is actively reviewed and </a:t>
            </a:r>
            <a:r>
              <a:rPr lang="en-US" i="1" dirty="0"/>
              <a:t>related to information </a:t>
            </a:r>
            <a:r>
              <a:rPr lang="en-US" dirty="0"/>
              <a:t>already in LTM </a:t>
            </a:r>
          </a:p>
          <a:p>
            <a:pPr lvl="2" algn="just" fontAlgn="base"/>
            <a:r>
              <a:rPr lang="en-US" dirty="0"/>
              <a:t>For e.g. remembering </a:t>
            </a:r>
            <a:r>
              <a:rPr lang="en-US" dirty="0" smtClean="0"/>
              <a:t>name</a:t>
            </a:r>
          </a:p>
          <a:p>
            <a:pPr lvl="2" algn="just" fontAlgn="base"/>
            <a:endParaRPr lang="en-US" dirty="0"/>
          </a:p>
          <a:p>
            <a:pPr algn="just" fontAlgn="base"/>
            <a:r>
              <a:rPr lang="en-US" dirty="0"/>
              <a:t>Acoustic encoding </a:t>
            </a:r>
          </a:p>
          <a:p>
            <a:pPr lvl="1" algn="just" fontAlgn="base"/>
            <a:r>
              <a:rPr lang="en-US" dirty="0"/>
              <a:t>Conversion of information to </a:t>
            </a:r>
            <a:r>
              <a:rPr lang="en-US" i="1" dirty="0"/>
              <a:t>sound patterns </a:t>
            </a:r>
            <a:r>
              <a:rPr lang="en-US" dirty="0"/>
              <a:t>in working memory</a:t>
            </a:r>
          </a:p>
          <a:p>
            <a:pPr lvl="2" algn="just" fontAlgn="base"/>
            <a:r>
              <a:rPr lang="en-US" dirty="0"/>
              <a:t>Rhyming words in poems</a:t>
            </a:r>
          </a:p>
          <a:p>
            <a:pPr algn="just"/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LONG-TERM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information makes it past short term-memory it may enter </a:t>
            </a:r>
            <a:r>
              <a:rPr lang="en-US" b="1" dirty="0"/>
              <a:t>long-term memory (LTM)</a:t>
            </a:r>
            <a:r>
              <a:rPr lang="en-US" dirty="0"/>
              <a:t>, </a:t>
            </a:r>
            <a:r>
              <a:rPr lang="en-US" i="1" dirty="0"/>
              <a:t>memory storage that can hold information for days, months, and years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Capacity: Unlimited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Any system – human, animal, or machine – that </a:t>
            </a:r>
            <a:r>
              <a:rPr lang="en-US" i="1" dirty="0"/>
              <a:t>encodes, stores, and retrieves </a:t>
            </a:r>
            <a:r>
              <a:rPr lang="en-US" i="1" dirty="0" smtClean="0"/>
              <a:t>information</a:t>
            </a:r>
          </a:p>
          <a:p>
            <a:pPr algn="just" fontAlgn="base">
              <a:buNone/>
            </a:pPr>
            <a:endParaRPr lang="en-US" dirty="0"/>
          </a:p>
          <a:p>
            <a:pPr algn="just" fontAlgn="base"/>
            <a:r>
              <a:rPr lang="en-US" dirty="0"/>
              <a:t>Memory is the process of maintaining information over time.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Long Term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Procedural memory</a:t>
            </a:r>
          </a:p>
          <a:p>
            <a:pPr lvl="1" algn="just" fontAlgn="base"/>
            <a:r>
              <a:rPr lang="en-US" dirty="0"/>
              <a:t>Division of LTM that stores memories for </a:t>
            </a:r>
            <a:r>
              <a:rPr lang="en-US" i="1" dirty="0"/>
              <a:t>how things are done for e.g. driving, operating </a:t>
            </a:r>
            <a:r>
              <a:rPr lang="en-US" i="1" dirty="0" smtClean="0"/>
              <a:t>IOS</a:t>
            </a:r>
          </a:p>
          <a:p>
            <a:pPr lvl="1" algn="just" fontAlgn="base">
              <a:buNone/>
            </a:pPr>
            <a:endParaRPr lang="en-US" dirty="0"/>
          </a:p>
          <a:p>
            <a:pPr algn="just" fontAlgn="base"/>
            <a:r>
              <a:rPr lang="en-US" dirty="0"/>
              <a:t>Declarative memory</a:t>
            </a:r>
          </a:p>
          <a:p>
            <a:pPr lvl="1" algn="just" fontAlgn="base"/>
            <a:r>
              <a:rPr lang="en-US" dirty="0"/>
              <a:t>Division of LTM that </a:t>
            </a:r>
            <a:r>
              <a:rPr lang="en-US" i="1" dirty="0"/>
              <a:t>stores explicit information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(also known as fact memory)</a:t>
            </a:r>
          </a:p>
          <a:p>
            <a:pPr lvl="2" algn="just" fontAlgn="base"/>
            <a:r>
              <a:rPr lang="en-US" dirty="0"/>
              <a:t>Dates (birth, anniversary), numbers , frequencies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Long-Term Memory - Simply Psych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newyork stre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09600" y="0"/>
            <a:ext cx="103632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283"/>
            <a:ext cx="8229600" cy="5486717"/>
          </a:xfrm>
        </p:spPr>
        <p:txBody>
          <a:bodyPr/>
          <a:lstStyle/>
          <a:p>
            <a:pPr fontAlgn="base"/>
            <a:r>
              <a:rPr lang="en-US" dirty="0"/>
              <a:t>Whether memories are implicit or explicit, successful retrieval depends on how they were encoded and how they are cued</a:t>
            </a:r>
          </a:p>
          <a:p>
            <a:pPr lvl="1" fontAlgn="base"/>
            <a:r>
              <a:rPr lang="en-US" b="1" dirty="0"/>
              <a:t>Implicit memory</a:t>
            </a:r>
          </a:p>
          <a:p>
            <a:pPr lvl="2" fontAlgn="base"/>
            <a:r>
              <a:rPr lang="en-US" dirty="0"/>
              <a:t>Memory that was </a:t>
            </a:r>
            <a:r>
              <a:rPr lang="en-US" i="1" dirty="0"/>
              <a:t>not deliberately learned </a:t>
            </a:r>
            <a:r>
              <a:rPr lang="en-US" dirty="0"/>
              <a:t>or of which you have </a:t>
            </a:r>
            <a:r>
              <a:rPr lang="en-US" i="1" dirty="0"/>
              <a:t>no conscious awareness</a:t>
            </a:r>
            <a:endParaRPr lang="en-US" dirty="0"/>
          </a:p>
          <a:p>
            <a:pPr lvl="1" fontAlgn="base"/>
            <a:r>
              <a:rPr lang="en-US" b="1" dirty="0"/>
              <a:t>Explicit memory</a:t>
            </a:r>
          </a:p>
          <a:p>
            <a:pPr lvl="2" fontAlgn="base"/>
            <a:r>
              <a:rPr lang="en-US" dirty="0"/>
              <a:t>Memory that has been </a:t>
            </a:r>
            <a:r>
              <a:rPr lang="en-US" i="1" dirty="0"/>
              <a:t>processed with attention </a:t>
            </a:r>
            <a:r>
              <a:rPr lang="en-US" dirty="0"/>
              <a:t>and can be consciously recalled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53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RETRIEVING IMPLICIT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PRIMING</a:t>
            </a:r>
          </a:p>
          <a:p>
            <a:pPr algn="just" fontAlgn="base"/>
            <a:endParaRPr lang="en-US" dirty="0" smtClean="0"/>
          </a:p>
          <a:p>
            <a:pPr algn="just"/>
            <a:r>
              <a:rPr lang="en-US" dirty="0" smtClean="0"/>
              <a:t>Technique </a:t>
            </a:r>
            <a:r>
              <a:rPr lang="en-US" dirty="0"/>
              <a:t>for </a:t>
            </a:r>
            <a:r>
              <a:rPr lang="en-US" i="1" dirty="0"/>
              <a:t>retrieving implicit </a:t>
            </a:r>
            <a:r>
              <a:rPr lang="en-US" dirty="0"/>
              <a:t>memories by </a:t>
            </a:r>
            <a:r>
              <a:rPr lang="en-US" i="1" dirty="0"/>
              <a:t>providing cues </a:t>
            </a:r>
            <a:r>
              <a:rPr lang="en-US" dirty="0"/>
              <a:t>that stimulate a memory </a:t>
            </a:r>
            <a:r>
              <a:rPr lang="en-US" i="1" dirty="0"/>
              <a:t>without awareness of the connection</a:t>
            </a:r>
            <a:r>
              <a:rPr lang="en-US" dirty="0"/>
              <a:t> between the cue and the retrieved memory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</a:t>
            </a:r>
            <a:r>
              <a:rPr lang="en-US" dirty="0"/>
              <a:t>you are presented with the following words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1" dirty="0"/>
              <a:t>assassin, octopus, avocado, mystery, sheriff, climate</a:t>
            </a:r>
            <a:endParaRPr lang="en-US" b="1" dirty="0" smtClean="0"/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hour later, you would easily be able to identify which of the following words you had previously seen</a:t>
            </a:r>
            <a:endParaRPr lang="en-US" b="0" dirty="0" smtClean="0"/>
          </a:p>
          <a:p>
            <a:pPr algn="just">
              <a:buNone/>
            </a:pP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/>
              <a:t>twilight, assassin, dinosaur, mystery</a:t>
            </a:r>
            <a:endParaRPr lang="en-US" b="0" dirty="0" smtClean="0"/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However, an hour later, you would also have a</a:t>
            </a:r>
            <a:endParaRPr lang="en-US" b="0" dirty="0" smtClean="0"/>
          </a:p>
          <a:p>
            <a:pPr algn="just"/>
            <a:r>
              <a:rPr lang="en-US" dirty="0"/>
              <a:t>much easier time filling in the blanks of some of</a:t>
            </a:r>
            <a:endParaRPr lang="en-US" b="0" dirty="0" smtClean="0"/>
          </a:p>
          <a:p>
            <a:pPr algn="just"/>
            <a:r>
              <a:rPr lang="en-US" dirty="0"/>
              <a:t>these words than others:</a:t>
            </a:r>
            <a:endParaRPr lang="en-US" b="0" dirty="0" smtClean="0"/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5052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4000" dirty="0"/>
              <a:t>ch_ _ _ _ nk</a:t>
            </a:r>
            <a:endParaRPr lang="pl-PL" sz="4000" b="0" dirty="0" smtClean="0"/>
          </a:p>
          <a:p>
            <a:r>
              <a:rPr lang="pl-PL" sz="4000" dirty="0"/>
              <a:t> o _ t _ _ _ us</a:t>
            </a:r>
            <a:endParaRPr lang="pl-PL" sz="4000" b="0" dirty="0" smtClean="0"/>
          </a:p>
          <a:p>
            <a:r>
              <a:rPr lang="pl-PL" sz="4000" dirty="0"/>
              <a:t> _ og _ y _ _ _</a:t>
            </a:r>
            <a:endParaRPr lang="pl-PL" sz="4000" b="0" dirty="0" smtClean="0"/>
          </a:p>
          <a:p>
            <a:r>
              <a:rPr lang="pl-PL" sz="4000" dirty="0"/>
              <a:t>_ l _ m _ te</a:t>
            </a:r>
            <a:endParaRPr lang="pl-PL" sz="4000" b="0" dirty="0" smtClean="0"/>
          </a:p>
          <a:p>
            <a:r>
              <a:rPr lang="pl-PL" sz="4000" dirty="0" smtClean="0"/>
              <a:t/>
            </a:r>
            <a:br>
              <a:rPr lang="pl-PL" sz="4000" dirty="0" smtClean="0"/>
            </a:br>
            <a:endParaRPr lang="en-US" sz="4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you did not actively try to remember</a:t>
            </a:r>
            <a:endParaRPr lang="en-US" b="0" dirty="0" smtClean="0"/>
          </a:p>
          <a:p>
            <a:r>
              <a:rPr lang="en-US" dirty="0"/>
              <a:t>“octopus” and “climate” from the first list, they </a:t>
            </a:r>
            <a:r>
              <a:rPr lang="en-US" dirty="0" smtClean="0"/>
              <a:t>were </a:t>
            </a:r>
            <a:r>
              <a:rPr lang="en-US" i="1" dirty="0" smtClean="0"/>
              <a:t>primed</a:t>
            </a:r>
            <a:r>
              <a:rPr lang="en-US" dirty="0" smtClean="0"/>
              <a:t> </a:t>
            </a:r>
            <a:r>
              <a:rPr lang="en-US" dirty="0"/>
              <a:t>in the reading, which made them easier </a:t>
            </a:r>
            <a:r>
              <a:rPr lang="en-US" dirty="0" smtClean="0"/>
              <a:t>to identify </a:t>
            </a:r>
            <a:r>
              <a:rPr lang="en-US" dirty="0"/>
              <a:t>in this </a:t>
            </a:r>
            <a:r>
              <a:rPr lang="en-US" dirty="0" smtClean="0"/>
              <a:t>task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dirty="0" smtClean="0"/>
              <a:t>chipmunk</a:t>
            </a:r>
            <a:endParaRPr lang="en-US" b="0" dirty="0" smtClean="0"/>
          </a:p>
          <a:p>
            <a:r>
              <a:rPr lang="en-US" dirty="0"/>
              <a:t>octopus</a:t>
            </a:r>
            <a:endParaRPr lang="en-US" b="0" dirty="0" smtClean="0"/>
          </a:p>
          <a:p>
            <a:r>
              <a:rPr lang="en-US" dirty="0" smtClean="0"/>
              <a:t>bogeyman</a:t>
            </a:r>
            <a:endParaRPr lang="en-US" b="0" dirty="0" smtClean="0"/>
          </a:p>
          <a:p>
            <a:r>
              <a:rPr lang="en-US" dirty="0" smtClean="0"/>
              <a:t>climate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53536"/>
            <a:ext cx="8839200" cy="12704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RETRIEVING </a:t>
            </a:r>
            <a:r>
              <a:rPr lang="en-US" b="1" dirty="0" smtClean="0"/>
              <a:t>EXPLICIT MEMORIES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Anything stored in LTM must be </a:t>
            </a:r>
            <a:r>
              <a:rPr lang="en-US" i="1" dirty="0"/>
              <a:t>filed</a:t>
            </a:r>
            <a:r>
              <a:rPr lang="en-US" dirty="0"/>
              <a:t> according to its </a:t>
            </a:r>
            <a:r>
              <a:rPr lang="en-US" i="1" dirty="0"/>
              <a:t>pattern </a:t>
            </a:r>
            <a:r>
              <a:rPr lang="en-US" dirty="0"/>
              <a:t>or</a:t>
            </a:r>
            <a:r>
              <a:rPr lang="en-US" i="1" dirty="0"/>
              <a:t> meaning</a:t>
            </a:r>
            <a:endParaRPr lang="en-US" dirty="0"/>
          </a:p>
          <a:p>
            <a:pPr algn="just" fontAlgn="base"/>
            <a:r>
              <a:rPr lang="en-US" dirty="0"/>
              <a:t>Recall</a:t>
            </a:r>
          </a:p>
          <a:p>
            <a:pPr lvl="1" algn="just" fontAlgn="base"/>
            <a:r>
              <a:rPr lang="en-US" dirty="0"/>
              <a:t>Technique for retrieving explicit memories in which one must </a:t>
            </a:r>
            <a:r>
              <a:rPr lang="en-US" i="1" dirty="0"/>
              <a:t>reproduce previously presented information</a:t>
            </a:r>
            <a:endParaRPr lang="en-US" dirty="0"/>
          </a:p>
          <a:p>
            <a:pPr lvl="1" algn="just" fontAlgn="base"/>
            <a:r>
              <a:rPr lang="en-US" dirty="0"/>
              <a:t>Example: essay test</a:t>
            </a:r>
          </a:p>
          <a:p>
            <a:pPr algn="just" fontAlgn="base"/>
            <a:r>
              <a:rPr lang="en-US" dirty="0"/>
              <a:t>Recognition</a:t>
            </a:r>
          </a:p>
          <a:p>
            <a:pPr lvl="1" algn="just" fontAlgn="base"/>
            <a:r>
              <a:rPr lang="en-US" dirty="0"/>
              <a:t>Technique for retrieving explicit memories in which one must </a:t>
            </a:r>
            <a:r>
              <a:rPr lang="en-US" i="1" dirty="0"/>
              <a:t>identify</a:t>
            </a:r>
            <a:r>
              <a:rPr lang="en-US" dirty="0"/>
              <a:t> present stimuli as having been previously presented</a:t>
            </a:r>
          </a:p>
          <a:p>
            <a:pPr lvl="1" algn="just" fontAlgn="base"/>
            <a:r>
              <a:rPr lang="en-US" dirty="0"/>
              <a:t>Example: multiple-choice test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HUMAN MEMORY IS GOOD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Information on which attention is </a:t>
            </a:r>
            <a:r>
              <a:rPr lang="en-US" b="1" dirty="0"/>
              <a:t>focused</a:t>
            </a:r>
          </a:p>
          <a:p>
            <a:pPr algn="just" fontAlgn="base"/>
            <a:r>
              <a:rPr lang="en-US" dirty="0"/>
              <a:t>Information in which we are </a:t>
            </a:r>
            <a:r>
              <a:rPr lang="en-US" b="1" dirty="0"/>
              <a:t>interested</a:t>
            </a:r>
          </a:p>
          <a:p>
            <a:pPr algn="just" fontAlgn="base"/>
            <a:r>
              <a:rPr lang="en-US" dirty="0"/>
              <a:t>Information that </a:t>
            </a:r>
            <a:r>
              <a:rPr lang="en-US" b="1" dirty="0"/>
              <a:t>arouses us emotionally</a:t>
            </a:r>
          </a:p>
          <a:p>
            <a:pPr algn="just" fontAlgn="base"/>
            <a:r>
              <a:rPr lang="en-US" dirty="0"/>
              <a:t>Information that </a:t>
            </a:r>
            <a:r>
              <a:rPr lang="en-US" b="1" dirty="0"/>
              <a:t>fits with our previous experiences</a:t>
            </a:r>
          </a:p>
          <a:p>
            <a:pPr algn="just" fontAlgn="base"/>
            <a:r>
              <a:rPr lang="en-US" dirty="0"/>
              <a:t>Information that we </a:t>
            </a:r>
            <a:r>
              <a:rPr lang="en-US" b="1" dirty="0"/>
              <a:t>rehearse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FACTORS AFFECTING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Encoding specificity principle</a:t>
            </a:r>
          </a:p>
          <a:p>
            <a:pPr lvl="1" algn="just" fontAlgn="base"/>
            <a:r>
              <a:rPr lang="en-US" dirty="0"/>
              <a:t>The more closely the retrieval clues match the form in which the information was encoded, the better the information will be remembered</a:t>
            </a:r>
          </a:p>
          <a:p>
            <a:pPr lvl="1" algn="just" fontAlgn="base"/>
            <a:r>
              <a:rPr lang="en-US" dirty="0"/>
              <a:t>Shows how memories are </a:t>
            </a:r>
            <a:r>
              <a:rPr lang="en-US" i="1" dirty="0"/>
              <a:t>linked</a:t>
            </a:r>
            <a:r>
              <a:rPr lang="en-US" dirty="0"/>
              <a:t> to the </a:t>
            </a:r>
            <a:r>
              <a:rPr lang="en-US" i="1" dirty="0"/>
              <a:t>context</a:t>
            </a:r>
            <a:r>
              <a:rPr lang="en-US" dirty="0"/>
              <a:t> where they are </a:t>
            </a:r>
            <a:r>
              <a:rPr lang="en-US" i="1" dirty="0"/>
              <a:t>created</a:t>
            </a:r>
            <a:endParaRPr lang="en-US" dirty="0"/>
          </a:p>
          <a:p>
            <a:pPr algn="just" fontAlgn="base"/>
            <a:r>
              <a:rPr lang="en-US" dirty="0"/>
              <a:t>State/mood congruent memory</a:t>
            </a:r>
          </a:p>
          <a:p>
            <a:pPr lvl="1" algn="just" fontAlgn="base"/>
            <a:r>
              <a:rPr lang="en-US" dirty="0"/>
              <a:t>Formed during a particular </a:t>
            </a:r>
            <a:r>
              <a:rPr lang="en-US" i="1" dirty="0"/>
              <a:t>physiological</a:t>
            </a:r>
            <a:r>
              <a:rPr lang="en-US" dirty="0"/>
              <a:t>  or </a:t>
            </a:r>
            <a:r>
              <a:rPr lang="en-US" i="1" dirty="0"/>
              <a:t>psychological</a:t>
            </a:r>
            <a:r>
              <a:rPr lang="en-US" dirty="0"/>
              <a:t> </a:t>
            </a:r>
            <a:r>
              <a:rPr lang="en-US" i="1" dirty="0"/>
              <a:t>state</a:t>
            </a:r>
            <a:r>
              <a:rPr lang="en-US" dirty="0"/>
              <a:t> will be easier to recall while in </a:t>
            </a:r>
            <a:r>
              <a:rPr lang="en-US" i="1" dirty="0"/>
              <a:t>similar state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WE </a:t>
            </a:r>
            <a:r>
              <a:rPr lang="en-US" b="1" dirty="0" smtClean="0"/>
              <a:t>FORGET?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en-US" dirty="0"/>
              <a:t>Repression</a:t>
            </a:r>
          </a:p>
          <a:p>
            <a:pPr algn="just" fontAlgn="base"/>
            <a:r>
              <a:rPr lang="en-US" dirty="0"/>
              <a:t>Suppression</a:t>
            </a:r>
          </a:p>
          <a:p>
            <a:pPr algn="just" fontAlgn="base"/>
            <a:r>
              <a:rPr lang="en-US" dirty="0"/>
              <a:t>Brain tumor</a:t>
            </a:r>
          </a:p>
          <a:p>
            <a:pPr algn="just" fontAlgn="base"/>
            <a:r>
              <a:rPr lang="en-US" dirty="0"/>
              <a:t>Diseases of the nervous system</a:t>
            </a:r>
          </a:p>
          <a:p>
            <a:pPr algn="just" fontAlgn="base"/>
            <a:r>
              <a:rPr lang="en-US" dirty="0"/>
              <a:t>Old age</a:t>
            </a:r>
          </a:p>
          <a:p>
            <a:pPr algn="just" fontAlgn="base"/>
            <a:r>
              <a:rPr lang="en-US" dirty="0"/>
              <a:t>Accidental injuries</a:t>
            </a:r>
          </a:p>
          <a:p>
            <a:pPr algn="just" fontAlgn="base"/>
            <a:r>
              <a:rPr lang="en-US" dirty="0"/>
              <a:t>Organic Decay</a:t>
            </a:r>
          </a:p>
          <a:p>
            <a:pPr lvl="1" algn="just" fontAlgn="base"/>
            <a:r>
              <a:rPr lang="en-US" dirty="0"/>
              <a:t>Those traces which do not get reinforced by training and practice, will fade away with time. </a:t>
            </a:r>
          </a:p>
          <a:p>
            <a:pPr algn="just" fontAlgn="base"/>
            <a:r>
              <a:rPr lang="en-US" dirty="0"/>
              <a:t>Retroactive Inhibition (Interference)</a:t>
            </a:r>
          </a:p>
          <a:p>
            <a:pPr algn="just" fontAlgn="base"/>
            <a:r>
              <a:rPr lang="en-US" dirty="0"/>
              <a:t>Proactive Inhibition (Interference)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EDLT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Improve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en-US" dirty="0"/>
              <a:t>Organize material</a:t>
            </a:r>
          </a:p>
          <a:p>
            <a:pPr algn="just" fontAlgn="base"/>
            <a:r>
              <a:rPr lang="en-US" dirty="0"/>
              <a:t>Think and be sure that you understand the meaning of the material to be memorized </a:t>
            </a:r>
          </a:p>
          <a:p>
            <a:pPr algn="just" fontAlgn="base"/>
            <a:r>
              <a:rPr lang="en-US" dirty="0"/>
              <a:t>Establish memory cues (imagery can be useful)</a:t>
            </a:r>
          </a:p>
          <a:p>
            <a:pPr algn="just" fontAlgn="base"/>
            <a:r>
              <a:rPr lang="en-US" dirty="0"/>
              <a:t>PQRST</a:t>
            </a:r>
          </a:p>
          <a:p>
            <a:pPr lvl="1" algn="just" fontAlgn="base"/>
            <a:r>
              <a:rPr lang="en-US" dirty="0"/>
              <a:t>P= Preview</a:t>
            </a:r>
          </a:p>
          <a:p>
            <a:pPr lvl="1" algn="just" fontAlgn="base"/>
            <a:r>
              <a:rPr lang="en-US" dirty="0"/>
              <a:t>Q= Question</a:t>
            </a:r>
          </a:p>
          <a:p>
            <a:pPr lvl="1" algn="just" fontAlgn="base"/>
            <a:r>
              <a:rPr lang="en-US" dirty="0"/>
              <a:t>R= Read</a:t>
            </a:r>
          </a:p>
          <a:p>
            <a:pPr lvl="1" algn="just" fontAlgn="base"/>
            <a:r>
              <a:rPr lang="en-US" dirty="0"/>
              <a:t>S= Self recitation</a:t>
            </a:r>
          </a:p>
          <a:p>
            <a:pPr lvl="1" algn="just" fontAlgn="base"/>
            <a:r>
              <a:rPr lang="en-US" dirty="0"/>
              <a:t>T= Test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EYEWITNESS TESTIMONY… IS IT RELIABLE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Witnesses reconstruct memory</a:t>
            </a:r>
          </a:p>
          <a:p>
            <a:pPr algn="just" fontAlgn="base"/>
            <a:r>
              <a:rPr lang="en-US" dirty="0"/>
              <a:t>Time gap</a:t>
            </a:r>
          </a:p>
          <a:p>
            <a:pPr algn="just" fontAlgn="base"/>
            <a:r>
              <a:rPr lang="en-US" dirty="0"/>
              <a:t>Focus of eyewitness</a:t>
            </a:r>
          </a:p>
          <a:p>
            <a:pPr algn="just" fontAlgn="base"/>
            <a:r>
              <a:rPr lang="en-US" dirty="0"/>
              <a:t>Can form false memories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opentextbc.ca/introductiontopsychology/wp-content/uploads/sites/9/2013/11/d3f9b937b11eb7ad6effb49222788eb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mory The persistence of learning over time through the storage and  retrieval of information. - ppt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09600"/>
            <a:ext cx="96012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Adam's blog: Topic 5:MEMORY,LEARNING AND IMPROVING CONCENT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Sensory</a:t>
            </a:r>
            <a:r>
              <a:rPr lang="en-US" dirty="0"/>
              <a:t>, Short-Term, and Long-Term </a:t>
            </a:r>
            <a:r>
              <a:rPr lang="en-US" dirty="0" smtClean="0"/>
              <a:t>Memory </a:t>
            </a:r>
          </a:p>
          <a:p>
            <a:pPr algn="just"/>
            <a:r>
              <a:rPr lang="en-US" dirty="0" smtClean="0"/>
              <a:t>Information </a:t>
            </a:r>
            <a:r>
              <a:rPr lang="en-US" dirty="0"/>
              <a:t>begins in </a:t>
            </a:r>
            <a:r>
              <a:rPr lang="en-US" i="1" dirty="0"/>
              <a:t>sensory memory</a:t>
            </a:r>
            <a:r>
              <a:rPr lang="en-US" dirty="0"/>
              <a:t>, moves to </a:t>
            </a:r>
            <a:r>
              <a:rPr lang="en-US" i="1" dirty="0"/>
              <a:t>short-term memory</a:t>
            </a:r>
            <a:r>
              <a:rPr lang="en-US" dirty="0"/>
              <a:t>, and eventually moves to </a:t>
            </a:r>
            <a:r>
              <a:rPr lang="en-US" i="1" dirty="0"/>
              <a:t>long-term memory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not all information makes it through all three stages; most of it is forgotten</a:t>
            </a:r>
            <a:r>
              <a:rPr lang="en-US" dirty="0" smtClean="0"/>
              <a:t>..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&quot;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orking-Memory-768x59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145</TotalTime>
  <Words>613</Words>
  <Application>Microsoft Office PowerPoint</Application>
  <PresentationFormat>On-screen Show (4:3)</PresentationFormat>
  <Paragraphs>139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Foundry</vt:lpstr>
      <vt:lpstr>Slide 1</vt:lpstr>
      <vt:lpstr>WHAT IS MEMORY?</vt:lpstr>
      <vt:lpstr>HUMAN MEMORY IS GOOD AT</vt:lpstr>
      <vt:lpstr>Slide 4</vt:lpstr>
      <vt:lpstr>Slide 5</vt:lpstr>
      <vt:lpstr>Slide 6</vt:lpstr>
      <vt:lpstr>Stages of Memory</vt:lpstr>
      <vt:lpstr>Slide 8</vt:lpstr>
      <vt:lpstr>Slide 9</vt:lpstr>
      <vt:lpstr>Sensory Memory</vt:lpstr>
      <vt:lpstr>Slide 11</vt:lpstr>
      <vt:lpstr>Short Term Memory</vt:lpstr>
      <vt:lpstr>Working Memory</vt:lpstr>
      <vt:lpstr>Exercise</vt:lpstr>
      <vt:lpstr>Slide 15</vt:lpstr>
      <vt:lpstr>ENCODING &amp; STORAGE IN WORKING MEMORY</vt:lpstr>
      <vt:lpstr>Storage of Memory</vt:lpstr>
      <vt:lpstr>Slide 18</vt:lpstr>
      <vt:lpstr>LONG-TERM MEMORY</vt:lpstr>
      <vt:lpstr>Types of Long Term Memory</vt:lpstr>
      <vt:lpstr>Slide 21</vt:lpstr>
      <vt:lpstr>Slide 22</vt:lpstr>
      <vt:lpstr>Slide 23</vt:lpstr>
      <vt:lpstr>RETRIEVING IMPLICIT MEMORY</vt:lpstr>
      <vt:lpstr>PRIMING</vt:lpstr>
      <vt:lpstr>PRIMING</vt:lpstr>
      <vt:lpstr>PRIMING</vt:lpstr>
      <vt:lpstr>Slide 28</vt:lpstr>
      <vt:lpstr>RETRIEVING EXPLICIT MEMORIES</vt:lpstr>
      <vt:lpstr>OTHER FACTORS AFFECTING RETRIEVAL</vt:lpstr>
      <vt:lpstr>WHY WE FORGET?</vt:lpstr>
      <vt:lpstr>Slide 32</vt:lpstr>
      <vt:lpstr>How Can We Improve Memory?</vt:lpstr>
      <vt:lpstr>EYEWITNESS TESTIMONY… IS IT RELIABLE?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marvi makhdoom</dc:creator>
  <cp:lastModifiedBy>Faraz Bhai</cp:lastModifiedBy>
  <cp:revision>4</cp:revision>
  <dcterms:created xsi:type="dcterms:W3CDTF">2022-10-21T15:30:45Z</dcterms:created>
  <dcterms:modified xsi:type="dcterms:W3CDTF">2022-11-02T13:36:15Z</dcterms:modified>
</cp:coreProperties>
</file>