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22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E42C10-E6CD-4F0A-821B-182BD3024EEB}" type="datetimeFigureOut">
              <a:rPr lang="en-US" smtClean="0"/>
              <a:pPr/>
              <a:t>11/21/2022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A98C6C-DD90-4225-94BC-25172C2B11B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dirty="0" smtClean="0">
                <a:solidFill>
                  <a:srgbClr val="000000"/>
                </a:solidFill>
                <a:latin typeface="+mn-lt"/>
              </a:rPr>
              <a:t>Mental Ability:  the power to learn or retain knowledge; in law, the ability to understand the facts and significance of your behavior;</a:t>
            </a:r>
            <a:endParaRPr lang="en-US" b="0" dirty="0" smtClean="0"/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dirty="0" smtClean="0">
                <a:solidFill>
                  <a:srgbClr val="000000"/>
                </a:solidFill>
                <a:latin typeface="+mn-lt"/>
              </a:rPr>
              <a:t>  possession of the qualities (especially mental qualities) required to do something or get something done</a:t>
            </a:r>
            <a:endParaRPr lang="en-US" b="0" dirty="0" smtClean="0"/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A98C6C-DD90-4225-94BC-25172C2B11B8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40568FCE-C0DB-42BC-9FC6-29A0475EDC18}" type="datetimeFigureOut">
              <a:rPr lang="en-US" smtClean="0"/>
              <a:pPr/>
              <a:t>11/21/2022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8FEFD270-C18E-4EA4-ADC8-09EE558F0E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0568FCE-C0DB-42BC-9FC6-29A0475EDC18}" type="datetimeFigureOut">
              <a:rPr lang="en-US" smtClean="0"/>
              <a:pPr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FEFD270-C18E-4EA4-ADC8-09EE558F0E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40568FCE-C0DB-42BC-9FC6-29A0475EDC18}" type="datetimeFigureOut">
              <a:rPr lang="en-US" smtClean="0"/>
              <a:pPr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8FEFD270-C18E-4EA4-ADC8-09EE558F0E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0568FCE-C0DB-42BC-9FC6-29A0475EDC18}" type="datetimeFigureOut">
              <a:rPr lang="en-US" smtClean="0"/>
              <a:pPr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FEFD270-C18E-4EA4-ADC8-09EE558F0E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40568FCE-C0DB-42BC-9FC6-29A0475EDC18}" type="datetimeFigureOut">
              <a:rPr lang="en-US" smtClean="0"/>
              <a:pPr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8FEFD270-C18E-4EA4-ADC8-09EE558F0E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0568FCE-C0DB-42BC-9FC6-29A0475EDC18}" type="datetimeFigureOut">
              <a:rPr lang="en-US" smtClean="0"/>
              <a:pPr/>
              <a:t>11/21/2022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FEFD270-C18E-4EA4-ADC8-09EE558F0E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0568FCE-C0DB-42BC-9FC6-29A0475EDC18}" type="datetimeFigureOut">
              <a:rPr lang="en-US" smtClean="0"/>
              <a:pPr/>
              <a:t>11/21/2022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FEFD270-C18E-4EA4-ADC8-09EE558F0E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0568FCE-C0DB-42BC-9FC6-29A0475EDC18}" type="datetimeFigureOut">
              <a:rPr lang="en-US" smtClean="0"/>
              <a:pPr/>
              <a:t>11/21/2022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FEFD270-C18E-4EA4-ADC8-09EE558F0E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40568FCE-C0DB-42BC-9FC6-29A0475EDC18}" type="datetimeFigureOut">
              <a:rPr lang="en-US" smtClean="0"/>
              <a:pPr/>
              <a:t>11/21/2022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FEFD270-C18E-4EA4-ADC8-09EE558F0E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0568FCE-C0DB-42BC-9FC6-29A0475EDC18}" type="datetimeFigureOut">
              <a:rPr lang="en-US" smtClean="0"/>
              <a:pPr/>
              <a:t>11/21/2022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FEFD270-C18E-4EA4-ADC8-09EE558F0E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0568FCE-C0DB-42BC-9FC6-29A0475EDC18}" type="datetimeFigureOut">
              <a:rPr lang="en-US" smtClean="0"/>
              <a:pPr/>
              <a:t>11/21/2022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FEFD270-C18E-4EA4-ADC8-09EE558F0E7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40568FCE-C0DB-42BC-9FC6-29A0475EDC18}" type="datetimeFigureOut">
              <a:rPr lang="en-US" smtClean="0"/>
              <a:pPr/>
              <a:t>11/21/2022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8FEFD270-C18E-4EA4-ADC8-09EE558F0E7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76600" y="2438400"/>
            <a:ext cx="5105400" cy="2868168"/>
          </a:xfrm>
        </p:spPr>
        <p:txBody>
          <a:bodyPr>
            <a:noAutofit/>
          </a:bodyPr>
          <a:lstStyle/>
          <a:p>
            <a:pPr algn="ctr"/>
            <a:r>
              <a:rPr lang="en-US" sz="4800" b="1" dirty="0"/>
              <a:t>Intelligence and </a:t>
            </a:r>
            <a:r>
              <a:rPr lang="en-US" sz="4800" b="1" dirty="0" smtClean="0"/>
              <a:t/>
            </a:r>
            <a:br>
              <a:rPr lang="en-US" sz="4800" b="1" dirty="0" smtClean="0"/>
            </a:br>
            <a:r>
              <a:rPr lang="en-US" sz="4800" b="1" dirty="0" smtClean="0"/>
              <a:t>the </a:t>
            </a:r>
            <a:r>
              <a:rPr lang="en-US" sz="4800" b="1" dirty="0"/>
              <a:t>Assessment of Intelligence</a:t>
            </a:r>
            <a:r>
              <a:rPr lang="en-US" sz="4800" b="0" dirty="0" smtClean="0"/>
              <a:t/>
            </a:r>
            <a:br>
              <a:rPr lang="en-US" sz="4800" b="0" dirty="0" smtClean="0"/>
            </a:br>
            <a:r>
              <a:rPr lang="en-US" sz="4800" dirty="0" smtClean="0"/>
              <a:t/>
            </a:r>
            <a:br>
              <a:rPr lang="en-US" sz="4800" dirty="0" smtClean="0"/>
            </a:b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33800" y="3962400"/>
            <a:ext cx="5114778" cy="1101248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lh4.googleusercontent.com/5XFKZROO9lTyBB1Kw9Bhv13SZ1wvK5Kl4cHrEMKAfYrnEnnKxJtqbiRa_vqtqMKjFN7aqFrUj6U6Jt6CdbNudefk_rwiYReO65i3BUz195WYVdw-WSSeXhAqFY2u3AsyPJyscBTz6ItVgFMhSMgGVthvFA4UjqXgmrmtbD8EMC-KbS3-d98oXK7H0VmySF-sew5r=s204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2" descr="http://sitemaker.umich.edu/356.martin/files/multiple_intelligences_diagram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dirty="0" smtClean="0"/>
              <a:t>Purposes of Intellectual Assessment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fontAlgn="base"/>
            <a:r>
              <a:rPr lang="en-US" sz="2400" dirty="0" smtClean="0"/>
              <a:t>Psycho-educational Assessment</a:t>
            </a:r>
          </a:p>
          <a:p>
            <a:pPr lvl="1" algn="just" fontAlgn="base"/>
            <a:r>
              <a:rPr lang="en-US" sz="2400" dirty="0" smtClean="0"/>
              <a:t>Identification &amp; placement of special-needs students.  </a:t>
            </a:r>
          </a:p>
          <a:p>
            <a:pPr algn="just" fontAlgn="base"/>
            <a:r>
              <a:rPr lang="en-US" sz="2400" dirty="0" smtClean="0"/>
              <a:t>Predict academic and work performance.</a:t>
            </a:r>
          </a:p>
          <a:p>
            <a:pPr algn="just" fontAlgn="base"/>
            <a:r>
              <a:rPr lang="en-US" sz="2400" dirty="0" smtClean="0"/>
              <a:t>Evaluate for Mental Retardation &amp; Learning Disabilities.</a:t>
            </a:r>
          </a:p>
          <a:p>
            <a:pPr algn="just" fontAlgn="base"/>
            <a:r>
              <a:rPr lang="en-US" sz="2400" dirty="0" smtClean="0"/>
              <a:t>Evaluate for neurological impairment.</a:t>
            </a:r>
          </a:p>
          <a:p>
            <a:pPr algn="just" fontAlgn="base"/>
            <a:r>
              <a:rPr lang="en-US" sz="2400" dirty="0" smtClean="0"/>
              <a:t>Career Counseling.</a:t>
            </a:r>
          </a:p>
          <a:p>
            <a:pPr algn="just" fontAlgn="base"/>
            <a:r>
              <a:rPr lang="en-US" sz="2400" dirty="0" smtClean="0"/>
              <a:t>Research.</a:t>
            </a:r>
          </a:p>
          <a:p>
            <a:pPr algn="just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7239000" cy="1143000"/>
          </a:xfrm>
        </p:spPr>
        <p:txBody>
          <a:bodyPr>
            <a:normAutofit fontScale="90000"/>
          </a:bodyPr>
          <a:lstStyle/>
          <a:p>
            <a:r>
              <a:rPr lang="en-US" b="0" dirty="0" smtClean="0"/>
              <a:t>History of Intelligence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 fontAlgn="base"/>
            <a:r>
              <a:rPr lang="en-US" dirty="0" smtClean="0"/>
              <a:t>Charles Darwin’s theory of evolution sparked interest in the study of differences in mental abilities.</a:t>
            </a:r>
          </a:p>
          <a:p>
            <a:pPr algn="just" fontAlgn="base"/>
            <a:r>
              <a:rPr lang="en-US" b="1" dirty="0" smtClean="0"/>
              <a:t>Francis Galton</a:t>
            </a:r>
            <a:r>
              <a:rPr lang="en-US" dirty="0" smtClean="0"/>
              <a:t>, cousin of Charles Darwin, studied family trees to try to demonstrate a hereditary basis for intelligence.</a:t>
            </a:r>
          </a:p>
          <a:p>
            <a:pPr algn="just" fontAlgn="base"/>
            <a:r>
              <a:rPr lang="en-US" dirty="0" smtClean="0"/>
              <a:t>Early intelligence tests measured sensory-motor functions, such as reaction time.</a:t>
            </a:r>
          </a:p>
          <a:p>
            <a:pPr algn="just" fontAlgn="base"/>
            <a:r>
              <a:rPr lang="en-US" b="1" dirty="0" smtClean="0"/>
              <a:t>1905:</a:t>
            </a:r>
            <a:r>
              <a:rPr lang="en-US" dirty="0" smtClean="0"/>
              <a:t> Alfred </a:t>
            </a:r>
            <a:r>
              <a:rPr lang="en-US" dirty="0" err="1" smtClean="0"/>
              <a:t>Binet</a:t>
            </a:r>
            <a:r>
              <a:rPr lang="en-US" dirty="0" smtClean="0"/>
              <a:t> &amp; Theodore Simon developed a </a:t>
            </a:r>
            <a:r>
              <a:rPr lang="en-US" b="1" dirty="0" smtClean="0"/>
              <a:t>test to identify mentally retarded students </a:t>
            </a:r>
            <a:r>
              <a:rPr lang="en-US" dirty="0" smtClean="0"/>
              <a:t>in Paris, France.</a:t>
            </a:r>
          </a:p>
          <a:p>
            <a:pPr algn="just" fontAlgn="base"/>
            <a:r>
              <a:rPr lang="en-US" dirty="0" smtClean="0"/>
              <a:t>1916: Lewis </a:t>
            </a:r>
            <a:r>
              <a:rPr lang="en-US" dirty="0" err="1" smtClean="0"/>
              <a:t>Terman</a:t>
            </a:r>
            <a:r>
              <a:rPr lang="en-US" dirty="0" smtClean="0"/>
              <a:t> published the first version of the Stanford-</a:t>
            </a:r>
            <a:r>
              <a:rPr lang="en-US" dirty="0" err="1" smtClean="0"/>
              <a:t>Binet</a:t>
            </a:r>
            <a:r>
              <a:rPr lang="en-US" dirty="0" smtClean="0"/>
              <a:t> Intelligence Scale.</a:t>
            </a:r>
          </a:p>
          <a:p>
            <a:pPr algn="just" fontAlgn="base"/>
            <a:r>
              <a:rPr lang="en-US" dirty="0" smtClean="0"/>
              <a:t>1939: David Wechsler published the Wechsler-Bellevue Scale.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Intelligence Quotient (IQ)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fontAlgn="base"/>
            <a:r>
              <a:rPr lang="en-US" dirty="0" smtClean="0"/>
              <a:t>It is a mathematical formula that is supposed to be a measure of a person's intelligence.</a:t>
            </a:r>
          </a:p>
          <a:p>
            <a:pPr algn="just" fontAlgn="base"/>
            <a:r>
              <a:rPr lang="en-US" dirty="0" smtClean="0"/>
              <a:t>The term "intelligence quotient," or IQ, was first coined in the early twentieth century by a German psychologist named </a:t>
            </a:r>
            <a:r>
              <a:rPr lang="en-US" b="1" u="sng" dirty="0" smtClean="0"/>
              <a:t>William Stern</a:t>
            </a:r>
            <a:r>
              <a:rPr lang="en-US" dirty="0" smtClean="0"/>
              <a:t>.</a:t>
            </a:r>
          </a:p>
          <a:p>
            <a:pPr algn="just" fontAlgn="base"/>
            <a:r>
              <a:rPr lang="en-US" dirty="0" smtClean="0"/>
              <a:t>Since that time, intelligence testing has emerged as a widely used tool that has led to the development of many other tests of skill and aptitude. 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Intelligence Quotient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fontAlgn="base"/>
            <a:r>
              <a:rPr lang="en-US" dirty="0" smtClean="0"/>
              <a:t>IQ= Mental age/Chronological Age X 100</a:t>
            </a:r>
          </a:p>
          <a:p>
            <a:pPr algn="just" fontAlgn="base"/>
            <a:r>
              <a:rPr lang="en-US" dirty="0" smtClean="0"/>
              <a:t>IQ ratio enables direct comparison of children of different ages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Group Intelligence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fontAlgn="base"/>
            <a:r>
              <a:rPr lang="en-US" sz="2400" dirty="0" smtClean="0"/>
              <a:t>Paper-and-Pencil examinations frequently used to screen applicants &amp; identify those in need of more thorough evaluations.</a:t>
            </a:r>
          </a:p>
          <a:p>
            <a:pPr lvl="1" algn="just" fontAlgn="base"/>
            <a:r>
              <a:rPr lang="en-US" sz="2000" dirty="0" smtClean="0"/>
              <a:t>WWI: Army Alpha &amp; Beta Tests.</a:t>
            </a:r>
          </a:p>
          <a:p>
            <a:pPr lvl="1" algn="just" fontAlgn="base"/>
            <a:r>
              <a:rPr lang="en-US" sz="2000" dirty="0" err="1" smtClean="0"/>
              <a:t>Wonderlic</a:t>
            </a:r>
            <a:r>
              <a:rPr lang="en-US" sz="2000" dirty="0" smtClean="0"/>
              <a:t> Personnel Test: 50-item instrument that provides a quick estimate of cognitive ability.  Popular in organizational settings to screen job applicants or make placement decisions.</a:t>
            </a:r>
          </a:p>
          <a:p>
            <a:pPr algn="just" fontAlgn="base"/>
            <a:r>
              <a:rPr lang="en-US" sz="2400" dirty="0" smtClean="0"/>
              <a:t>Examples of items: analogies, definitions, logical reasoning, math, spatial reasoning, 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The Wechsler Scales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fontAlgn="base"/>
            <a:r>
              <a:rPr lang="en-US" dirty="0" smtClean="0"/>
              <a:t>Wechsler Intelligence Scale for Children (WISC-R)</a:t>
            </a:r>
          </a:p>
          <a:p>
            <a:pPr algn="just" fontAlgn="base"/>
            <a:r>
              <a:rPr lang="en-US" dirty="0" smtClean="0"/>
              <a:t>Wechsler Adult Intelligence Scale (WAIS)</a:t>
            </a:r>
          </a:p>
          <a:p>
            <a:pPr algn="just" fontAlgn="base"/>
            <a:r>
              <a:rPr lang="en-US" dirty="0" smtClean="0"/>
              <a:t>Wechsler Preschool and Primary Scale of Intelligence (WPPSI)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dirty="0" smtClean="0"/>
              <a:t>The Wechsler Scales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b="1" dirty="0" smtClean="0"/>
              <a:t>Verbal Subtests</a:t>
            </a:r>
            <a:endParaRPr lang="en-US" dirty="0" smtClean="0"/>
          </a:p>
          <a:p>
            <a:pPr algn="just" fontAlgn="base"/>
            <a:r>
              <a:rPr lang="en-US" b="1" dirty="0" smtClean="0"/>
              <a:t>Information</a:t>
            </a:r>
            <a:r>
              <a:rPr lang="en-US" dirty="0" smtClean="0"/>
              <a:t>: culturally acquired information</a:t>
            </a:r>
            <a:endParaRPr lang="en-US" b="1" dirty="0" smtClean="0"/>
          </a:p>
          <a:p>
            <a:pPr algn="just" fontAlgn="base"/>
            <a:r>
              <a:rPr lang="en-US" b="1" dirty="0" smtClean="0"/>
              <a:t>Vocabulary</a:t>
            </a:r>
            <a:r>
              <a:rPr lang="en-US" dirty="0" smtClean="0"/>
              <a:t>: general verbal intelligence</a:t>
            </a:r>
            <a:endParaRPr lang="en-US" b="1" dirty="0" smtClean="0"/>
          </a:p>
          <a:p>
            <a:pPr algn="just" fontAlgn="base"/>
            <a:r>
              <a:rPr lang="en-US" b="1" dirty="0" smtClean="0"/>
              <a:t>Arithmetic</a:t>
            </a:r>
            <a:r>
              <a:rPr lang="en-US" dirty="0" smtClean="0"/>
              <a:t>: numerical reasoning</a:t>
            </a:r>
            <a:endParaRPr lang="en-US" b="1" dirty="0" smtClean="0"/>
          </a:p>
          <a:p>
            <a:pPr algn="just" fontAlgn="base"/>
            <a:r>
              <a:rPr lang="en-US" b="1" dirty="0" smtClean="0"/>
              <a:t>Similarities</a:t>
            </a:r>
            <a:r>
              <a:rPr lang="en-US" dirty="0" smtClean="0"/>
              <a:t>: abstract reasoning</a:t>
            </a:r>
            <a:endParaRPr lang="en-US" b="1" dirty="0" smtClean="0"/>
          </a:p>
          <a:p>
            <a:pPr algn="just" fontAlgn="base"/>
            <a:r>
              <a:rPr lang="en-US" b="1" dirty="0" smtClean="0"/>
              <a:t>Comprehension</a:t>
            </a:r>
            <a:r>
              <a:rPr lang="en-US" dirty="0" smtClean="0"/>
              <a:t>: social norms</a:t>
            </a:r>
            <a:endParaRPr lang="en-US" b="1" dirty="0" smtClean="0"/>
          </a:p>
          <a:p>
            <a:pPr algn="just" fontAlgn="base"/>
            <a:r>
              <a:rPr lang="en-US" b="1" dirty="0" smtClean="0"/>
              <a:t>Digit Span</a:t>
            </a:r>
            <a:r>
              <a:rPr lang="en-US" dirty="0" smtClean="0"/>
              <a:t>: short term memory</a:t>
            </a:r>
          </a:p>
          <a:p>
            <a:pPr algn="just">
              <a:buNone/>
            </a:pPr>
            <a:endParaRPr lang="en-US" dirty="0" smtClean="0"/>
          </a:p>
          <a:p>
            <a:pPr algn="just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dirty="0" smtClean="0"/>
              <a:t/>
            </a:r>
            <a:br>
              <a:rPr lang="en-US" b="0" dirty="0" smtClean="0"/>
            </a:br>
            <a:r>
              <a:rPr lang="en-US" b="0" dirty="0" smtClean="0"/>
              <a:t/>
            </a:r>
            <a:br>
              <a:rPr lang="en-US" b="0" dirty="0" smtClean="0"/>
            </a:br>
            <a:r>
              <a:rPr lang="en-US" b="0" dirty="0" smtClean="0"/>
              <a:t>The Wechsler Scales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fontAlgn="base">
              <a:buFont typeface="Wingdings" pitchFamily="2" charset="2"/>
              <a:buChar char="Ø"/>
            </a:pPr>
            <a:r>
              <a:rPr lang="en-US" i="1" dirty="0" smtClean="0"/>
              <a:t>Performance</a:t>
            </a:r>
            <a:r>
              <a:rPr lang="en-US" dirty="0" smtClean="0"/>
              <a:t> </a:t>
            </a:r>
            <a:r>
              <a:rPr lang="en-US" i="1" dirty="0" smtClean="0"/>
              <a:t>Subtests</a:t>
            </a:r>
            <a:endParaRPr lang="en-US" b="1" i="1" dirty="0" smtClean="0"/>
          </a:p>
          <a:p>
            <a:pPr algn="just" fontAlgn="base"/>
            <a:r>
              <a:rPr lang="en-US" b="1" dirty="0" smtClean="0"/>
              <a:t>Picture Completion</a:t>
            </a:r>
            <a:r>
              <a:rPr lang="en-US" dirty="0" smtClean="0"/>
              <a:t>: visual concentration and nonverbal general information</a:t>
            </a:r>
            <a:endParaRPr lang="en-US" b="1" dirty="0" smtClean="0"/>
          </a:p>
          <a:p>
            <a:pPr algn="just" fontAlgn="base"/>
            <a:r>
              <a:rPr lang="en-US" b="1" dirty="0" smtClean="0"/>
              <a:t>Picture Arrangement</a:t>
            </a:r>
            <a:r>
              <a:rPr lang="en-US" dirty="0" smtClean="0"/>
              <a:t>: ability to plan, interpret and anticipate in social context</a:t>
            </a:r>
            <a:endParaRPr lang="en-US" b="1" dirty="0" smtClean="0"/>
          </a:p>
          <a:p>
            <a:pPr algn="just" fontAlgn="base"/>
            <a:r>
              <a:rPr lang="en-US" b="1" dirty="0" smtClean="0"/>
              <a:t>Block Design</a:t>
            </a:r>
            <a:r>
              <a:rPr lang="en-US" dirty="0" smtClean="0"/>
              <a:t>: perceptual organization, spatial visualization and abstract concentration</a:t>
            </a:r>
            <a:endParaRPr lang="en-US" b="1" dirty="0" smtClean="0"/>
          </a:p>
          <a:p>
            <a:pPr algn="just" fontAlgn="base"/>
            <a:r>
              <a:rPr lang="en-US" b="1" dirty="0" smtClean="0"/>
              <a:t>Object Assembly</a:t>
            </a:r>
            <a:r>
              <a:rPr lang="en-US" dirty="0" smtClean="0"/>
              <a:t>: visual motor organ., synthesis</a:t>
            </a:r>
            <a:endParaRPr lang="en-US" b="1" dirty="0" smtClean="0"/>
          </a:p>
          <a:p>
            <a:pPr algn="just"/>
            <a:r>
              <a:rPr lang="en-US" b="1" dirty="0" smtClean="0"/>
              <a:t>Digit Symbol:</a:t>
            </a:r>
            <a:r>
              <a:rPr lang="en-US" dirty="0" smtClean="0"/>
              <a:t> visual memory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Intelligence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fontAlgn="base"/>
            <a:r>
              <a:rPr lang="en-US" dirty="0"/>
              <a:t>Based on the definitions, it is:</a:t>
            </a:r>
          </a:p>
          <a:p>
            <a:pPr lvl="1" algn="just" fontAlgn="base"/>
            <a:r>
              <a:rPr lang="en-US" dirty="0"/>
              <a:t>Rational thought and reasoning</a:t>
            </a:r>
          </a:p>
          <a:p>
            <a:pPr lvl="1" algn="just" fontAlgn="base"/>
            <a:r>
              <a:rPr lang="en-US" dirty="0"/>
              <a:t>The ability </a:t>
            </a:r>
          </a:p>
          <a:p>
            <a:pPr lvl="2" algn="just" fontAlgn="base"/>
            <a:r>
              <a:rPr lang="en-US" dirty="0"/>
              <a:t>to act purposefully in an environment.</a:t>
            </a:r>
          </a:p>
          <a:p>
            <a:pPr lvl="2" algn="just" fontAlgn="base"/>
            <a:r>
              <a:rPr lang="en-US" dirty="0"/>
              <a:t>to deal with situations, in an effective manner, within an environment.</a:t>
            </a:r>
          </a:p>
          <a:p>
            <a:pPr lvl="2" algn="just" fontAlgn="base"/>
            <a:r>
              <a:rPr lang="en-US" dirty="0"/>
              <a:t>to learn from experience</a:t>
            </a:r>
          </a:p>
          <a:p>
            <a:pPr lvl="2" algn="just" fontAlgn="base"/>
            <a:r>
              <a:rPr lang="en-US" dirty="0"/>
              <a:t>to live and cope with the demands of daily life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8914" name="Picture 2" descr="fig1509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Similarities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fontAlgn="base"/>
            <a:r>
              <a:rPr lang="en-US" dirty="0" smtClean="0"/>
              <a:t>In what way are an orange and a banana alike?</a:t>
            </a:r>
          </a:p>
          <a:p>
            <a:pPr algn="just" fontAlgn="base"/>
            <a:r>
              <a:rPr lang="en-US" dirty="0" smtClean="0"/>
              <a:t>How are whales and lions similar?</a:t>
            </a:r>
          </a:p>
          <a:p>
            <a:pPr algn="just" fontAlgn="base"/>
            <a:r>
              <a:rPr lang="en-US" dirty="0" smtClean="0"/>
              <a:t>How are anger and delight similar?</a:t>
            </a:r>
          </a:p>
          <a:p>
            <a:pPr algn="just" fontAlgn="base"/>
            <a:r>
              <a:rPr lang="en-US" dirty="0" smtClean="0"/>
              <a:t>"In what way are RED and BLUE alike?</a:t>
            </a:r>
          </a:p>
          <a:p>
            <a:pPr algn="just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 </a:t>
            </a:r>
            <a:r>
              <a:rPr lang="en-US" dirty="0" err="1" smtClean="0"/>
              <a:t>DEsign</a:t>
            </a:r>
            <a:endParaRPr lang="en-US" dirty="0"/>
          </a:p>
        </p:txBody>
      </p:sp>
      <p:pic>
        <p:nvPicPr>
          <p:cNvPr id="48130" name="Picture 2" descr="Forme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524000"/>
            <a:ext cx="6934200" cy="4800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Assembling</a:t>
            </a:r>
            <a:endParaRPr lang="en-US" dirty="0"/>
          </a:p>
        </p:txBody>
      </p:sp>
      <p:pic>
        <p:nvPicPr>
          <p:cNvPr id="50178" name="Picture 2" descr="Puzzl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676400"/>
            <a:ext cx="6858000" cy="4800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Digit symbol coding</a:t>
            </a:r>
            <a:endParaRPr lang="en-US" dirty="0"/>
          </a:p>
        </p:txBody>
      </p:sp>
      <p:pic>
        <p:nvPicPr>
          <p:cNvPr id="51202" name="Picture 2" descr="cd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981200"/>
            <a:ext cx="6324600" cy="4038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Emotional intelligence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dirty="0" smtClean="0"/>
              <a:t>Emotional intelligence (EI) is the area of cognitive ability that facilitates interpersonal behavior. </a:t>
            </a:r>
          </a:p>
          <a:p>
            <a:pPr algn="just"/>
            <a:r>
              <a:rPr lang="en-US" dirty="0" smtClean="0"/>
              <a:t>The term </a:t>
            </a:r>
            <a:r>
              <a:rPr lang="en-US" i="1" dirty="0" smtClean="0"/>
              <a:t>emotional intelligence</a:t>
            </a:r>
            <a:r>
              <a:rPr lang="en-US" dirty="0" smtClean="0"/>
              <a:t> was popularized in 1995 by psychologist and behavioral science journalist Dr. Daniel </a:t>
            </a:r>
            <a:r>
              <a:rPr lang="en-US" dirty="0" err="1" smtClean="0"/>
              <a:t>Goleman</a:t>
            </a:r>
            <a:r>
              <a:rPr lang="en-US" dirty="0" smtClean="0"/>
              <a:t> in his book, </a:t>
            </a:r>
            <a:r>
              <a:rPr lang="en-US" i="1" dirty="0" smtClean="0"/>
              <a:t>Emotional Intelligence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Dr. </a:t>
            </a:r>
            <a:r>
              <a:rPr lang="en-US" dirty="0" err="1" smtClean="0"/>
              <a:t>Goleman</a:t>
            </a:r>
            <a:r>
              <a:rPr lang="en-US" dirty="0" smtClean="0"/>
              <a:t> described </a:t>
            </a:r>
            <a:r>
              <a:rPr lang="en-US" b="1" dirty="0" smtClean="0"/>
              <a:t>emotional intelligence as a person's ability to manage his feelings so that those feelings are expressed appropriately and effectively. </a:t>
            </a:r>
          </a:p>
          <a:p>
            <a:pPr algn="just"/>
            <a:r>
              <a:rPr lang="en-US" dirty="0" smtClean="0"/>
              <a:t>According to </a:t>
            </a:r>
            <a:r>
              <a:rPr lang="en-US" dirty="0" err="1" smtClean="0"/>
              <a:t>Goleman</a:t>
            </a:r>
            <a:r>
              <a:rPr lang="en-US" dirty="0" smtClean="0"/>
              <a:t>, emotional intelligence is the largest single predictor of success in the workplace.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Five components of emotional intelligence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 algn="just">
              <a:lnSpc>
                <a:spcPct val="120000"/>
              </a:lnSpc>
              <a:buFont typeface="+mj-lt"/>
              <a:buAutoNum type="arabicPeriod"/>
            </a:pPr>
            <a:r>
              <a:rPr lang="en-US" sz="1600" b="1" dirty="0" smtClean="0"/>
              <a:t>Self-awareness.</a:t>
            </a:r>
            <a:r>
              <a:rPr lang="en-US" sz="1600" dirty="0" smtClean="0"/>
              <a:t> A person has a healthy sense of emotional intelligence self-awareness if they understand their own strengths and weaknesses, as well as how their actions affect others. </a:t>
            </a:r>
          </a:p>
          <a:p>
            <a:pPr marL="514350" indent="-514350" algn="just">
              <a:lnSpc>
                <a:spcPct val="120000"/>
              </a:lnSpc>
              <a:buFont typeface="+mj-lt"/>
              <a:buAutoNum type="arabicPeriod"/>
            </a:pPr>
            <a:r>
              <a:rPr lang="en-US" sz="1600" b="1" dirty="0" smtClean="0"/>
              <a:t>Self-regulation.</a:t>
            </a:r>
            <a:r>
              <a:rPr lang="en-US" sz="1600" dirty="0" smtClean="0"/>
              <a:t> A person with a high emotional intelligence has the ability to exercise restraint and control when expressing their emotions.</a:t>
            </a:r>
          </a:p>
          <a:p>
            <a:pPr marL="514350" indent="-514350" algn="just">
              <a:lnSpc>
                <a:spcPct val="120000"/>
              </a:lnSpc>
              <a:buFont typeface="+mj-lt"/>
              <a:buAutoNum type="arabicPeriod"/>
            </a:pPr>
            <a:r>
              <a:rPr lang="en-US" sz="1600" b="1" dirty="0" smtClean="0"/>
              <a:t>Motivation.</a:t>
            </a:r>
            <a:r>
              <a:rPr lang="en-US" sz="1600" dirty="0" smtClean="0"/>
              <a:t> People with high emotional intelligence are self-motivated, resilient and driven by an inner ambition rather than being influenced by outside forces, such as money or prestige.</a:t>
            </a:r>
          </a:p>
          <a:p>
            <a:pPr marL="514350" indent="-514350" algn="just">
              <a:lnSpc>
                <a:spcPct val="120000"/>
              </a:lnSpc>
              <a:buFont typeface="+mj-lt"/>
              <a:buAutoNum type="arabicPeriod"/>
            </a:pPr>
            <a:r>
              <a:rPr lang="en-US" sz="1600" b="1" dirty="0" smtClean="0"/>
              <a:t>Empathy.</a:t>
            </a:r>
            <a:r>
              <a:rPr lang="en-US" sz="1600" dirty="0" smtClean="0"/>
              <a:t> An empathetic person has compassion and is able to connect with other people on an emotional level, helping them respond genuinely to other people's concerns.</a:t>
            </a:r>
          </a:p>
          <a:p>
            <a:pPr marL="514350" indent="-514350" algn="just">
              <a:lnSpc>
                <a:spcPct val="120000"/>
              </a:lnSpc>
              <a:buFont typeface="+mj-lt"/>
              <a:buAutoNum type="arabicPeriod"/>
            </a:pPr>
            <a:r>
              <a:rPr lang="en-US" sz="1600" b="1" dirty="0" smtClean="0"/>
              <a:t>Social skills.</a:t>
            </a:r>
            <a:r>
              <a:rPr lang="en-US" sz="1600" dirty="0" smtClean="0"/>
              <a:t> People who are emotionally intelligent are able to build trust with other people, and are able to quickly gain respect from the people they meet.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AutoShape 2" descr="Thank you card business Images | Free Vectors, Stock Photos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2228" name="Picture 4" descr="Thank You Card Maker | Design Thank You Card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2964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Defining </a:t>
            </a:r>
            <a:r>
              <a:rPr lang="en-US" dirty="0" smtClean="0"/>
              <a:t>Intelligence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US" dirty="0" smtClean="0"/>
              <a:t>Mental </a:t>
            </a:r>
            <a:r>
              <a:rPr lang="en-US" dirty="0"/>
              <a:t>activity directed towards purposive adaptation to, and selection and shaping of, real-world environments relevant to ones life”</a:t>
            </a:r>
            <a:endParaRPr lang="en-US" b="0" dirty="0" smtClean="0"/>
          </a:p>
          <a:p>
            <a:pPr algn="just">
              <a:buNone/>
            </a:pPr>
            <a:r>
              <a:rPr lang="en-US" dirty="0"/>
              <a:t>(Sternberg, 1985</a:t>
            </a:r>
            <a:r>
              <a:rPr lang="en-US" dirty="0" smtClean="0"/>
              <a:t>)</a:t>
            </a:r>
          </a:p>
          <a:p>
            <a:pPr algn="just">
              <a:buNone/>
            </a:pPr>
            <a:endParaRPr lang="en-US" dirty="0" smtClean="0"/>
          </a:p>
          <a:p>
            <a:pPr algn="just"/>
            <a:r>
              <a:rPr lang="en-US" dirty="0" smtClean="0"/>
              <a:t>“</a:t>
            </a:r>
            <a:r>
              <a:rPr lang="en-US" dirty="0"/>
              <a:t>the aggregate or global capacity of the individual to act purposefully, to think rationally, and to deal effectively with the environment”</a:t>
            </a:r>
            <a:endParaRPr lang="en-US" b="0" dirty="0" smtClean="0"/>
          </a:p>
          <a:p>
            <a:pPr algn="just">
              <a:buNone/>
            </a:pPr>
            <a:r>
              <a:rPr lang="en-US" dirty="0" smtClean="0"/>
              <a:t>(</a:t>
            </a:r>
            <a:r>
              <a:rPr lang="en-US" dirty="0"/>
              <a:t>Wechsler, 1958)</a:t>
            </a:r>
            <a:endParaRPr lang="en-US" b="0" dirty="0" smtClean="0"/>
          </a:p>
          <a:p>
            <a:pPr algn="just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72390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What Factors Determine Intelligence</a:t>
            </a:r>
            <a:r>
              <a:rPr lang="en-US" dirty="0" smtClean="0"/>
              <a:t>?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fontAlgn="base"/>
            <a:r>
              <a:rPr lang="en-US" dirty="0"/>
              <a:t>Both genetics and the environment play a role in determining intelligence.</a:t>
            </a:r>
          </a:p>
          <a:p>
            <a:pPr algn="just" fontAlgn="base"/>
            <a:r>
              <a:rPr lang="en-US" dirty="0"/>
              <a:t>It is important to note that genetics and the environment interact to determine exactly how inherited genes are expressed.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7239000" cy="5312736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q"/>
            </a:pPr>
            <a:r>
              <a:rPr lang="en-US" b="1" dirty="0"/>
              <a:t>Genetics</a:t>
            </a:r>
            <a:endParaRPr lang="en-US" b="0" dirty="0" smtClean="0"/>
          </a:p>
          <a:p>
            <a:pPr algn="just" fontAlgn="base"/>
            <a:r>
              <a:rPr lang="en-US" dirty="0"/>
              <a:t>Heritability estimates for IQ is about .50 in a </a:t>
            </a:r>
            <a:r>
              <a:rPr lang="en-US" dirty="0" smtClean="0"/>
              <a:t>population</a:t>
            </a:r>
          </a:p>
          <a:p>
            <a:pPr algn="just" fontAlgn="base"/>
            <a:endParaRPr lang="en-US" dirty="0"/>
          </a:p>
          <a:p>
            <a:pPr algn="just">
              <a:buFont typeface="Wingdings" pitchFamily="2" charset="2"/>
              <a:buChar char="q"/>
            </a:pPr>
            <a:r>
              <a:rPr lang="en-US" b="1" dirty="0"/>
              <a:t>Environment</a:t>
            </a:r>
            <a:endParaRPr lang="en-US" b="0" dirty="0" smtClean="0"/>
          </a:p>
          <a:p>
            <a:pPr algn="just" fontAlgn="base"/>
            <a:r>
              <a:rPr lang="en-US" dirty="0"/>
              <a:t>Like other traits, IQ is changeable (height for example).</a:t>
            </a:r>
          </a:p>
          <a:p>
            <a:pPr algn="just" fontAlgn="base"/>
            <a:r>
              <a:rPr lang="en-US" dirty="0"/>
              <a:t>Educational experiences affect IQ</a:t>
            </a:r>
          </a:p>
          <a:p>
            <a:pPr algn="just" fontAlgn="base"/>
            <a:r>
              <a:rPr lang="en-US" dirty="0"/>
              <a:t>IQ scores have increased over the years (nutritional factors, increasing access to information)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Theories of Intelligence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b="1" dirty="0"/>
              <a:t>Charles Spearman: General </a:t>
            </a:r>
            <a:r>
              <a:rPr lang="en-US" b="1" dirty="0" smtClean="0"/>
              <a:t>Intelligence</a:t>
            </a:r>
          </a:p>
          <a:p>
            <a:pPr algn="just" fontAlgn="base"/>
            <a:r>
              <a:rPr lang="en-US" dirty="0"/>
              <a:t>General intelligence, also known as </a:t>
            </a:r>
            <a:r>
              <a:rPr lang="en-US" i="1" dirty="0"/>
              <a:t>‘g’</a:t>
            </a:r>
            <a:r>
              <a:rPr lang="en-US" dirty="0"/>
              <a:t> factor, refers to the existence of a general intelligence that influences performance on mental ability measures</a:t>
            </a:r>
          </a:p>
          <a:p>
            <a:pPr algn="just" fontAlgn="base"/>
            <a:r>
              <a:rPr lang="en-US" dirty="0"/>
              <a:t>Those who hold this view believe that intelligence can be measured and expressed by a single number, such as an IQ score. </a:t>
            </a:r>
          </a:p>
          <a:p>
            <a:pPr algn="just" fontAlgn="base"/>
            <a:r>
              <a:rPr lang="en-US" dirty="0"/>
              <a:t>The idea is that this underlying general intelligence influences performance on all cognitive tasks.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Mental Ability:  the power to learn or retain knowledge; in law, </a:t>
            </a:r>
            <a:endParaRPr lang="en-US" dirty="0" smtClean="0"/>
          </a:p>
          <a:p>
            <a:pPr algn="just"/>
            <a:r>
              <a:rPr lang="en-US" dirty="0" smtClean="0"/>
              <a:t>the </a:t>
            </a:r>
            <a:r>
              <a:rPr lang="en-US" dirty="0"/>
              <a:t>ability to understand the facts and significance of your behavior;</a:t>
            </a:r>
            <a:endParaRPr lang="en-US" b="0" dirty="0" smtClean="0"/>
          </a:p>
          <a:p>
            <a:pPr algn="just"/>
            <a:r>
              <a:rPr lang="en-US" dirty="0" smtClean="0"/>
              <a:t>possession </a:t>
            </a:r>
            <a:r>
              <a:rPr lang="en-US" dirty="0"/>
              <a:t>of the qualities (especially mental qualities) required to do something or get something done</a:t>
            </a:r>
            <a:endParaRPr lang="en-US" b="0" dirty="0" smtClean="0"/>
          </a:p>
          <a:p>
            <a:pPr algn="just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Raymond </a:t>
            </a:r>
            <a:r>
              <a:rPr lang="en-US" dirty="0" err="1"/>
              <a:t>Cattell</a:t>
            </a:r>
            <a:r>
              <a:rPr lang="en-US" dirty="0"/>
              <a:t>: Two-Factor Theory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 fontAlgn="base"/>
            <a:r>
              <a:rPr lang="en-US" dirty="0"/>
              <a:t>Raymond </a:t>
            </a:r>
            <a:r>
              <a:rPr lang="en-US" dirty="0" err="1"/>
              <a:t>Cattell</a:t>
            </a:r>
            <a:r>
              <a:rPr lang="en-US" dirty="0"/>
              <a:t> (1963) believed that </a:t>
            </a:r>
            <a:r>
              <a:rPr lang="en-US" i="1" dirty="0"/>
              <a:t>‘g’</a:t>
            </a:r>
            <a:r>
              <a:rPr lang="en-US" dirty="0"/>
              <a:t> is composed of fluid and crystallized intelligence.</a:t>
            </a:r>
          </a:p>
          <a:p>
            <a:pPr algn="just" fontAlgn="base"/>
            <a:r>
              <a:rPr lang="en-US" b="1" dirty="0"/>
              <a:t>Fluid Intelligence &amp; Crystallized Intelligence:</a:t>
            </a:r>
          </a:p>
          <a:p>
            <a:pPr lvl="1" algn="just" fontAlgn="base"/>
            <a:r>
              <a:rPr lang="en-US" b="1" dirty="0"/>
              <a:t>Crystallized intelligence</a:t>
            </a:r>
            <a:r>
              <a:rPr lang="en-US" dirty="0"/>
              <a:t> is the ability to use knowledge and experience. </a:t>
            </a:r>
            <a:endParaRPr lang="en-US" dirty="0" smtClean="0"/>
          </a:p>
          <a:p>
            <a:pPr lvl="1" algn="just" fontAlgn="base"/>
            <a:r>
              <a:rPr lang="en-US" b="1" dirty="0" smtClean="0"/>
              <a:t>Fluid </a:t>
            </a:r>
            <a:r>
              <a:rPr lang="en-US" b="1" dirty="0"/>
              <a:t>intelligence</a:t>
            </a:r>
            <a:r>
              <a:rPr lang="en-US" dirty="0"/>
              <a:t> is the ability to solve new problems independently of knowledge or experience.</a:t>
            </a:r>
            <a:endParaRPr lang="en-US" b="1" dirty="0"/>
          </a:p>
          <a:p>
            <a:pPr algn="just">
              <a:buNone/>
            </a:pPr>
            <a:r>
              <a:rPr lang="en-US" b="0" dirty="0" smtClean="0"/>
              <a:t/>
            </a:r>
            <a:br>
              <a:rPr lang="en-US" b="0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09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Howard Gardner: Multiple </a:t>
            </a:r>
            <a:r>
              <a:rPr lang="en-US" dirty="0" smtClean="0"/>
              <a:t>Intelligences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His theory describes eight distinct intelligences that are based on skills and abilities that are valued within different cultures.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5776</TotalTime>
  <Words>703</Words>
  <Application>Microsoft Office PowerPoint</Application>
  <PresentationFormat>On-screen Show (4:3)</PresentationFormat>
  <Paragraphs>112</Paragraphs>
  <Slides>27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Opulent</vt:lpstr>
      <vt:lpstr>Intelligence and  the Assessment of Intelligence  </vt:lpstr>
      <vt:lpstr>Intelligence</vt:lpstr>
      <vt:lpstr>Defining Intelligence </vt:lpstr>
      <vt:lpstr>What Factors Determine Intelligence? </vt:lpstr>
      <vt:lpstr>Slide 5</vt:lpstr>
      <vt:lpstr>Theories of Intelligence</vt:lpstr>
      <vt:lpstr>Slide 7</vt:lpstr>
      <vt:lpstr>Raymond Cattell: Two-Factor Theory</vt:lpstr>
      <vt:lpstr>Howard Gardner: Multiple Intelligences </vt:lpstr>
      <vt:lpstr>Slide 10</vt:lpstr>
      <vt:lpstr>Slide 11</vt:lpstr>
      <vt:lpstr>Purposes of Intellectual Assessment</vt:lpstr>
      <vt:lpstr>History of Intelligence Testing</vt:lpstr>
      <vt:lpstr>Intelligence Quotient (IQ)</vt:lpstr>
      <vt:lpstr>Intelligence Quotient</vt:lpstr>
      <vt:lpstr>Group Intelligence Tests</vt:lpstr>
      <vt:lpstr>The Wechsler Scales</vt:lpstr>
      <vt:lpstr>The Wechsler Scales</vt:lpstr>
      <vt:lpstr>  The Wechsler Scales</vt:lpstr>
      <vt:lpstr>Slide 20</vt:lpstr>
      <vt:lpstr>Similarities</vt:lpstr>
      <vt:lpstr>Block DEsign</vt:lpstr>
      <vt:lpstr>Object Assembling</vt:lpstr>
      <vt:lpstr>Digit symbol coding</vt:lpstr>
      <vt:lpstr>Emotional intelligence</vt:lpstr>
      <vt:lpstr>Five components of emotional intelligence</vt:lpstr>
      <vt:lpstr>Slide 27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Intelligence and  the Assessment of Intelligence  </dc:title>
  <dc:creator>MarviMakhdoom</dc:creator>
  <cp:lastModifiedBy>Faraz Bhai</cp:lastModifiedBy>
  <cp:revision>2</cp:revision>
  <dcterms:created xsi:type="dcterms:W3CDTF">2022-10-26T15:27:02Z</dcterms:created>
  <dcterms:modified xsi:type="dcterms:W3CDTF">2022-11-21T17:04:13Z</dcterms:modified>
</cp:coreProperties>
</file>