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D7E35-132F-445F-B4E6-EC4F6247CBD0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E2CF1-3775-417C-914D-1D3E9F174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4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E2CF1-3775-417C-914D-1D3E9F174B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2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99288"/>
            <a:ext cx="7213600" cy="52069"/>
          </a:xfrm>
          <a:custGeom>
            <a:avLst/>
            <a:gdLst/>
            <a:ahLst/>
            <a:cxnLst/>
            <a:rect l="l" t="t" r="r" b="b"/>
            <a:pathLst>
              <a:path w="7213600" h="52070">
                <a:moveTo>
                  <a:pt x="0" y="51815"/>
                </a:moveTo>
                <a:lnTo>
                  <a:pt x="7213092" y="51815"/>
                </a:lnTo>
                <a:lnTo>
                  <a:pt x="7213092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  <a:solidFill>
            <a:srgbClr val="62A4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311150"/>
          </a:xfrm>
          <a:custGeom>
            <a:avLst/>
            <a:gdLst/>
            <a:ahLst/>
            <a:cxnLst/>
            <a:rect l="l" t="t" r="r" b="b"/>
            <a:pathLst>
              <a:path w="12192000" h="311150">
                <a:moveTo>
                  <a:pt x="12192000" y="0"/>
                </a:moveTo>
                <a:lnTo>
                  <a:pt x="0" y="0"/>
                </a:lnTo>
                <a:lnTo>
                  <a:pt x="0" y="310896"/>
                </a:lnTo>
                <a:lnTo>
                  <a:pt x="12192000" y="3108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7847"/>
            <a:ext cx="12192000" cy="143510"/>
          </a:xfrm>
          <a:custGeom>
            <a:avLst/>
            <a:gdLst/>
            <a:ahLst/>
            <a:cxnLst/>
            <a:rect l="l" t="t" r="r" b="b"/>
            <a:pathLst>
              <a:path w="12192000" h="143509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7213092" y="91440"/>
                </a:lnTo>
                <a:lnTo>
                  <a:pt x="7213092" y="143256"/>
                </a:lnTo>
                <a:lnTo>
                  <a:pt x="12192000" y="143256"/>
                </a:lnTo>
                <a:lnTo>
                  <a:pt x="12192000" y="91440"/>
                </a:lnTo>
                <a:lnTo>
                  <a:pt x="12192000" y="51816"/>
                </a:lnTo>
                <a:lnTo>
                  <a:pt x="12192000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213092" y="440435"/>
            <a:ext cx="4979035" cy="180340"/>
          </a:xfrm>
          <a:custGeom>
            <a:avLst/>
            <a:gdLst/>
            <a:ahLst/>
            <a:cxnLst/>
            <a:rect l="l" t="t" r="r" b="b"/>
            <a:pathLst>
              <a:path w="4979034" h="180340">
                <a:moveTo>
                  <a:pt x="4978908" y="0"/>
                </a:moveTo>
                <a:lnTo>
                  <a:pt x="0" y="0"/>
                </a:lnTo>
                <a:lnTo>
                  <a:pt x="0" y="179832"/>
                </a:lnTo>
                <a:lnTo>
                  <a:pt x="4978908" y="179832"/>
                </a:lnTo>
                <a:lnTo>
                  <a:pt x="4978908" y="0"/>
                </a:lnTo>
                <a:close/>
              </a:path>
            </a:pathLst>
          </a:custGeom>
          <a:solidFill>
            <a:srgbClr val="62A4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210044" y="496823"/>
            <a:ext cx="4754880" cy="128270"/>
          </a:xfrm>
          <a:custGeom>
            <a:avLst/>
            <a:gdLst/>
            <a:ahLst/>
            <a:cxnLst/>
            <a:rect l="l" t="t" r="r" b="b"/>
            <a:pathLst>
              <a:path w="4754880" h="128270">
                <a:moveTo>
                  <a:pt x="4084320" y="2032"/>
                </a:moveTo>
                <a:lnTo>
                  <a:pt x="4082288" y="0"/>
                </a:lnTo>
                <a:lnTo>
                  <a:pt x="2032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032" y="27432"/>
                </a:lnTo>
                <a:lnTo>
                  <a:pt x="4082288" y="27432"/>
                </a:lnTo>
                <a:lnTo>
                  <a:pt x="4084320" y="25400"/>
                </a:lnTo>
                <a:lnTo>
                  <a:pt x="4084320" y="2032"/>
                </a:lnTo>
                <a:close/>
              </a:path>
              <a:path w="4754880" h="128270">
                <a:moveTo>
                  <a:pt x="4754880" y="94107"/>
                </a:moveTo>
                <a:lnTo>
                  <a:pt x="4752086" y="91440"/>
                </a:lnTo>
                <a:lnTo>
                  <a:pt x="2623947" y="91440"/>
                </a:lnTo>
                <a:lnTo>
                  <a:pt x="2621280" y="94107"/>
                </a:lnTo>
                <a:lnTo>
                  <a:pt x="2621280" y="97536"/>
                </a:lnTo>
                <a:lnTo>
                  <a:pt x="2621280" y="125349"/>
                </a:lnTo>
                <a:lnTo>
                  <a:pt x="2623947" y="128016"/>
                </a:lnTo>
                <a:lnTo>
                  <a:pt x="4752086" y="128016"/>
                </a:lnTo>
                <a:lnTo>
                  <a:pt x="4754880" y="125349"/>
                </a:lnTo>
                <a:lnTo>
                  <a:pt x="4754880" y="941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059412" y="0"/>
            <a:ext cx="131445" cy="622300"/>
          </a:xfrm>
          <a:custGeom>
            <a:avLst/>
            <a:gdLst/>
            <a:ahLst/>
            <a:cxnLst/>
            <a:rect l="l" t="t" r="r" b="b"/>
            <a:pathLst>
              <a:path w="131445" h="622300">
                <a:moveTo>
                  <a:pt x="36563" y="0"/>
                </a:moveTo>
                <a:lnTo>
                  <a:pt x="0" y="0"/>
                </a:lnTo>
                <a:lnTo>
                  <a:pt x="0" y="621792"/>
                </a:lnTo>
                <a:lnTo>
                  <a:pt x="36563" y="621792"/>
                </a:lnTo>
                <a:lnTo>
                  <a:pt x="36563" y="0"/>
                </a:lnTo>
                <a:close/>
              </a:path>
              <a:path w="131445" h="622300">
                <a:moveTo>
                  <a:pt x="131064" y="0"/>
                </a:moveTo>
                <a:lnTo>
                  <a:pt x="53340" y="0"/>
                </a:lnTo>
                <a:lnTo>
                  <a:pt x="53340" y="621792"/>
                </a:lnTo>
                <a:lnTo>
                  <a:pt x="131064" y="621792"/>
                </a:lnTo>
                <a:lnTo>
                  <a:pt x="131064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033504" y="0"/>
            <a:ext cx="12700" cy="622300"/>
          </a:xfrm>
          <a:custGeom>
            <a:avLst/>
            <a:gdLst/>
            <a:ahLst/>
            <a:cxnLst/>
            <a:rect l="l" t="t" r="r" b="b"/>
            <a:pathLst>
              <a:path w="12700" h="622300">
                <a:moveTo>
                  <a:pt x="12192" y="0"/>
                </a:moveTo>
                <a:lnTo>
                  <a:pt x="0" y="0"/>
                </a:lnTo>
                <a:lnTo>
                  <a:pt x="0" y="621791"/>
                </a:lnTo>
                <a:lnTo>
                  <a:pt x="12192" y="621791"/>
                </a:lnTo>
                <a:lnTo>
                  <a:pt x="12192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967971" y="0"/>
            <a:ext cx="36830" cy="622300"/>
          </a:xfrm>
          <a:custGeom>
            <a:avLst/>
            <a:gdLst/>
            <a:ahLst/>
            <a:cxnLst/>
            <a:rect l="l" t="t" r="r" b="b"/>
            <a:pathLst>
              <a:path w="36829" h="622300">
                <a:moveTo>
                  <a:pt x="36575" y="0"/>
                </a:moveTo>
                <a:lnTo>
                  <a:pt x="0" y="0"/>
                </a:lnTo>
                <a:lnTo>
                  <a:pt x="0" y="621791"/>
                </a:lnTo>
                <a:lnTo>
                  <a:pt x="36575" y="621791"/>
                </a:lnTo>
                <a:lnTo>
                  <a:pt x="36575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887200" y="0"/>
            <a:ext cx="73660" cy="585470"/>
          </a:xfrm>
          <a:custGeom>
            <a:avLst/>
            <a:gdLst/>
            <a:ahLst/>
            <a:cxnLst/>
            <a:rect l="l" t="t" r="r" b="b"/>
            <a:pathLst>
              <a:path w="73659" h="585470">
                <a:moveTo>
                  <a:pt x="73151" y="0"/>
                </a:moveTo>
                <a:lnTo>
                  <a:pt x="0" y="0"/>
                </a:lnTo>
                <a:lnTo>
                  <a:pt x="0" y="585215"/>
                </a:lnTo>
                <a:lnTo>
                  <a:pt x="73151" y="585215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830811" y="0"/>
            <a:ext cx="12700" cy="585470"/>
          </a:xfrm>
          <a:custGeom>
            <a:avLst/>
            <a:gdLst/>
            <a:ahLst/>
            <a:cxnLst/>
            <a:rect l="l" t="t" r="r" b="b"/>
            <a:pathLst>
              <a:path w="12700" h="585470">
                <a:moveTo>
                  <a:pt x="12192" y="0"/>
                </a:moveTo>
                <a:lnTo>
                  <a:pt x="0" y="0"/>
                </a:lnTo>
                <a:lnTo>
                  <a:pt x="0" y="585215"/>
                </a:lnTo>
                <a:lnTo>
                  <a:pt x="12192" y="585215"/>
                </a:lnTo>
                <a:lnTo>
                  <a:pt x="12192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1086358"/>
            <a:ext cx="9592945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70" y="2398902"/>
            <a:ext cx="10814659" cy="2699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676015"/>
          </a:xfrm>
          <a:custGeom>
            <a:avLst/>
            <a:gdLst/>
            <a:ahLst/>
            <a:cxnLst/>
            <a:rect l="l" t="t" r="r" b="b"/>
            <a:pathLst>
              <a:path w="12192000" h="3676015">
                <a:moveTo>
                  <a:pt x="0" y="3675888"/>
                </a:moveTo>
                <a:lnTo>
                  <a:pt x="12192000" y="3675888"/>
                </a:lnTo>
                <a:lnTo>
                  <a:pt x="12192000" y="0"/>
                </a:lnTo>
                <a:lnTo>
                  <a:pt x="0" y="0"/>
                </a:lnTo>
                <a:lnTo>
                  <a:pt x="0" y="3675888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810000"/>
            <a:ext cx="12192000" cy="399415"/>
            <a:chOff x="0" y="3810000"/>
            <a:chExt cx="12192000" cy="399415"/>
          </a:xfrm>
        </p:grpSpPr>
        <p:sp>
          <p:nvSpPr>
            <p:cNvPr id="4" name="object 4"/>
            <p:cNvSpPr/>
            <p:nvPr/>
          </p:nvSpPr>
          <p:spPr>
            <a:xfrm>
              <a:off x="7213092" y="3810000"/>
              <a:ext cx="4979035" cy="91440"/>
            </a:xfrm>
            <a:custGeom>
              <a:avLst/>
              <a:gdLst/>
              <a:ahLst/>
              <a:cxnLst/>
              <a:rect l="l" t="t" r="r" b="b"/>
              <a:pathLst>
                <a:path w="4979034" h="91439">
                  <a:moveTo>
                    <a:pt x="4978908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4978908" y="91439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13092" y="3896868"/>
              <a:ext cx="4979035" cy="192405"/>
            </a:xfrm>
            <a:custGeom>
              <a:avLst/>
              <a:gdLst/>
              <a:ahLst/>
              <a:cxnLst/>
              <a:rect l="l" t="t" r="r" b="b"/>
              <a:pathLst>
                <a:path w="4979034" h="192404">
                  <a:moveTo>
                    <a:pt x="4978908" y="0"/>
                  </a:moveTo>
                  <a:lnTo>
                    <a:pt x="0" y="0"/>
                  </a:lnTo>
                  <a:lnTo>
                    <a:pt x="0" y="192023"/>
                  </a:lnTo>
                  <a:lnTo>
                    <a:pt x="4978908" y="192023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3092" y="4114800"/>
              <a:ext cx="4979035" cy="9525"/>
            </a:xfrm>
            <a:custGeom>
              <a:avLst/>
              <a:gdLst/>
              <a:ahLst/>
              <a:cxnLst/>
              <a:rect l="l" t="t" r="r" b="b"/>
              <a:pathLst>
                <a:path w="4979034" h="9525">
                  <a:moveTo>
                    <a:pt x="497890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4978908" y="9143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13092" y="4165091"/>
              <a:ext cx="2621280" cy="18415"/>
            </a:xfrm>
            <a:custGeom>
              <a:avLst/>
              <a:gdLst/>
              <a:ahLst/>
              <a:cxnLst/>
              <a:rect l="l" t="t" r="r" b="b"/>
              <a:pathLst>
                <a:path w="2621279" h="18414">
                  <a:moveTo>
                    <a:pt x="2621279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2621279" y="18287"/>
                  </a:lnTo>
                  <a:lnTo>
                    <a:pt x="2621279" y="0"/>
                  </a:lnTo>
                  <a:close/>
                </a:path>
              </a:pathLst>
            </a:custGeom>
            <a:solidFill>
              <a:srgbClr val="62A437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13092" y="4200143"/>
              <a:ext cx="2621280" cy="9525"/>
            </a:xfrm>
            <a:custGeom>
              <a:avLst/>
              <a:gdLst/>
              <a:ahLst/>
              <a:cxnLst/>
              <a:rect l="l" t="t" r="r" b="b"/>
              <a:pathLst>
                <a:path w="2621279" h="9525">
                  <a:moveTo>
                    <a:pt x="2621279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2621279" y="9143"/>
                  </a:lnTo>
                  <a:lnTo>
                    <a:pt x="2621279" y="0"/>
                  </a:lnTo>
                  <a:close/>
                </a:path>
              </a:pathLst>
            </a:custGeom>
            <a:solidFill>
              <a:srgbClr val="62A437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13092" y="3962399"/>
              <a:ext cx="4756785" cy="135890"/>
            </a:xfrm>
            <a:custGeom>
              <a:avLst/>
              <a:gdLst/>
              <a:ahLst/>
              <a:cxnLst/>
              <a:rect l="l" t="t" r="r" b="b"/>
              <a:pathLst>
                <a:path w="4756784" h="135889">
                  <a:moveTo>
                    <a:pt x="4084320" y="2032"/>
                  </a:moveTo>
                  <a:lnTo>
                    <a:pt x="4082288" y="0"/>
                  </a:lnTo>
                  <a:lnTo>
                    <a:pt x="2032" y="0"/>
                  </a:lnTo>
                  <a:lnTo>
                    <a:pt x="0" y="2032"/>
                  </a:lnTo>
                  <a:lnTo>
                    <a:pt x="0" y="4572"/>
                  </a:lnTo>
                  <a:lnTo>
                    <a:pt x="0" y="25400"/>
                  </a:lnTo>
                  <a:lnTo>
                    <a:pt x="2032" y="27432"/>
                  </a:lnTo>
                  <a:lnTo>
                    <a:pt x="4082288" y="27432"/>
                  </a:lnTo>
                  <a:lnTo>
                    <a:pt x="4084320" y="25400"/>
                  </a:lnTo>
                  <a:lnTo>
                    <a:pt x="4084320" y="2032"/>
                  </a:lnTo>
                  <a:close/>
                </a:path>
                <a:path w="4756784" h="135889">
                  <a:moveTo>
                    <a:pt x="4756404" y="101727"/>
                  </a:moveTo>
                  <a:lnTo>
                    <a:pt x="4753737" y="99060"/>
                  </a:lnTo>
                  <a:lnTo>
                    <a:pt x="2625471" y="99060"/>
                  </a:lnTo>
                  <a:lnTo>
                    <a:pt x="2622804" y="101727"/>
                  </a:lnTo>
                  <a:lnTo>
                    <a:pt x="2622804" y="105156"/>
                  </a:lnTo>
                  <a:lnTo>
                    <a:pt x="2622804" y="132969"/>
                  </a:lnTo>
                  <a:lnTo>
                    <a:pt x="2625471" y="135636"/>
                  </a:lnTo>
                  <a:lnTo>
                    <a:pt x="4753737" y="135636"/>
                  </a:lnTo>
                  <a:lnTo>
                    <a:pt x="4756404" y="132969"/>
                  </a:lnTo>
                  <a:lnTo>
                    <a:pt x="4756404" y="1017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816095"/>
              <a:ext cx="12192000" cy="78105"/>
            </a:xfrm>
            <a:custGeom>
              <a:avLst/>
              <a:gdLst/>
              <a:ahLst/>
              <a:cxnLst/>
              <a:rect l="l" t="t" r="r" b="b"/>
              <a:pathLst>
                <a:path w="12192000" h="78104">
                  <a:moveTo>
                    <a:pt x="0" y="77723"/>
                  </a:moveTo>
                  <a:lnTo>
                    <a:pt x="12192000" y="7772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77723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0"/>
            <a:ext cx="12192000" cy="3891279"/>
            <a:chOff x="0" y="0"/>
            <a:chExt cx="12192000" cy="3891279"/>
          </a:xfrm>
        </p:grpSpPr>
        <p:sp>
          <p:nvSpPr>
            <p:cNvPr id="12" name="object 12"/>
            <p:cNvSpPr/>
            <p:nvPr/>
          </p:nvSpPr>
          <p:spPr>
            <a:xfrm>
              <a:off x="0" y="3649979"/>
              <a:ext cx="8552815" cy="26034"/>
            </a:xfrm>
            <a:custGeom>
              <a:avLst/>
              <a:gdLst/>
              <a:ahLst/>
              <a:cxnLst/>
              <a:rect l="l" t="t" r="r" b="b"/>
              <a:pathLst>
                <a:path w="8552815" h="26035">
                  <a:moveTo>
                    <a:pt x="0" y="25908"/>
                  </a:moveTo>
                  <a:lnTo>
                    <a:pt x="8552688" y="25908"/>
                  </a:lnTo>
                  <a:lnTo>
                    <a:pt x="8552688" y="0"/>
                  </a:lnTo>
                  <a:lnTo>
                    <a:pt x="0" y="0"/>
                  </a:lnTo>
                  <a:lnTo>
                    <a:pt x="0" y="25908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642359"/>
              <a:ext cx="12192000" cy="248920"/>
            </a:xfrm>
            <a:custGeom>
              <a:avLst/>
              <a:gdLst/>
              <a:ahLst/>
              <a:cxnLst/>
              <a:rect l="l" t="t" r="r" b="b"/>
              <a:pathLst>
                <a:path w="12192000" h="248920">
                  <a:moveTo>
                    <a:pt x="12192000" y="0"/>
                  </a:moveTo>
                  <a:lnTo>
                    <a:pt x="8552688" y="0"/>
                  </a:lnTo>
                  <a:lnTo>
                    <a:pt x="8552688" y="33528"/>
                  </a:lnTo>
                  <a:lnTo>
                    <a:pt x="0" y="33528"/>
                  </a:lnTo>
                  <a:lnTo>
                    <a:pt x="0" y="173736"/>
                  </a:lnTo>
                  <a:lnTo>
                    <a:pt x="8552688" y="173736"/>
                  </a:lnTo>
                  <a:lnTo>
                    <a:pt x="8552688" y="248412"/>
                  </a:lnTo>
                  <a:lnTo>
                    <a:pt x="12192000" y="248412"/>
                  </a:lnTo>
                  <a:lnTo>
                    <a:pt x="12192000" y="173736"/>
                  </a:lnTo>
                  <a:lnTo>
                    <a:pt x="12192000" y="3352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2A4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0380" y="0"/>
              <a:ext cx="5341620" cy="370332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88340" y="2423541"/>
            <a:ext cx="545528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4400" b="0" spc="-10" dirty="0" smtClean="0">
                <a:solidFill>
                  <a:srgbClr val="FFFFFF"/>
                </a:solidFill>
                <a:latin typeface="Calibri"/>
                <a:cs typeface="Calibri"/>
              </a:rPr>
              <a:t>Software </a:t>
            </a:r>
            <a:r>
              <a:rPr sz="4400" b="0" spc="-15" dirty="0" smtClean="0">
                <a:solidFill>
                  <a:srgbClr val="FFFFFF"/>
                </a:solidFill>
                <a:latin typeface="Calibri"/>
                <a:cs typeface="Calibri"/>
              </a:rPr>
              <a:t>Requirement </a:t>
            </a:r>
            <a:r>
              <a:rPr sz="4400" b="0" spc="-98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0" spc="-5" dirty="0" smtClean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sz="4400" b="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8340" y="4030344"/>
            <a:ext cx="653255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  <a:lvl1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  <a:defRPr sz="2400">
                <a:solidFill>
                  <a:srgbClr val="297C52"/>
                </a:solidFill>
                <a:latin typeface="Arial"/>
                <a:cs typeface="Arial"/>
              </a:defRPr>
            </a:lvl1pPr>
          </a:lstStyle>
          <a:p>
            <a:r>
              <a:rPr lang="en-US" b="1" dirty="0">
                <a:solidFill>
                  <a:srgbClr val="455F51"/>
                </a:solidFill>
              </a:rPr>
              <a:t>Software Requirement Specification document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4744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Labeling</a:t>
            </a:r>
            <a:r>
              <a:rPr sz="4000" spc="-50" dirty="0"/>
              <a:t> </a:t>
            </a:r>
            <a:r>
              <a:rPr sz="4000" spc="-15" dirty="0"/>
              <a:t>requirements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98068" y="2408047"/>
            <a:ext cx="10708005" cy="3241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4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Every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r>
              <a:rPr sz="28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needs</a:t>
            </a:r>
            <a:r>
              <a:rPr sz="28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unique</a:t>
            </a:r>
            <a:r>
              <a:rPr sz="2800" spc="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persistent</a:t>
            </a:r>
            <a:r>
              <a:rPr sz="2800" spc="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455F51"/>
                </a:solidFill>
                <a:latin typeface="Calibri"/>
                <a:cs typeface="Calibri"/>
              </a:rPr>
              <a:t>identifier.</a:t>
            </a:r>
            <a:endParaRPr sz="2800">
              <a:latin typeface="Calibri"/>
              <a:cs typeface="Calibri"/>
            </a:endParaRPr>
          </a:p>
          <a:p>
            <a:pPr marL="268605" marR="5080" indent="-256540" algn="just">
              <a:lnSpc>
                <a:spcPct val="150000"/>
              </a:lnSpc>
              <a:spcBef>
                <a:spcPts val="9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This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allows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you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refer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specific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in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 change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request,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modification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455F51"/>
                </a:solidFill>
                <a:latin typeface="Calibri"/>
                <a:cs typeface="Calibri"/>
              </a:rPr>
              <a:t>history,</a:t>
            </a:r>
            <a:r>
              <a:rPr sz="2800" spc="5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cross-reference,</a:t>
            </a:r>
            <a:r>
              <a:rPr sz="2800" spc="6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spc="6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traceability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matrix.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4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It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also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enables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reusing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multiple</a:t>
            </a:r>
            <a:r>
              <a:rPr sz="28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projects.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4744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Labeling</a:t>
            </a:r>
            <a:r>
              <a:rPr sz="4000" spc="-50" dirty="0"/>
              <a:t> </a:t>
            </a:r>
            <a:r>
              <a:rPr sz="4000" spc="-15" dirty="0"/>
              <a:t>requirements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98068" y="2408047"/>
            <a:ext cx="3914775" cy="2585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29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It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comprises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following:</a:t>
            </a:r>
            <a:endParaRPr sz="28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2515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Sequence</a:t>
            </a:r>
            <a:r>
              <a:rPr sz="2600" spc="-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Number.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246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Hierarchical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numbering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246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Hierarchical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textual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tags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10069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</a:t>
            </a:r>
            <a:r>
              <a:rPr sz="4000" spc="-10" dirty="0"/>
              <a:t> </a:t>
            </a:r>
            <a:r>
              <a:rPr sz="4000" spc="-20" dirty="0"/>
              <a:t>software</a:t>
            </a:r>
            <a:r>
              <a:rPr sz="4000" spc="25" dirty="0"/>
              <a:t> </a:t>
            </a:r>
            <a:r>
              <a:rPr sz="4000" spc="-15" dirty="0"/>
              <a:t>requirements</a:t>
            </a:r>
            <a:r>
              <a:rPr sz="4000" spc="20" dirty="0"/>
              <a:t> </a:t>
            </a:r>
            <a:r>
              <a:rPr sz="4000" spc="-10" dirty="0"/>
              <a:t>specification</a:t>
            </a:r>
            <a:r>
              <a:rPr sz="4000" spc="25" dirty="0"/>
              <a:t> </a:t>
            </a:r>
            <a:r>
              <a:rPr sz="4000" spc="-25" dirty="0"/>
              <a:t>template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98068" y="2210536"/>
            <a:ext cx="10707370" cy="3985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40000"/>
              </a:lnSpc>
              <a:spcBef>
                <a:spcPts val="100"/>
              </a:spcBef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Every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software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development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organization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should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adopt one or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more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standard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SRS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templates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its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projects.</a:t>
            </a:r>
            <a:endParaRPr sz="2600">
              <a:latin typeface="Calibri"/>
              <a:cs typeface="Calibri"/>
            </a:endParaRPr>
          </a:p>
          <a:p>
            <a:pPr marL="268605" marR="5080" indent="-256540" algn="just">
              <a:lnSpc>
                <a:spcPct val="140000"/>
              </a:lnSpc>
              <a:spcBef>
                <a:spcPts val="300"/>
              </a:spcBef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When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you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create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documents,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use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effective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version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control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practices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tools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make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sure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all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readers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know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which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version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they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are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reading.</a:t>
            </a:r>
            <a:endParaRPr sz="2600">
              <a:latin typeface="Calibri"/>
              <a:cs typeface="Calibri"/>
            </a:endParaRPr>
          </a:p>
          <a:p>
            <a:pPr marL="268605" marR="5080" indent="-256540" algn="just">
              <a:lnSpc>
                <a:spcPct val="140000"/>
              </a:lnSpc>
              <a:spcBef>
                <a:spcPts val="305"/>
              </a:spcBef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Include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a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revision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history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provide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record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changes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made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the 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document,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who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made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each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change,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when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it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was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made,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reason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6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it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8369"/>
            <a:ext cx="10069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</a:t>
            </a:r>
            <a:r>
              <a:rPr sz="4000" spc="-10" dirty="0"/>
              <a:t> </a:t>
            </a:r>
            <a:r>
              <a:rPr sz="4000" spc="-20" dirty="0"/>
              <a:t>software</a:t>
            </a:r>
            <a:r>
              <a:rPr sz="4000" spc="25" dirty="0"/>
              <a:t> </a:t>
            </a:r>
            <a:r>
              <a:rPr sz="4000" spc="-15" dirty="0"/>
              <a:t>requirements</a:t>
            </a:r>
            <a:r>
              <a:rPr sz="4000" spc="20" dirty="0"/>
              <a:t> </a:t>
            </a:r>
            <a:r>
              <a:rPr sz="4000" spc="-10" dirty="0"/>
              <a:t>specification</a:t>
            </a:r>
            <a:r>
              <a:rPr sz="4000" spc="25" dirty="0"/>
              <a:t> </a:t>
            </a:r>
            <a:r>
              <a:rPr sz="4000" spc="-25" dirty="0"/>
              <a:t>template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40" y="2212848"/>
            <a:ext cx="10407396" cy="45049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5690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-25" dirty="0"/>
              <a:t> template: </a:t>
            </a:r>
            <a:r>
              <a:rPr sz="4000" spc="-10" dirty="0"/>
              <a:t>Introduction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98068" y="2408047"/>
            <a:ext cx="10708005" cy="3460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1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b="1" spc="-10" dirty="0">
                <a:solidFill>
                  <a:srgbClr val="455F51"/>
                </a:solidFill>
                <a:latin typeface="Calibri"/>
                <a:cs typeface="Calibri"/>
              </a:rPr>
              <a:t>Introduction</a:t>
            </a:r>
            <a:endParaRPr sz="2800">
              <a:latin typeface="Calibri"/>
              <a:cs typeface="Calibri"/>
            </a:endParaRPr>
          </a:p>
          <a:p>
            <a:pPr marL="561340" marR="6350" indent="-247015">
              <a:lnSpc>
                <a:spcPct val="150100"/>
              </a:lnSpc>
              <a:spcBef>
                <a:spcPts val="35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1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introduction</a:t>
            </a:r>
            <a:r>
              <a:rPr sz="2600" spc="1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presents</a:t>
            </a:r>
            <a:r>
              <a:rPr sz="2600" spc="1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</a:t>
            </a:r>
            <a:r>
              <a:rPr sz="2600" spc="1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overview</a:t>
            </a:r>
            <a:r>
              <a:rPr sz="2600" spc="1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spc="1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help</a:t>
            </a:r>
            <a:r>
              <a:rPr sz="2600" spc="1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1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reader</a:t>
            </a:r>
            <a:r>
              <a:rPr sz="2600" spc="1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understand</a:t>
            </a:r>
            <a:r>
              <a:rPr sz="2600" spc="1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how </a:t>
            </a:r>
            <a:r>
              <a:rPr sz="2600" spc="-5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SRS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is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organized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how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use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it.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86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Purpose</a:t>
            </a:r>
            <a:endParaRPr sz="2600">
              <a:latin typeface="Calibri"/>
              <a:cs typeface="Calibri"/>
            </a:endParaRPr>
          </a:p>
          <a:p>
            <a:pPr marL="826769" marR="5080" indent="-219710">
              <a:lnSpc>
                <a:spcPct val="150000"/>
              </a:lnSpc>
              <a:spcBef>
                <a:spcPts val="350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spc="26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Identify</a:t>
            </a:r>
            <a:r>
              <a:rPr sz="2400" spc="4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4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400" spc="409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400" spc="4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application</a:t>
            </a:r>
            <a:r>
              <a:rPr sz="2400" spc="4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whose</a:t>
            </a:r>
            <a:r>
              <a:rPr sz="2400" spc="4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spc="4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400" spc="4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specified</a:t>
            </a:r>
            <a:r>
              <a:rPr sz="2400" spc="4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400" spc="4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this </a:t>
            </a:r>
            <a:r>
              <a:rPr sz="2400" spc="-5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document,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including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revision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release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455F51"/>
                </a:solidFill>
                <a:latin typeface="Calibri"/>
                <a:cs typeface="Calibri"/>
              </a:rPr>
              <a:t>number.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5690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-25" dirty="0"/>
              <a:t> template: </a:t>
            </a:r>
            <a:r>
              <a:rPr sz="4000" spc="-10" dirty="0"/>
              <a:t>Introduction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00124" y="2398902"/>
            <a:ext cx="10406380" cy="3880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Document</a:t>
            </a:r>
            <a:r>
              <a:rPr sz="2600" b="1" spc="-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conventions</a:t>
            </a:r>
            <a:endParaRPr sz="2600">
              <a:latin typeface="Calibri"/>
              <a:cs typeface="Calibri"/>
            </a:endParaRPr>
          </a:p>
          <a:p>
            <a:pPr marL="524510" marR="7620" indent="-219710" algn="just">
              <a:lnSpc>
                <a:spcPct val="150100"/>
              </a:lnSpc>
              <a:spcBef>
                <a:spcPts val="340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Describe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any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standards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or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typographical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conventions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used,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including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meaning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of specific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text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styles,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highlighting,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notations.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14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Project</a:t>
            </a:r>
            <a:r>
              <a:rPr sz="2600" b="1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455F51"/>
                </a:solidFill>
                <a:latin typeface="Calibri"/>
                <a:cs typeface="Calibri"/>
              </a:rPr>
              <a:t>scope</a:t>
            </a:r>
            <a:endParaRPr sz="2600">
              <a:latin typeface="Calibri"/>
              <a:cs typeface="Calibri"/>
            </a:endParaRPr>
          </a:p>
          <a:p>
            <a:pPr marL="524510" marR="5080" indent="-219710" algn="just">
              <a:lnSpc>
                <a:spcPct val="150000"/>
              </a:lnSpc>
              <a:spcBef>
                <a:spcPts val="345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Provide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short description of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software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being specified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its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purpose.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Relate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software to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user or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corporate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goals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business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objectives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strategies.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5690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-25" dirty="0"/>
              <a:t> template: </a:t>
            </a:r>
            <a:r>
              <a:rPr sz="4000" spc="-10" dirty="0"/>
              <a:t>Introduction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00124" y="2398902"/>
            <a:ext cx="10405745" cy="324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b="1" spc="-20" dirty="0">
                <a:solidFill>
                  <a:srgbClr val="455F51"/>
                </a:solidFill>
                <a:latin typeface="Calibri"/>
                <a:cs typeface="Calibri"/>
              </a:rPr>
              <a:t>References</a:t>
            </a:r>
            <a:endParaRPr sz="2600">
              <a:latin typeface="Calibri"/>
              <a:cs typeface="Calibri"/>
            </a:endParaRPr>
          </a:p>
          <a:p>
            <a:pPr marL="524510" marR="5715" indent="-219710" algn="just">
              <a:lnSpc>
                <a:spcPct val="150100"/>
              </a:lnSpc>
              <a:spcBef>
                <a:spcPts val="340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List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any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documents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other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resources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which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this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SRS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refers.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Include 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hyperlinks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them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if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they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persistent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location.</a:t>
            </a:r>
            <a:endParaRPr sz="2400">
              <a:latin typeface="Calibri"/>
              <a:cs typeface="Calibri"/>
            </a:endParaRPr>
          </a:p>
          <a:p>
            <a:pPr marL="524510" marR="5080" indent="-219710" algn="just">
              <a:lnSpc>
                <a:spcPct val="150100"/>
              </a:lnSpc>
              <a:spcBef>
                <a:spcPts val="295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These might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include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user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interface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style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guides,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contracts,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standards,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system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 specifications,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interface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specifications,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 the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SRS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related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product.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091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5" dirty="0"/>
              <a:t> </a:t>
            </a:r>
            <a:r>
              <a:rPr sz="4000" spc="-25" dirty="0"/>
              <a:t>template:</a:t>
            </a:r>
            <a:r>
              <a:rPr sz="4000" spc="5" dirty="0"/>
              <a:t> </a:t>
            </a:r>
            <a:r>
              <a:rPr sz="4000" spc="-25" dirty="0"/>
              <a:t>Overall</a:t>
            </a:r>
            <a:r>
              <a:rPr sz="4000" spc="10" dirty="0"/>
              <a:t> </a:t>
            </a:r>
            <a:r>
              <a:rPr sz="4000" spc="-10" dirty="0"/>
              <a:t>Description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98068" y="2398902"/>
            <a:ext cx="10708005" cy="3750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600" spc="330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600" b="1" spc="-15" dirty="0">
                <a:solidFill>
                  <a:srgbClr val="455F51"/>
                </a:solidFill>
                <a:latin typeface="Calibri"/>
                <a:cs typeface="Calibri"/>
              </a:rPr>
              <a:t>Overall</a:t>
            </a:r>
            <a:r>
              <a:rPr sz="2600" b="1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Description</a:t>
            </a:r>
            <a:endParaRPr sz="2600">
              <a:latin typeface="Calibri"/>
              <a:cs typeface="Calibri"/>
            </a:endParaRPr>
          </a:p>
          <a:p>
            <a:pPr marL="561340" marR="5080" indent="-247015" algn="just">
              <a:lnSpc>
                <a:spcPct val="150000"/>
              </a:lnSpc>
              <a:spcBef>
                <a:spcPts val="340"/>
              </a:spcBef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This section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presents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high-level overview of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product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the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environment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in 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which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it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will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be used, the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anticipated users,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known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constraints,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assumptions,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and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dependencies.</a:t>
            </a:r>
            <a:endParaRPr sz="2400">
              <a:latin typeface="Calibri"/>
              <a:cs typeface="Calibri"/>
            </a:endParaRPr>
          </a:p>
          <a:p>
            <a:pPr marL="314325" algn="just">
              <a:lnSpc>
                <a:spcPct val="100000"/>
              </a:lnSpc>
              <a:spcBef>
                <a:spcPts val="1739"/>
              </a:spcBef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</a:t>
            </a:r>
            <a:r>
              <a:rPr sz="2400" spc="475" dirty="0">
                <a:solidFill>
                  <a:srgbClr val="497B29"/>
                </a:solidFill>
                <a:latin typeface="Georgia"/>
                <a:cs typeface="Georgia"/>
              </a:rPr>
              <a:t> 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400" b="1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perspective</a:t>
            </a:r>
            <a:endParaRPr sz="2400">
              <a:latin typeface="Calibri"/>
              <a:cs typeface="Calibri"/>
            </a:endParaRPr>
          </a:p>
          <a:p>
            <a:pPr marL="826769" marR="8255" indent="-219710">
              <a:lnSpc>
                <a:spcPct val="150000"/>
              </a:lnSpc>
              <a:spcBef>
                <a:spcPts val="360"/>
              </a:spcBef>
            </a:pPr>
            <a:r>
              <a:rPr sz="2200" spc="-5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200" spc="39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Describe</a:t>
            </a:r>
            <a:r>
              <a:rPr sz="2200" spc="2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200" spc="3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product’s</a:t>
            </a:r>
            <a:r>
              <a:rPr sz="2200" spc="3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context</a:t>
            </a:r>
            <a:r>
              <a:rPr sz="2200" spc="3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200" spc="2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origin,</a:t>
            </a:r>
            <a:r>
              <a:rPr sz="2200" spc="2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including</a:t>
            </a:r>
            <a:r>
              <a:rPr sz="2200" spc="2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visual</a:t>
            </a:r>
            <a:r>
              <a:rPr sz="2200" spc="3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models</a:t>
            </a:r>
            <a:r>
              <a:rPr sz="2200" spc="3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such</a:t>
            </a:r>
            <a:r>
              <a:rPr sz="2200" spc="2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as</a:t>
            </a:r>
            <a:r>
              <a:rPr sz="2200" spc="3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200" spc="3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context </a:t>
            </a:r>
            <a:r>
              <a:rPr sz="2200" spc="-4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diagram</a:t>
            </a:r>
            <a:r>
              <a:rPr sz="22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ecosystem</a:t>
            </a:r>
            <a:r>
              <a:rPr sz="2200" spc="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map</a:t>
            </a:r>
            <a:r>
              <a:rPr sz="22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2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show</a:t>
            </a:r>
            <a:r>
              <a:rPr sz="22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product’s</a:t>
            </a:r>
            <a:r>
              <a:rPr sz="22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relationship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2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other</a:t>
            </a:r>
            <a:r>
              <a:rPr sz="22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systems.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091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5" dirty="0"/>
              <a:t> </a:t>
            </a:r>
            <a:r>
              <a:rPr sz="4000" spc="-25" dirty="0"/>
              <a:t>template:</a:t>
            </a:r>
            <a:r>
              <a:rPr sz="4000" spc="5" dirty="0"/>
              <a:t> </a:t>
            </a:r>
            <a:r>
              <a:rPr sz="4000" spc="-25" dirty="0"/>
              <a:t>Overall</a:t>
            </a:r>
            <a:r>
              <a:rPr sz="4000" spc="10" dirty="0"/>
              <a:t> </a:t>
            </a:r>
            <a:r>
              <a:rPr sz="4000" spc="-10" dirty="0"/>
              <a:t>Description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00124" y="2398902"/>
            <a:ext cx="10403840" cy="3286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b="1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classes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b="1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455F51"/>
                </a:solidFill>
                <a:latin typeface="Calibri"/>
                <a:cs typeface="Calibri"/>
              </a:rPr>
              <a:t>characteristics</a:t>
            </a:r>
            <a:endParaRPr sz="2600">
              <a:latin typeface="Calibri"/>
              <a:cs typeface="Calibri"/>
            </a:endParaRPr>
          </a:p>
          <a:p>
            <a:pPr marL="524510" marR="5080" indent="-219710">
              <a:lnSpc>
                <a:spcPct val="150100"/>
              </a:lnSpc>
              <a:spcBef>
                <a:spcPts val="340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spc="26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Identify</a:t>
            </a:r>
            <a:r>
              <a:rPr sz="2400" spc="25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2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various</a:t>
            </a:r>
            <a:r>
              <a:rPr sz="2400" spc="2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400" spc="25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classes</a:t>
            </a:r>
            <a:r>
              <a:rPr sz="2400" spc="2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400" spc="2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you</a:t>
            </a:r>
            <a:r>
              <a:rPr sz="2400" spc="2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anticipate</a:t>
            </a:r>
            <a:r>
              <a:rPr sz="2400" spc="25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will</a:t>
            </a:r>
            <a:r>
              <a:rPr sz="2400" spc="2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use</a:t>
            </a:r>
            <a:r>
              <a:rPr sz="2400" spc="25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this</a:t>
            </a:r>
            <a:r>
              <a:rPr sz="2400" spc="2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product,</a:t>
            </a:r>
            <a:r>
              <a:rPr sz="2400" spc="2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-5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describe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their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pertinent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characteristics.</a:t>
            </a:r>
            <a:endParaRPr sz="2400">
              <a:latin typeface="Calibri"/>
              <a:cs typeface="Calibri"/>
            </a:endParaRPr>
          </a:p>
          <a:p>
            <a:pPr marL="524510" marR="5080" indent="-219710">
              <a:lnSpc>
                <a:spcPct val="150000"/>
              </a:lnSpc>
              <a:spcBef>
                <a:spcPts val="300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spc="254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400" spc="1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classes</a:t>
            </a:r>
            <a:r>
              <a:rPr sz="2400" spc="11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represent</a:t>
            </a:r>
            <a:r>
              <a:rPr sz="2400" spc="1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1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subset</a:t>
            </a:r>
            <a:r>
              <a:rPr sz="2400" spc="11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400" spc="1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1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stakeholders</a:t>
            </a:r>
            <a:r>
              <a:rPr sz="2400" spc="11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described</a:t>
            </a:r>
            <a:r>
              <a:rPr sz="2400" spc="1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400" spc="11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1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vision</a:t>
            </a:r>
            <a:r>
              <a:rPr sz="2400" spc="1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-5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scope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document.</a:t>
            </a:r>
            <a:endParaRPr sz="24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1739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spc="254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User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class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descriptions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a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reusable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resource.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091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5" dirty="0"/>
              <a:t> </a:t>
            </a:r>
            <a:r>
              <a:rPr sz="4000" spc="-25" dirty="0"/>
              <a:t>template:</a:t>
            </a:r>
            <a:r>
              <a:rPr sz="4000" spc="5" dirty="0"/>
              <a:t> </a:t>
            </a:r>
            <a:r>
              <a:rPr sz="4000" spc="-25" dirty="0"/>
              <a:t>Overall</a:t>
            </a:r>
            <a:r>
              <a:rPr sz="4000" spc="10" dirty="0"/>
              <a:t> </a:t>
            </a:r>
            <a:r>
              <a:rPr sz="4000" spc="-10" dirty="0"/>
              <a:t>Description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00124" y="2398902"/>
            <a:ext cx="9382125" cy="3186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b="1" spc="-15" dirty="0">
                <a:solidFill>
                  <a:srgbClr val="455F51"/>
                </a:solidFill>
                <a:latin typeface="Calibri"/>
                <a:cs typeface="Calibri"/>
              </a:rPr>
              <a:t>Operating</a:t>
            </a:r>
            <a:r>
              <a:rPr sz="2600" b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455F51"/>
                </a:solidFill>
                <a:latin typeface="Calibri"/>
                <a:cs typeface="Calibri"/>
              </a:rPr>
              <a:t>environment</a:t>
            </a:r>
            <a:endParaRPr sz="26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1780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spc="26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Describe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environment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which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software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will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operate,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including:</a:t>
            </a:r>
            <a:endParaRPr sz="2400">
              <a:latin typeface="Calibri"/>
              <a:cs typeface="Calibri"/>
            </a:endParaRPr>
          </a:p>
          <a:p>
            <a:pPr marL="579120">
              <a:lnSpc>
                <a:spcPct val="100000"/>
              </a:lnSpc>
              <a:spcBef>
                <a:spcPts val="1680"/>
              </a:spcBef>
            </a:pPr>
            <a:r>
              <a:rPr sz="2200" spc="-5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200" spc="229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hardware</a:t>
            </a:r>
            <a:r>
              <a:rPr sz="22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platform;</a:t>
            </a:r>
            <a:endParaRPr sz="2200">
              <a:latin typeface="Calibri"/>
              <a:cs typeface="Calibri"/>
            </a:endParaRPr>
          </a:p>
          <a:p>
            <a:pPr marL="579120">
              <a:lnSpc>
                <a:spcPct val="100000"/>
              </a:lnSpc>
              <a:spcBef>
                <a:spcPts val="1620"/>
              </a:spcBef>
            </a:pPr>
            <a:r>
              <a:rPr sz="2200" spc="-5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200" spc="229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Operating</a:t>
            </a:r>
            <a:r>
              <a:rPr sz="22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systems</a:t>
            </a:r>
            <a:r>
              <a:rPr sz="22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 versions;</a:t>
            </a:r>
            <a:endParaRPr sz="2200">
              <a:latin typeface="Calibri"/>
              <a:cs typeface="Calibri"/>
            </a:endParaRPr>
          </a:p>
          <a:p>
            <a:pPr marL="579120">
              <a:lnSpc>
                <a:spcPct val="100000"/>
              </a:lnSpc>
              <a:spcBef>
                <a:spcPts val="1620"/>
              </a:spcBef>
            </a:pPr>
            <a:r>
              <a:rPr sz="2200" spc="-5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200" spc="245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Geographical</a:t>
            </a:r>
            <a:r>
              <a:rPr sz="22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locations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of</a:t>
            </a:r>
            <a:r>
              <a:rPr sz="22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users,</a:t>
            </a:r>
            <a:r>
              <a:rPr sz="22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servers,</a:t>
            </a:r>
            <a:r>
              <a:rPr sz="22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databases;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endParaRPr sz="2200">
              <a:latin typeface="Calibri"/>
              <a:cs typeface="Calibri"/>
            </a:endParaRPr>
          </a:p>
          <a:p>
            <a:pPr marL="579120">
              <a:lnSpc>
                <a:spcPct val="100000"/>
              </a:lnSpc>
              <a:spcBef>
                <a:spcPts val="1625"/>
              </a:spcBef>
            </a:pPr>
            <a:r>
              <a:rPr sz="2200" spc="-5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200" spc="24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Organizations</a:t>
            </a:r>
            <a:r>
              <a:rPr sz="22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2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host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related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databases,</a:t>
            </a:r>
            <a:r>
              <a:rPr sz="22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servers,</a:t>
            </a:r>
            <a:r>
              <a:rPr sz="22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websites.</a:t>
            </a:r>
            <a:r>
              <a:rPr sz="22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989" y="2787523"/>
            <a:ext cx="1283449" cy="36461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4776" y="2782951"/>
            <a:ext cx="7198614" cy="4253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87627" y="3380689"/>
            <a:ext cx="4395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400" dirty="0">
                <a:solidFill>
                  <a:srgbClr val="297C52"/>
                </a:solidFill>
                <a:latin typeface="Arial"/>
                <a:cs typeface="Arial"/>
              </a:rPr>
              <a:t>•	</a:t>
            </a: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Documenting</a:t>
            </a:r>
            <a:r>
              <a:rPr sz="2400" b="1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b="1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091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5" dirty="0"/>
              <a:t> </a:t>
            </a:r>
            <a:r>
              <a:rPr sz="4000" spc="-25" dirty="0"/>
              <a:t>template:</a:t>
            </a:r>
            <a:r>
              <a:rPr sz="4000" spc="5" dirty="0"/>
              <a:t> </a:t>
            </a:r>
            <a:r>
              <a:rPr sz="4000" spc="-25" dirty="0"/>
              <a:t>Overall</a:t>
            </a:r>
            <a:r>
              <a:rPr sz="4000" spc="10" dirty="0"/>
              <a:t> </a:t>
            </a:r>
            <a:r>
              <a:rPr sz="4000" spc="-10" dirty="0"/>
              <a:t>Description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3545">
              <a:lnSpc>
                <a:spcPct val="100000"/>
              </a:lnSpc>
              <a:spcBef>
                <a:spcPts val="105"/>
              </a:spcBef>
              <a:tabLst>
                <a:tab pos="670560" algn="l"/>
              </a:tabLst>
            </a:pPr>
            <a:r>
              <a:rPr b="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pc="-5" dirty="0"/>
              <a:t>Design</a:t>
            </a:r>
            <a:r>
              <a:rPr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10" dirty="0"/>
              <a:t>implementation</a:t>
            </a:r>
            <a:r>
              <a:rPr spc="10" dirty="0"/>
              <a:t> </a:t>
            </a:r>
            <a:r>
              <a:rPr spc="-15" dirty="0"/>
              <a:t>constraints</a:t>
            </a:r>
          </a:p>
          <a:p>
            <a:pPr marL="935355" marR="5080" indent="-219710">
              <a:lnSpc>
                <a:spcPct val="150100"/>
              </a:lnSpc>
              <a:spcBef>
                <a:spcPts val="340"/>
              </a:spcBef>
            </a:pPr>
            <a:r>
              <a:rPr sz="2400" b="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b="0" spc="26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Calibri"/>
                <a:cs typeface="Calibri"/>
              </a:rPr>
              <a:t>Describe</a:t>
            </a:r>
            <a:r>
              <a:rPr sz="2400" b="0" spc="345" dirty="0">
                <a:latin typeface="Calibri"/>
                <a:cs typeface="Calibri"/>
              </a:rPr>
              <a:t> </a:t>
            </a:r>
            <a:r>
              <a:rPr sz="2400" b="0" spc="-20" dirty="0">
                <a:latin typeface="Calibri"/>
                <a:cs typeface="Calibri"/>
              </a:rPr>
              <a:t>any</a:t>
            </a:r>
            <a:r>
              <a:rPr sz="2400" b="0" spc="340" dirty="0">
                <a:latin typeface="Calibri"/>
                <a:cs typeface="Calibri"/>
              </a:rPr>
              <a:t> </a:t>
            </a:r>
            <a:r>
              <a:rPr sz="2400" b="0" spc="-20" dirty="0">
                <a:latin typeface="Calibri"/>
                <a:cs typeface="Calibri"/>
              </a:rPr>
              <a:t>factors</a:t>
            </a:r>
            <a:r>
              <a:rPr sz="2400" b="0" spc="33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that</a:t>
            </a:r>
            <a:r>
              <a:rPr sz="2400" b="0" spc="33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will</a:t>
            </a:r>
            <a:r>
              <a:rPr sz="2400" b="0" spc="33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restrict</a:t>
            </a:r>
            <a:r>
              <a:rPr sz="2400" b="0" spc="33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the</a:t>
            </a:r>
            <a:r>
              <a:rPr sz="2400" b="0" spc="340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options</a:t>
            </a:r>
            <a:r>
              <a:rPr sz="2400" b="0" spc="33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available</a:t>
            </a:r>
            <a:r>
              <a:rPr sz="2400" b="0" spc="345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to</a:t>
            </a:r>
            <a:r>
              <a:rPr sz="2400" b="0" spc="33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the</a:t>
            </a:r>
            <a:r>
              <a:rPr sz="2400" b="0" spc="340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developers </a:t>
            </a:r>
            <a:r>
              <a:rPr sz="2400" b="0" spc="-52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and</a:t>
            </a:r>
            <a:r>
              <a:rPr sz="2400" b="0" spc="-1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the </a:t>
            </a:r>
            <a:r>
              <a:rPr sz="2400" b="0" spc="-10" dirty="0">
                <a:latin typeface="Calibri"/>
                <a:cs typeface="Calibri"/>
              </a:rPr>
              <a:t>rationale </a:t>
            </a:r>
            <a:r>
              <a:rPr sz="2400" b="0" spc="-20" dirty="0">
                <a:latin typeface="Calibri"/>
                <a:cs typeface="Calibri"/>
              </a:rPr>
              <a:t>for</a:t>
            </a:r>
            <a:r>
              <a:rPr sz="2400" b="0" spc="-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each</a:t>
            </a:r>
            <a:r>
              <a:rPr sz="2400" b="0" spc="-10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constraint.</a:t>
            </a:r>
            <a:endParaRPr sz="2400">
              <a:latin typeface="Calibri"/>
              <a:cs typeface="Calibri"/>
            </a:endParaRPr>
          </a:p>
          <a:p>
            <a:pPr marL="935355" marR="5080" indent="-219710">
              <a:lnSpc>
                <a:spcPct val="150000"/>
              </a:lnSpc>
              <a:spcBef>
                <a:spcPts val="300"/>
              </a:spcBef>
              <a:tabLst>
                <a:tab pos="2801620" algn="l"/>
                <a:tab pos="3442970" algn="l"/>
                <a:tab pos="5014595" algn="l"/>
                <a:tab pos="5414010" algn="l"/>
                <a:tab pos="5948680" algn="l"/>
                <a:tab pos="6985000" algn="l"/>
                <a:tab pos="7350125" algn="l"/>
                <a:tab pos="7898765" algn="l"/>
                <a:tab pos="8630285" algn="l"/>
                <a:tab pos="9017000" algn="l"/>
                <a:tab pos="10153015" algn="l"/>
              </a:tabLst>
            </a:pPr>
            <a:r>
              <a:rPr sz="2400" b="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b="0" spc="26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b="0" spc="-35" dirty="0">
                <a:latin typeface="Calibri"/>
                <a:cs typeface="Calibri"/>
              </a:rPr>
              <a:t>R</a:t>
            </a:r>
            <a:r>
              <a:rPr sz="2400" b="0" dirty="0">
                <a:latin typeface="Calibri"/>
                <a:cs typeface="Calibri"/>
              </a:rPr>
              <a:t>equi</a:t>
            </a:r>
            <a:r>
              <a:rPr sz="2400" b="0" spc="-30" dirty="0">
                <a:latin typeface="Calibri"/>
                <a:cs typeface="Calibri"/>
              </a:rPr>
              <a:t>r</a:t>
            </a:r>
            <a:r>
              <a:rPr sz="2400" b="0" dirty="0">
                <a:latin typeface="Calibri"/>
                <a:cs typeface="Calibri"/>
              </a:rPr>
              <a:t>em</a:t>
            </a:r>
            <a:r>
              <a:rPr sz="2400" b="0" spc="10" dirty="0">
                <a:latin typeface="Calibri"/>
                <a:cs typeface="Calibri"/>
              </a:rPr>
              <a:t>e</a:t>
            </a:r>
            <a:r>
              <a:rPr sz="2400" b="0" spc="-40" dirty="0">
                <a:latin typeface="Calibri"/>
                <a:cs typeface="Calibri"/>
              </a:rPr>
              <a:t>n</a:t>
            </a:r>
            <a:r>
              <a:rPr sz="2400" b="0" dirty="0">
                <a:latin typeface="Calibri"/>
                <a:cs typeface="Calibri"/>
              </a:rPr>
              <a:t>ts	th</a:t>
            </a:r>
            <a:r>
              <a:rPr sz="2400" b="0" spc="-25" dirty="0">
                <a:latin typeface="Calibri"/>
                <a:cs typeface="Calibri"/>
              </a:rPr>
              <a:t>a</a:t>
            </a:r>
            <a:r>
              <a:rPr sz="2400" b="0" dirty="0">
                <a:latin typeface="Calibri"/>
                <a:cs typeface="Calibri"/>
              </a:rPr>
              <a:t>t	in</a:t>
            </a:r>
            <a:r>
              <a:rPr sz="2400" b="0" spc="-20" dirty="0">
                <a:latin typeface="Calibri"/>
                <a:cs typeface="Calibri"/>
              </a:rPr>
              <a:t>co</a:t>
            </a:r>
            <a:r>
              <a:rPr sz="2400" b="0" dirty="0">
                <a:latin typeface="Calibri"/>
                <a:cs typeface="Calibri"/>
              </a:rPr>
              <a:t>rpo</a:t>
            </a:r>
            <a:r>
              <a:rPr sz="2400" b="0" spc="-50" dirty="0">
                <a:latin typeface="Calibri"/>
                <a:cs typeface="Calibri"/>
              </a:rPr>
              <a:t>r</a:t>
            </a:r>
            <a:r>
              <a:rPr sz="2400" b="0" spc="-25" dirty="0">
                <a:latin typeface="Calibri"/>
                <a:cs typeface="Calibri"/>
              </a:rPr>
              <a:t>at</a:t>
            </a:r>
            <a:r>
              <a:rPr sz="2400" b="0" dirty="0">
                <a:latin typeface="Calibri"/>
                <a:cs typeface="Calibri"/>
              </a:rPr>
              <a:t>e	</a:t>
            </a:r>
            <a:r>
              <a:rPr sz="2400" b="0" spc="-10" dirty="0">
                <a:latin typeface="Calibri"/>
                <a:cs typeface="Calibri"/>
              </a:rPr>
              <a:t>o</a:t>
            </a:r>
            <a:r>
              <a:rPr sz="2400" b="0" dirty="0">
                <a:latin typeface="Calibri"/>
                <a:cs typeface="Calibri"/>
              </a:rPr>
              <a:t>r	a</a:t>
            </a:r>
            <a:r>
              <a:rPr sz="2400" b="0" spc="-35" dirty="0">
                <a:latin typeface="Calibri"/>
                <a:cs typeface="Calibri"/>
              </a:rPr>
              <a:t>r</a:t>
            </a:r>
            <a:r>
              <a:rPr sz="2400" b="0" dirty="0">
                <a:latin typeface="Calibri"/>
                <a:cs typeface="Calibri"/>
              </a:rPr>
              <a:t>e	wri</a:t>
            </a:r>
            <a:r>
              <a:rPr sz="2400" b="0" spc="-35" dirty="0">
                <a:latin typeface="Calibri"/>
                <a:cs typeface="Calibri"/>
              </a:rPr>
              <a:t>t</a:t>
            </a:r>
            <a:r>
              <a:rPr sz="2400" b="0" spc="-25" dirty="0">
                <a:latin typeface="Calibri"/>
                <a:cs typeface="Calibri"/>
              </a:rPr>
              <a:t>t</a:t>
            </a:r>
            <a:r>
              <a:rPr sz="2400" b="0" dirty="0">
                <a:latin typeface="Calibri"/>
                <a:cs typeface="Calibri"/>
              </a:rPr>
              <a:t>en	in	the	</a:t>
            </a:r>
            <a:r>
              <a:rPr sz="2400" b="0" spc="-50" dirty="0">
                <a:latin typeface="Calibri"/>
                <a:cs typeface="Calibri"/>
              </a:rPr>
              <a:t>f</a:t>
            </a:r>
            <a:r>
              <a:rPr sz="2400" b="0" spc="-5" dirty="0">
                <a:latin typeface="Calibri"/>
                <a:cs typeface="Calibri"/>
              </a:rPr>
              <a:t>or</a:t>
            </a:r>
            <a:r>
              <a:rPr sz="2400" b="0" dirty="0">
                <a:latin typeface="Calibri"/>
                <a:cs typeface="Calibri"/>
              </a:rPr>
              <a:t>m	</a:t>
            </a:r>
            <a:r>
              <a:rPr sz="2400" b="0" spc="-10" dirty="0">
                <a:latin typeface="Calibri"/>
                <a:cs typeface="Calibri"/>
              </a:rPr>
              <a:t>o</a:t>
            </a:r>
            <a:r>
              <a:rPr sz="2400" b="0" dirty="0">
                <a:latin typeface="Calibri"/>
                <a:cs typeface="Calibri"/>
              </a:rPr>
              <a:t>f	</a:t>
            </a:r>
            <a:r>
              <a:rPr sz="2400" b="0" spc="-5" dirty="0">
                <a:latin typeface="Calibri"/>
                <a:cs typeface="Calibri"/>
              </a:rPr>
              <a:t>s</a:t>
            </a:r>
            <a:r>
              <a:rPr sz="2400" b="0" spc="-10" dirty="0">
                <a:latin typeface="Calibri"/>
                <a:cs typeface="Calibri"/>
              </a:rPr>
              <a:t>o</a:t>
            </a:r>
            <a:r>
              <a:rPr sz="2400" b="0" dirty="0">
                <a:latin typeface="Calibri"/>
                <a:cs typeface="Calibri"/>
              </a:rPr>
              <a:t>lution	ide</a:t>
            </a:r>
            <a:r>
              <a:rPr sz="2400" b="0" spc="5" dirty="0">
                <a:latin typeface="Calibri"/>
                <a:cs typeface="Calibri"/>
              </a:rPr>
              <a:t>a</a:t>
            </a:r>
            <a:r>
              <a:rPr sz="2400" b="0" dirty="0">
                <a:latin typeface="Calibri"/>
                <a:cs typeface="Calibri"/>
              </a:rPr>
              <a:t>s  </a:t>
            </a:r>
            <a:r>
              <a:rPr sz="2400" b="0" spc="-15" dirty="0">
                <a:latin typeface="Calibri"/>
                <a:cs typeface="Calibri"/>
              </a:rPr>
              <a:t>rather </a:t>
            </a:r>
            <a:r>
              <a:rPr sz="2400" b="0" dirty="0">
                <a:latin typeface="Calibri"/>
                <a:cs typeface="Calibri"/>
              </a:rPr>
              <a:t>than</a:t>
            </a:r>
            <a:r>
              <a:rPr sz="2400" b="0" spc="-1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needs</a:t>
            </a:r>
            <a:r>
              <a:rPr sz="2400" b="0" spc="5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are</a:t>
            </a:r>
            <a:r>
              <a:rPr sz="2400" b="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imposing</a:t>
            </a:r>
            <a:r>
              <a:rPr sz="2400" b="0" spc="-3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design </a:t>
            </a:r>
            <a:r>
              <a:rPr sz="2400" b="0" spc="-15" dirty="0">
                <a:latin typeface="Calibri"/>
                <a:cs typeface="Calibri"/>
              </a:rPr>
              <a:t>constraints,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091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5" dirty="0"/>
              <a:t> </a:t>
            </a:r>
            <a:r>
              <a:rPr sz="4000" spc="-25" dirty="0"/>
              <a:t>template:</a:t>
            </a:r>
            <a:r>
              <a:rPr sz="4000" spc="5" dirty="0"/>
              <a:t> </a:t>
            </a:r>
            <a:r>
              <a:rPr sz="4000" spc="-25" dirty="0"/>
              <a:t>Overall</a:t>
            </a:r>
            <a:r>
              <a:rPr sz="4000" spc="10" dirty="0"/>
              <a:t> </a:t>
            </a:r>
            <a:r>
              <a:rPr sz="4000" spc="-10" dirty="0"/>
              <a:t>Description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00124" y="2176665"/>
            <a:ext cx="10405745" cy="415671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45"/>
              </a:spcBef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</a:t>
            </a:r>
            <a:r>
              <a:rPr sz="2400" spc="495" dirty="0">
                <a:solidFill>
                  <a:srgbClr val="497B29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Assumptions</a:t>
            </a:r>
            <a:r>
              <a:rPr sz="2400" b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400" b="1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dependencies</a:t>
            </a:r>
            <a:endParaRPr sz="2400">
              <a:latin typeface="Calibri"/>
              <a:cs typeface="Calibri"/>
            </a:endParaRPr>
          </a:p>
          <a:p>
            <a:pPr marL="304800" algn="just">
              <a:lnSpc>
                <a:spcPct val="100000"/>
              </a:lnSpc>
              <a:spcBef>
                <a:spcPts val="1135"/>
              </a:spcBef>
            </a:pPr>
            <a:r>
              <a:rPr sz="2200" spc="-5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200" spc="385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An</a:t>
            </a:r>
            <a:r>
              <a:rPr sz="2200" spc="2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55F51"/>
                </a:solidFill>
                <a:latin typeface="Calibri"/>
                <a:cs typeface="Calibri"/>
              </a:rPr>
              <a:t>assumption</a:t>
            </a:r>
            <a:r>
              <a:rPr sz="2200" i="1" spc="2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is</a:t>
            </a:r>
            <a:r>
              <a:rPr sz="2200" spc="2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200" spc="2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statement</a:t>
            </a:r>
            <a:r>
              <a:rPr sz="2200" spc="2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200" spc="2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is</a:t>
            </a:r>
            <a:r>
              <a:rPr sz="2200" spc="2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believed</a:t>
            </a:r>
            <a:r>
              <a:rPr sz="2200" spc="2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200" spc="2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be</a:t>
            </a:r>
            <a:r>
              <a:rPr sz="2200" spc="2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true</a:t>
            </a:r>
            <a:r>
              <a:rPr sz="2200" spc="2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200" spc="2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200" spc="2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absence</a:t>
            </a:r>
            <a:r>
              <a:rPr sz="2200" spc="2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200" spc="2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proof</a:t>
            </a:r>
            <a:r>
              <a:rPr sz="2200" spc="2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endParaRPr sz="2200">
              <a:latin typeface="Calibri"/>
              <a:cs typeface="Calibri"/>
            </a:endParaRPr>
          </a:p>
          <a:p>
            <a:pPr marL="524510" algn="just">
              <a:lnSpc>
                <a:spcPct val="100000"/>
              </a:lnSpc>
              <a:spcBef>
                <a:spcPts val="790"/>
              </a:spcBef>
            </a:pP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definitive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knowledge.</a:t>
            </a:r>
            <a:endParaRPr sz="2200">
              <a:latin typeface="Calibri"/>
              <a:cs typeface="Calibri"/>
            </a:endParaRPr>
          </a:p>
          <a:p>
            <a:pPr marL="524510" marR="5080" indent="-219710" algn="just">
              <a:lnSpc>
                <a:spcPct val="130000"/>
              </a:lnSpc>
              <a:spcBef>
                <a:spcPts val="305"/>
              </a:spcBef>
            </a:pPr>
            <a:r>
              <a:rPr sz="2200" spc="-5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200" spc="-5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Problems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can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arise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if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assumptions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 incorrect,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obsolete,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not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shared,</a:t>
            </a:r>
            <a:r>
              <a:rPr sz="2200" spc="4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2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change,</a:t>
            </a:r>
            <a:r>
              <a:rPr sz="22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so</a:t>
            </a:r>
            <a:r>
              <a:rPr sz="22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certain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assumptions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will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translate</a:t>
            </a:r>
            <a:r>
              <a:rPr sz="22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into</a:t>
            </a:r>
            <a:r>
              <a:rPr sz="22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project</a:t>
            </a:r>
            <a:r>
              <a:rPr sz="22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risks.</a:t>
            </a:r>
            <a:endParaRPr sz="2200">
              <a:latin typeface="Calibri"/>
              <a:cs typeface="Calibri"/>
            </a:endParaRPr>
          </a:p>
          <a:p>
            <a:pPr marL="524510" marR="6350" indent="-219710" algn="just">
              <a:lnSpc>
                <a:spcPct val="130000"/>
              </a:lnSpc>
              <a:spcBef>
                <a:spcPts val="300"/>
              </a:spcBef>
            </a:pPr>
            <a:r>
              <a:rPr sz="2200" spc="-5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200" spc="-5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Identify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any </a:t>
            </a:r>
            <a:r>
              <a:rPr sz="2200" i="1" spc="-10" dirty="0">
                <a:solidFill>
                  <a:srgbClr val="455F51"/>
                </a:solidFill>
                <a:latin typeface="Calibri"/>
                <a:cs typeface="Calibri"/>
              </a:rPr>
              <a:t>dependencies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project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system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being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built has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on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external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factors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2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components outside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its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control. For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instance,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if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Microsoft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.NET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Framework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4.5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more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recent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 version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must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be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installed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before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your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can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run,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that’s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dependency.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414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-10" dirty="0"/>
              <a:t> </a:t>
            </a:r>
            <a:r>
              <a:rPr sz="4000" spc="-25" dirty="0"/>
              <a:t>template:</a:t>
            </a:r>
            <a:r>
              <a:rPr sz="4000" spc="25" dirty="0"/>
              <a:t> </a:t>
            </a:r>
            <a:r>
              <a:rPr sz="4000" spc="-35" dirty="0"/>
              <a:t>System</a:t>
            </a:r>
            <a:r>
              <a:rPr sz="4000" dirty="0"/>
              <a:t> </a:t>
            </a:r>
            <a:r>
              <a:rPr sz="4000" spc="-30" dirty="0"/>
              <a:t>features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98068" y="2408047"/>
            <a:ext cx="10708005" cy="3507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2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b="1" spc="-30" dirty="0">
                <a:solidFill>
                  <a:srgbClr val="455F51"/>
                </a:solidFill>
                <a:latin typeface="Calibri"/>
                <a:cs typeface="Calibri"/>
              </a:rPr>
              <a:t>System</a:t>
            </a:r>
            <a:r>
              <a:rPr sz="2800" b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455F51"/>
                </a:solidFill>
                <a:latin typeface="Calibri"/>
                <a:cs typeface="Calibri"/>
              </a:rPr>
              <a:t>features</a:t>
            </a:r>
            <a:endParaRPr sz="2800">
              <a:latin typeface="Calibri"/>
              <a:cs typeface="Calibri"/>
            </a:endParaRPr>
          </a:p>
          <a:p>
            <a:pPr marL="561340" marR="5080" indent="-247015" algn="just">
              <a:lnSpc>
                <a:spcPct val="150100"/>
              </a:lnSpc>
              <a:spcBef>
                <a:spcPts val="350"/>
              </a:spcBef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template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SRS shows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functional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organized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by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system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feature,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which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is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just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one possible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way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to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arrange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them.</a:t>
            </a:r>
            <a:endParaRPr sz="2600">
              <a:latin typeface="Calibri"/>
              <a:cs typeface="Calibri"/>
            </a:endParaRPr>
          </a:p>
          <a:p>
            <a:pPr marL="561340" marR="6350" indent="-247015" algn="just">
              <a:lnSpc>
                <a:spcPct val="150000"/>
              </a:lnSpc>
              <a:spcBef>
                <a:spcPts val="300"/>
              </a:spcBef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Other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organizational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options include arranging functional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by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functional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area,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process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5" dirty="0">
                <a:solidFill>
                  <a:srgbClr val="455F51"/>
                </a:solidFill>
                <a:latin typeface="Calibri"/>
                <a:cs typeface="Calibri"/>
              </a:rPr>
              <a:t>flow,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use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case,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mode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of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operation,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user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class, 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stimulus,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response.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010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-15" dirty="0"/>
              <a:t> </a:t>
            </a:r>
            <a:r>
              <a:rPr sz="4000" spc="-25" dirty="0"/>
              <a:t>template:</a:t>
            </a:r>
            <a:r>
              <a:rPr sz="4000" spc="20" dirty="0"/>
              <a:t> </a:t>
            </a:r>
            <a:r>
              <a:rPr sz="4000" spc="-30" dirty="0"/>
              <a:t>Data</a:t>
            </a:r>
            <a:r>
              <a:rPr sz="4000" dirty="0"/>
              <a:t> </a:t>
            </a:r>
            <a:r>
              <a:rPr sz="4000" spc="-15" dirty="0"/>
              <a:t>requirements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98068" y="2147283"/>
            <a:ext cx="10707370" cy="4187825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20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b="1" spc="-20" dirty="0">
                <a:solidFill>
                  <a:srgbClr val="455F51"/>
                </a:solidFill>
                <a:latin typeface="Calibri"/>
                <a:cs typeface="Calibri"/>
              </a:rPr>
              <a:t>Data</a:t>
            </a:r>
            <a:r>
              <a:rPr sz="2800" b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28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210"/>
              </a:spcBef>
              <a:tabLst>
                <a:tab pos="561340" algn="l"/>
              </a:tabLst>
            </a:pPr>
            <a:r>
              <a:rPr sz="2200" spc="-5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Information</a:t>
            </a:r>
            <a:r>
              <a:rPr sz="22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systems</a:t>
            </a:r>
            <a:r>
              <a:rPr sz="22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provide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 value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by</a:t>
            </a:r>
            <a:r>
              <a:rPr sz="22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manipulating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 data.</a:t>
            </a:r>
            <a:endParaRPr sz="22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095"/>
              </a:spcBef>
              <a:tabLst>
                <a:tab pos="561340" algn="l"/>
              </a:tabLst>
            </a:pPr>
            <a:r>
              <a:rPr sz="2200" spc="-5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200" spc="3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this</a:t>
            </a:r>
            <a:r>
              <a:rPr sz="2200" spc="3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section,</a:t>
            </a:r>
            <a:r>
              <a:rPr sz="2200" spc="3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describe</a:t>
            </a:r>
            <a:r>
              <a:rPr sz="2200" spc="3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various</a:t>
            </a:r>
            <a:r>
              <a:rPr sz="2200" spc="3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aspects</a:t>
            </a:r>
            <a:r>
              <a:rPr sz="2200" spc="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200" spc="409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200" spc="3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data</a:t>
            </a:r>
            <a:r>
              <a:rPr sz="2200" spc="3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200" spc="4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200" spc="3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system</a:t>
            </a:r>
            <a:r>
              <a:rPr sz="2200" spc="3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will</a:t>
            </a:r>
            <a:r>
              <a:rPr sz="2200" spc="3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consume</a:t>
            </a:r>
            <a:r>
              <a:rPr sz="2200" spc="3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as</a:t>
            </a:r>
            <a:endParaRPr sz="2200">
              <a:latin typeface="Calibri"/>
              <a:cs typeface="Calibri"/>
            </a:endParaRPr>
          </a:p>
          <a:p>
            <a:pPr marL="561340">
              <a:lnSpc>
                <a:spcPct val="100000"/>
              </a:lnSpc>
              <a:spcBef>
                <a:spcPts val="790"/>
              </a:spcBef>
            </a:pP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inputs,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 process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in</a:t>
            </a:r>
            <a:r>
              <a:rPr sz="22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some</a:t>
            </a:r>
            <a:r>
              <a:rPr sz="22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fashion,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create</a:t>
            </a:r>
            <a:r>
              <a:rPr sz="22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as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outputs.</a:t>
            </a:r>
            <a:endParaRPr sz="22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095"/>
              </a:spcBef>
              <a:tabLst>
                <a:tab pos="561340" algn="l"/>
              </a:tabLst>
            </a:pPr>
            <a:r>
              <a:rPr sz="2200" spc="-5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200" b="1" spc="-10" dirty="0">
                <a:solidFill>
                  <a:srgbClr val="455F51"/>
                </a:solidFill>
                <a:latin typeface="Calibri"/>
                <a:cs typeface="Calibri"/>
              </a:rPr>
              <a:t>Logical </a:t>
            </a:r>
            <a:r>
              <a:rPr sz="2200" b="1" spc="-20" dirty="0">
                <a:solidFill>
                  <a:srgbClr val="455F51"/>
                </a:solidFill>
                <a:latin typeface="Calibri"/>
                <a:cs typeface="Calibri"/>
              </a:rPr>
              <a:t>data</a:t>
            </a:r>
            <a:r>
              <a:rPr sz="2200" b="1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55F51"/>
                </a:solidFill>
                <a:latin typeface="Calibri"/>
                <a:cs typeface="Calibri"/>
              </a:rPr>
              <a:t>model</a:t>
            </a:r>
            <a:endParaRPr sz="22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1050"/>
              </a:spcBef>
              <a:tabLst>
                <a:tab pos="826135" algn="l"/>
                <a:tab pos="1114425" algn="l"/>
                <a:tab pos="1711960" algn="l"/>
                <a:tab pos="2507615" algn="l"/>
                <a:tab pos="2943860" algn="l"/>
                <a:tab pos="3429635" algn="l"/>
                <a:tab pos="4452620" algn="l"/>
                <a:tab pos="5702300" algn="l"/>
                <a:tab pos="6415405" algn="l"/>
                <a:tab pos="7615555" algn="l"/>
                <a:tab pos="8004175" algn="l"/>
                <a:tab pos="8488680" algn="l"/>
                <a:tab pos="9409430" algn="l"/>
                <a:tab pos="9772015" algn="l"/>
                <a:tab pos="10034270" algn="l"/>
              </a:tabLst>
            </a:pPr>
            <a:r>
              <a:rPr sz="20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000" dirty="0">
                <a:solidFill>
                  <a:srgbClr val="4D671B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A	</a:t>
            </a:r>
            <a:r>
              <a:rPr sz="2000" spc="-15" dirty="0">
                <a:solidFill>
                  <a:srgbClr val="455F51"/>
                </a:solidFill>
                <a:latin typeface="Calibri"/>
                <a:cs typeface="Calibri"/>
              </a:rPr>
              <a:t>data	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model	</a:t>
            </a:r>
            <a:r>
              <a:rPr sz="2000" spc="-15" dirty="0">
                <a:solidFill>
                  <a:srgbClr val="455F51"/>
                </a:solidFill>
                <a:latin typeface="Calibri"/>
                <a:cs typeface="Calibri"/>
              </a:rPr>
              <a:t>for	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the	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business	</a:t>
            </a:r>
            <a:r>
              <a:rPr sz="2000" spc="-10" dirty="0">
                <a:solidFill>
                  <a:srgbClr val="455F51"/>
                </a:solidFill>
                <a:latin typeface="Calibri"/>
                <a:cs typeface="Calibri"/>
              </a:rPr>
              <a:t>operations	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being	addressed	by	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the	</a:t>
            </a:r>
            <a:r>
              <a:rPr sz="2000" spc="-15" dirty="0">
                <a:solidFill>
                  <a:srgbClr val="455F51"/>
                </a:solidFill>
                <a:latin typeface="Calibri"/>
                <a:cs typeface="Calibri"/>
              </a:rPr>
              <a:t>system,	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or	a	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logical</a:t>
            </a:r>
            <a:endParaRPr sz="2000">
              <a:latin typeface="Calibri"/>
              <a:cs typeface="Calibri"/>
            </a:endParaRPr>
          </a:p>
          <a:p>
            <a:pPr marL="826769">
              <a:lnSpc>
                <a:spcPct val="100000"/>
              </a:lnSpc>
              <a:spcBef>
                <a:spcPts val="725"/>
              </a:spcBef>
            </a:pPr>
            <a:r>
              <a:rPr sz="2000" spc="-10" dirty="0">
                <a:solidFill>
                  <a:srgbClr val="455F51"/>
                </a:solidFill>
                <a:latin typeface="Calibri"/>
                <a:cs typeface="Calibri"/>
              </a:rPr>
              <a:t>representation</a:t>
            </a:r>
            <a:r>
              <a:rPr sz="20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0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455F51"/>
                </a:solidFill>
                <a:latin typeface="Calibri"/>
                <a:cs typeface="Calibri"/>
              </a:rPr>
              <a:t>data</a:t>
            </a:r>
            <a:r>
              <a:rPr sz="20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that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55F51"/>
                </a:solidFill>
                <a:latin typeface="Calibri"/>
                <a:cs typeface="Calibri"/>
              </a:rPr>
              <a:t>system</a:t>
            </a:r>
            <a:r>
              <a:rPr sz="20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will</a:t>
            </a:r>
            <a:r>
              <a:rPr sz="20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manipulate.</a:t>
            </a:r>
            <a:endParaRPr sz="2000">
              <a:latin typeface="Calibri"/>
              <a:cs typeface="Calibri"/>
            </a:endParaRPr>
          </a:p>
          <a:p>
            <a:pPr marL="826769" marR="5080" indent="-219710">
              <a:lnSpc>
                <a:spcPct val="130000"/>
              </a:lnSpc>
              <a:spcBef>
                <a:spcPts val="300"/>
              </a:spcBef>
              <a:tabLst>
                <a:tab pos="826135" algn="l"/>
              </a:tabLst>
            </a:pPr>
            <a:r>
              <a:rPr sz="20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000" dirty="0">
                <a:solidFill>
                  <a:srgbClr val="4D671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This</a:t>
            </a:r>
            <a:r>
              <a:rPr sz="2000" spc="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is</a:t>
            </a:r>
            <a:r>
              <a:rPr sz="2000" spc="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not</a:t>
            </a:r>
            <a:r>
              <a:rPr sz="2000" spc="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000" spc="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same</a:t>
            </a:r>
            <a:r>
              <a:rPr sz="2000" spc="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thing</a:t>
            </a:r>
            <a:r>
              <a:rPr sz="2000" spc="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as</a:t>
            </a:r>
            <a:r>
              <a:rPr sz="2000" spc="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an</a:t>
            </a:r>
            <a:r>
              <a:rPr sz="2000" spc="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55F51"/>
                </a:solidFill>
                <a:latin typeface="Calibri"/>
                <a:cs typeface="Calibri"/>
              </a:rPr>
              <a:t>implementation</a:t>
            </a:r>
            <a:r>
              <a:rPr sz="2000" spc="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55F51"/>
                </a:solidFill>
                <a:latin typeface="Calibri"/>
                <a:cs typeface="Calibri"/>
              </a:rPr>
              <a:t>data</a:t>
            </a:r>
            <a:r>
              <a:rPr sz="2000" spc="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model</a:t>
            </a:r>
            <a:r>
              <a:rPr sz="2000" spc="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000" spc="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will</a:t>
            </a:r>
            <a:r>
              <a:rPr sz="2000" spc="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be</a:t>
            </a:r>
            <a:r>
              <a:rPr sz="2000" spc="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55F51"/>
                </a:solidFill>
                <a:latin typeface="Calibri"/>
                <a:cs typeface="Calibri"/>
              </a:rPr>
              <a:t>realized</a:t>
            </a:r>
            <a:r>
              <a:rPr sz="2000" spc="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000" spc="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000" spc="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55F51"/>
                </a:solidFill>
                <a:latin typeface="Calibri"/>
                <a:cs typeface="Calibri"/>
              </a:rPr>
              <a:t>form</a:t>
            </a:r>
            <a:r>
              <a:rPr sz="2000" spc="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000" spc="-43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database</a:t>
            </a:r>
            <a:r>
              <a:rPr sz="20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design.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010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-15" dirty="0"/>
              <a:t> </a:t>
            </a:r>
            <a:r>
              <a:rPr sz="4000" spc="-25" dirty="0"/>
              <a:t>template:</a:t>
            </a:r>
            <a:r>
              <a:rPr sz="4000" spc="20" dirty="0"/>
              <a:t> </a:t>
            </a:r>
            <a:r>
              <a:rPr sz="4000" spc="-30" dirty="0"/>
              <a:t>Data</a:t>
            </a:r>
            <a:r>
              <a:rPr sz="4000" dirty="0"/>
              <a:t> </a:t>
            </a:r>
            <a:r>
              <a:rPr sz="4000" spc="-15" dirty="0"/>
              <a:t>requirements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00124" y="2398902"/>
            <a:ext cx="10405745" cy="3880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b="1" spc="-15" dirty="0">
                <a:solidFill>
                  <a:srgbClr val="455F51"/>
                </a:solidFill>
                <a:latin typeface="Calibri"/>
                <a:cs typeface="Calibri"/>
              </a:rPr>
              <a:t>Data</a:t>
            </a:r>
            <a:r>
              <a:rPr sz="2600" b="1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dictionary</a:t>
            </a:r>
            <a:endParaRPr sz="2600">
              <a:latin typeface="Calibri"/>
              <a:cs typeface="Calibri"/>
            </a:endParaRPr>
          </a:p>
          <a:p>
            <a:pPr marL="524510" marR="5080" indent="-219710" algn="just">
              <a:lnSpc>
                <a:spcPct val="150000"/>
              </a:lnSpc>
              <a:spcBef>
                <a:spcPts val="340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data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dictionary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defines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composition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of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data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structures</a:t>
            </a:r>
            <a:r>
              <a:rPr sz="2400" spc="5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400" spc="5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meaning,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data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type, length,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format,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allowed values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data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elements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make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up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those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structures.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Reports</a:t>
            </a:r>
            <a:endParaRPr sz="2600">
              <a:latin typeface="Calibri"/>
              <a:cs typeface="Calibri"/>
            </a:endParaRPr>
          </a:p>
          <a:p>
            <a:pPr marL="524510" marR="6350" indent="-219710" algn="just">
              <a:lnSpc>
                <a:spcPct val="150000"/>
              </a:lnSpc>
              <a:spcBef>
                <a:spcPts val="345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If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application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will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generate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any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reports,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identify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them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describe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their 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characteristics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along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its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layout,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logical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description,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sort sequence</a:t>
            </a:r>
            <a:r>
              <a:rPr sz="24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010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-15" dirty="0"/>
              <a:t> </a:t>
            </a:r>
            <a:r>
              <a:rPr sz="4000" spc="-25" dirty="0"/>
              <a:t>template:</a:t>
            </a:r>
            <a:r>
              <a:rPr sz="4000" spc="20" dirty="0"/>
              <a:t> </a:t>
            </a:r>
            <a:r>
              <a:rPr sz="4000" spc="-30" dirty="0"/>
              <a:t>Data</a:t>
            </a:r>
            <a:r>
              <a:rPr sz="4000" dirty="0"/>
              <a:t> </a:t>
            </a:r>
            <a:r>
              <a:rPr sz="4000" spc="-15" dirty="0"/>
              <a:t>requirements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00124" y="2398902"/>
            <a:ext cx="10403840" cy="3834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b="1" spc="-15" dirty="0">
                <a:solidFill>
                  <a:srgbClr val="455F51"/>
                </a:solidFill>
                <a:latin typeface="Calibri"/>
                <a:cs typeface="Calibri"/>
              </a:rPr>
              <a:t>Data</a:t>
            </a:r>
            <a:r>
              <a:rPr sz="2600" b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acquisition,</a:t>
            </a:r>
            <a:r>
              <a:rPr sz="2600" b="1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25" dirty="0">
                <a:solidFill>
                  <a:srgbClr val="455F51"/>
                </a:solidFill>
                <a:latin typeface="Calibri"/>
                <a:cs typeface="Calibri"/>
              </a:rPr>
              <a:t>integrity,</a:t>
            </a:r>
            <a:r>
              <a:rPr sz="2600" b="1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455F51"/>
                </a:solidFill>
                <a:latin typeface="Calibri"/>
                <a:cs typeface="Calibri"/>
              </a:rPr>
              <a:t>retention,</a:t>
            </a:r>
            <a:r>
              <a:rPr sz="2600" b="1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b="1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455F51"/>
                </a:solidFill>
                <a:latin typeface="Calibri"/>
                <a:cs typeface="Calibri"/>
              </a:rPr>
              <a:t>disposal</a:t>
            </a:r>
            <a:endParaRPr sz="2600">
              <a:latin typeface="Calibri"/>
              <a:cs typeface="Calibri"/>
            </a:endParaRPr>
          </a:p>
          <a:p>
            <a:pPr marL="304800" algn="just">
              <a:lnSpc>
                <a:spcPct val="100000"/>
              </a:lnSpc>
              <a:spcBef>
                <a:spcPts val="1780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spc="25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Describe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how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data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acquired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maintained</a:t>
            </a:r>
            <a:endParaRPr sz="2400">
              <a:latin typeface="Calibri"/>
              <a:cs typeface="Calibri"/>
            </a:endParaRPr>
          </a:p>
          <a:p>
            <a:pPr marL="524510" marR="6350" indent="-219710" algn="just">
              <a:lnSpc>
                <a:spcPct val="150000"/>
              </a:lnSpc>
              <a:spcBef>
                <a:spcPts val="305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State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any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regarding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need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protect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the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integrity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of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the 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system’s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marL="524510" marR="5080" indent="-219710" algn="just">
              <a:lnSpc>
                <a:spcPct val="150000"/>
              </a:lnSpc>
              <a:spcBef>
                <a:spcPts val="300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State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policies the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system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must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enforce for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either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retaining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 disposing of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data,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including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temporary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data, metadata,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residual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data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(such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as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deleted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records),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cached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data,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local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copies,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archives,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and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interim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backups.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9744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-5" dirty="0"/>
              <a:t> </a:t>
            </a:r>
            <a:r>
              <a:rPr sz="4000" spc="-25" dirty="0"/>
              <a:t>template:</a:t>
            </a:r>
            <a:r>
              <a:rPr sz="4000" spc="25" dirty="0"/>
              <a:t> </a:t>
            </a:r>
            <a:r>
              <a:rPr sz="4000" spc="-15" dirty="0"/>
              <a:t>External</a:t>
            </a:r>
            <a:r>
              <a:rPr sz="4000" dirty="0"/>
              <a:t> </a:t>
            </a:r>
            <a:r>
              <a:rPr sz="4000" spc="-20" dirty="0"/>
              <a:t>interface</a:t>
            </a:r>
            <a:r>
              <a:rPr sz="4000" spc="25" dirty="0"/>
              <a:t> </a:t>
            </a:r>
            <a:r>
              <a:rPr sz="4000" spc="-15" dirty="0"/>
              <a:t>requirements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98068" y="2417190"/>
            <a:ext cx="10706735" cy="390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3000" spc="10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3000" b="1" spc="-10" dirty="0">
                <a:solidFill>
                  <a:srgbClr val="455F51"/>
                </a:solidFill>
                <a:latin typeface="Calibri"/>
                <a:cs typeface="Calibri"/>
              </a:rPr>
              <a:t>External</a:t>
            </a:r>
            <a:r>
              <a:rPr sz="3000" b="1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455F51"/>
                </a:solidFill>
                <a:latin typeface="Calibri"/>
                <a:cs typeface="Calibri"/>
              </a:rPr>
              <a:t>interface</a:t>
            </a:r>
            <a:r>
              <a:rPr sz="3000" b="1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3000">
              <a:latin typeface="Calibri"/>
              <a:cs typeface="Calibri"/>
            </a:endParaRPr>
          </a:p>
          <a:p>
            <a:pPr marL="561340" marR="5080" indent="-247015">
              <a:lnSpc>
                <a:spcPct val="150100"/>
              </a:lnSpc>
              <a:spcBef>
                <a:spcPts val="440"/>
              </a:spcBef>
              <a:tabLst>
                <a:tab pos="561340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This</a:t>
            </a:r>
            <a:r>
              <a:rPr sz="2400" spc="409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section</a:t>
            </a:r>
            <a:r>
              <a:rPr sz="2400" spc="43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provides</a:t>
            </a:r>
            <a:r>
              <a:rPr sz="2400" spc="4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information</a:t>
            </a:r>
            <a:r>
              <a:rPr sz="2400" spc="4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4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ensure</a:t>
            </a:r>
            <a:r>
              <a:rPr sz="2400" spc="4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400" spc="4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4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system</a:t>
            </a:r>
            <a:r>
              <a:rPr sz="2400" spc="4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will</a:t>
            </a:r>
            <a:r>
              <a:rPr sz="2400" spc="4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communicate </a:t>
            </a:r>
            <a:r>
              <a:rPr sz="2400" spc="-5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properly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with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users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and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external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hardware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software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elements.</a:t>
            </a:r>
            <a:endParaRPr sz="2400">
              <a:latin typeface="Calibri"/>
              <a:cs typeface="Calibri"/>
            </a:endParaRPr>
          </a:p>
          <a:p>
            <a:pPr marL="561340" marR="6985" indent="-247015">
              <a:lnSpc>
                <a:spcPct val="150000"/>
              </a:lnSpc>
              <a:spcBef>
                <a:spcPts val="300"/>
              </a:spcBef>
              <a:tabLst>
                <a:tab pos="561340" algn="l"/>
                <a:tab pos="923925" algn="l"/>
                <a:tab pos="2147570" algn="l"/>
                <a:tab pos="3193415" algn="l"/>
                <a:tab pos="3928110" algn="l"/>
                <a:tab pos="5141595" algn="l"/>
                <a:tab pos="7307580" algn="l"/>
                <a:tab pos="8324215" algn="l"/>
                <a:tab pos="9288780" algn="l"/>
                <a:tab pos="9619615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	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ompl</a:t>
            </a:r>
            <a:r>
              <a:rPr sz="2400" spc="-5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x	</a:t>
            </a:r>
            <a:r>
              <a:rPr sz="2400" spc="-5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y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em	w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	multiple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sub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omp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ne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ts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sh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d	c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	a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sepa</a:t>
            </a:r>
            <a:r>
              <a:rPr sz="2400" spc="-4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at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 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interface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specification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system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architecture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specification.</a:t>
            </a:r>
            <a:endParaRPr sz="2400">
              <a:latin typeface="Calibri"/>
              <a:cs typeface="Calibri"/>
            </a:endParaRPr>
          </a:p>
          <a:p>
            <a:pPr marL="561340" marR="5080" indent="-247015">
              <a:lnSpc>
                <a:spcPct val="15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3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interface</a:t>
            </a:r>
            <a:r>
              <a:rPr sz="2400" spc="3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documentation</a:t>
            </a:r>
            <a:r>
              <a:rPr sz="2400" spc="3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could</a:t>
            </a:r>
            <a:r>
              <a:rPr sz="2400" spc="3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incorporate</a:t>
            </a:r>
            <a:r>
              <a:rPr sz="2400" spc="3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material</a:t>
            </a:r>
            <a:r>
              <a:rPr sz="2400" spc="3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from</a:t>
            </a:r>
            <a:r>
              <a:rPr sz="2400" spc="3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other</a:t>
            </a:r>
            <a:r>
              <a:rPr sz="2400" spc="3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documents </a:t>
            </a:r>
            <a:r>
              <a:rPr sz="2400" spc="-5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by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reference.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010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-15" dirty="0"/>
              <a:t> </a:t>
            </a:r>
            <a:r>
              <a:rPr sz="4000" spc="-25" dirty="0"/>
              <a:t>template:</a:t>
            </a:r>
            <a:r>
              <a:rPr sz="4000" spc="20" dirty="0"/>
              <a:t> </a:t>
            </a:r>
            <a:r>
              <a:rPr sz="4000" spc="-30" dirty="0"/>
              <a:t>Data</a:t>
            </a:r>
            <a:r>
              <a:rPr sz="4000" dirty="0"/>
              <a:t> </a:t>
            </a:r>
            <a:r>
              <a:rPr sz="4000" spc="-15" dirty="0"/>
              <a:t>requirements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00124" y="2162391"/>
            <a:ext cx="10405110" cy="4312920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25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b="1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600" b="1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455F51"/>
                </a:solidFill>
                <a:latin typeface="Calibri"/>
                <a:cs typeface="Calibri"/>
              </a:rPr>
              <a:t>interfaces</a:t>
            </a:r>
            <a:endParaRPr sz="2600">
              <a:latin typeface="Calibri"/>
              <a:cs typeface="Calibri"/>
            </a:endParaRPr>
          </a:p>
          <a:p>
            <a:pPr marL="524510" marR="8255" indent="-219710" algn="just">
              <a:lnSpc>
                <a:spcPct val="140100"/>
              </a:lnSpc>
              <a:spcBef>
                <a:spcPts val="340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Describe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logical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characteristics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of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each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interface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that</a:t>
            </a:r>
            <a:r>
              <a:rPr sz="2400" spc="5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5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system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needs.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Some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possible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items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address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here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are:</a:t>
            </a:r>
            <a:endParaRPr sz="2400">
              <a:latin typeface="Calibri"/>
              <a:cs typeface="Calibri"/>
            </a:endParaRPr>
          </a:p>
          <a:p>
            <a:pPr marL="780415" marR="8890" indent="-201295" algn="just">
              <a:lnSpc>
                <a:spcPts val="2380"/>
              </a:lnSpc>
              <a:spcBef>
                <a:spcPts val="725"/>
              </a:spcBef>
            </a:pPr>
            <a:r>
              <a:rPr sz="2200" spc="-5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200" spc="-5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References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user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interface standards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product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line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style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guides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that are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be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followed.</a:t>
            </a:r>
            <a:endParaRPr sz="2200">
              <a:latin typeface="Calibri"/>
              <a:cs typeface="Calibri"/>
            </a:endParaRPr>
          </a:p>
          <a:p>
            <a:pPr marL="780415" marR="5080" indent="-201295" algn="just">
              <a:lnSpc>
                <a:spcPct val="90100"/>
              </a:lnSpc>
              <a:spcBef>
                <a:spcPts val="254"/>
              </a:spcBef>
            </a:pPr>
            <a:r>
              <a:rPr sz="2200" spc="-5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200" spc="-5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Standards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 fonts,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 icons,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button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labels,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images,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color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schemes,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field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tabbing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sequences,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commonly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used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controls,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branding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 graphics,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copyright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and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privacy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notices.</a:t>
            </a:r>
            <a:endParaRPr sz="2200">
              <a:latin typeface="Calibri"/>
              <a:cs typeface="Calibri"/>
            </a:endParaRPr>
          </a:p>
          <a:p>
            <a:pPr marL="579120" algn="just">
              <a:lnSpc>
                <a:spcPct val="100000"/>
              </a:lnSpc>
              <a:spcBef>
                <a:spcPts val="40"/>
              </a:spcBef>
            </a:pPr>
            <a:r>
              <a:rPr sz="2200" spc="-5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200" spc="229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Screen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size,</a:t>
            </a:r>
            <a:r>
              <a:rPr sz="22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layout,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resolution</a:t>
            </a:r>
            <a:r>
              <a:rPr sz="22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constraints</a:t>
            </a:r>
            <a:endParaRPr sz="2200">
              <a:latin typeface="Calibri"/>
              <a:cs typeface="Calibri"/>
            </a:endParaRPr>
          </a:p>
          <a:p>
            <a:pPr marL="780415" marR="6985" indent="-201295" algn="just">
              <a:lnSpc>
                <a:spcPts val="2380"/>
              </a:lnSpc>
              <a:spcBef>
                <a:spcPts val="330"/>
              </a:spcBef>
            </a:pPr>
            <a:r>
              <a:rPr sz="2200" spc="-5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200" spc="-5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Standard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buttons,</a:t>
            </a:r>
            <a:r>
              <a:rPr sz="2200" spc="4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functions,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navigation</a:t>
            </a:r>
            <a:r>
              <a:rPr sz="2200" spc="4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links that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will appear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on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every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screen,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such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as a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help</a:t>
            </a:r>
            <a:r>
              <a:rPr sz="22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button</a:t>
            </a:r>
            <a:r>
              <a:rPr sz="22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etc.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010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-15" dirty="0"/>
              <a:t> </a:t>
            </a:r>
            <a:r>
              <a:rPr sz="4000" spc="-25" dirty="0"/>
              <a:t>template:</a:t>
            </a:r>
            <a:r>
              <a:rPr sz="4000" spc="20" dirty="0"/>
              <a:t> </a:t>
            </a:r>
            <a:r>
              <a:rPr sz="4000" spc="-30" dirty="0"/>
              <a:t>Data</a:t>
            </a:r>
            <a:r>
              <a:rPr sz="4000" dirty="0"/>
              <a:t> </a:t>
            </a:r>
            <a:r>
              <a:rPr sz="4000" spc="-15" dirty="0"/>
              <a:t>requirements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00124" y="2398902"/>
            <a:ext cx="10405110" cy="3796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Software</a:t>
            </a:r>
            <a:r>
              <a:rPr sz="2600" b="1" spc="-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Interfaces</a:t>
            </a:r>
            <a:endParaRPr sz="2600">
              <a:latin typeface="Calibri"/>
              <a:cs typeface="Calibri"/>
            </a:endParaRPr>
          </a:p>
          <a:p>
            <a:pPr marL="524510" marR="5080" indent="-219710" algn="just">
              <a:lnSpc>
                <a:spcPct val="150000"/>
              </a:lnSpc>
              <a:spcBef>
                <a:spcPts val="340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Describe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connections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between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this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and</a:t>
            </a:r>
            <a:r>
              <a:rPr sz="2400" spc="5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other</a:t>
            </a:r>
            <a:r>
              <a:rPr sz="2400" spc="5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software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components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(identified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by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name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and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version),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including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other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applications,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databases,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operating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systems,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tools,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libraries,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websites,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integrated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commercial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components.</a:t>
            </a:r>
            <a:endParaRPr sz="2400">
              <a:latin typeface="Calibri"/>
              <a:cs typeface="Calibri"/>
            </a:endParaRPr>
          </a:p>
          <a:p>
            <a:pPr marL="524510" marR="5715" indent="-219710" algn="just">
              <a:lnSpc>
                <a:spcPct val="150000"/>
              </a:lnSpc>
              <a:spcBef>
                <a:spcPts val="305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State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purpose,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formats,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contents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messages,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data,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control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values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exchanged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between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the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software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components.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010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-15" dirty="0"/>
              <a:t> </a:t>
            </a:r>
            <a:r>
              <a:rPr sz="4000" spc="-25" dirty="0"/>
              <a:t>template:</a:t>
            </a:r>
            <a:r>
              <a:rPr sz="4000" spc="20" dirty="0"/>
              <a:t> </a:t>
            </a:r>
            <a:r>
              <a:rPr sz="4000" spc="-30" dirty="0"/>
              <a:t>Data</a:t>
            </a:r>
            <a:r>
              <a:rPr sz="4000" dirty="0"/>
              <a:t> </a:t>
            </a:r>
            <a:r>
              <a:rPr sz="4000" spc="-15" dirty="0"/>
              <a:t>requirements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00124" y="2398902"/>
            <a:ext cx="10403840" cy="324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b="1" spc="-15" dirty="0">
                <a:solidFill>
                  <a:srgbClr val="455F51"/>
                </a:solidFill>
                <a:latin typeface="Calibri"/>
                <a:cs typeface="Calibri"/>
              </a:rPr>
              <a:t>Hardware</a:t>
            </a:r>
            <a:r>
              <a:rPr sz="2600" b="1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Interfaces</a:t>
            </a:r>
            <a:endParaRPr sz="2600">
              <a:latin typeface="Calibri"/>
              <a:cs typeface="Calibri"/>
            </a:endParaRPr>
          </a:p>
          <a:p>
            <a:pPr marL="524510" marR="5715" indent="-219710" algn="just">
              <a:lnSpc>
                <a:spcPct val="150100"/>
              </a:lnSpc>
              <a:spcBef>
                <a:spcPts val="340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Describe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characteristics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of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each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interface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between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5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software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components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hardware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components.</a:t>
            </a:r>
            <a:endParaRPr sz="2400">
              <a:latin typeface="Calibri"/>
              <a:cs typeface="Calibri"/>
            </a:endParaRPr>
          </a:p>
          <a:p>
            <a:pPr marL="524510" marR="5080" indent="-219710" algn="just">
              <a:lnSpc>
                <a:spcPct val="150100"/>
              </a:lnSpc>
              <a:spcBef>
                <a:spcPts val="295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This description might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include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supported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device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types,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data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control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interactions between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software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hardware,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communication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protocols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used.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1677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"/>
                <a:cs typeface="Calibri"/>
              </a:rPr>
              <a:t>Co</a:t>
            </a:r>
            <a:r>
              <a:rPr sz="4000" b="0" spc="-30" dirty="0">
                <a:latin typeface="Calibri"/>
                <a:cs typeface="Calibri"/>
              </a:rPr>
              <a:t>n</a:t>
            </a:r>
            <a:r>
              <a:rPr sz="4000" b="0" spc="-50" dirty="0">
                <a:latin typeface="Calibri"/>
                <a:cs typeface="Calibri"/>
              </a:rPr>
              <a:t>t</a:t>
            </a:r>
            <a:r>
              <a:rPr sz="4000" b="0" spc="-5" dirty="0">
                <a:latin typeface="Calibri"/>
                <a:cs typeface="Calibri"/>
              </a:rPr>
              <a:t>e</a:t>
            </a:r>
            <a:r>
              <a:rPr sz="4000" b="0" spc="-40" dirty="0">
                <a:latin typeface="Calibri"/>
                <a:cs typeface="Calibri"/>
              </a:rPr>
              <a:t>n</a:t>
            </a:r>
            <a:r>
              <a:rPr sz="4000" b="0" spc="-5" dirty="0">
                <a:latin typeface="Calibri"/>
                <a:cs typeface="Calibri"/>
              </a:rPr>
              <a:t>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4059" y="2408047"/>
            <a:ext cx="606044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sz="2800" spc="-5" dirty="0">
                <a:solidFill>
                  <a:srgbClr val="297C52"/>
                </a:solidFill>
                <a:latin typeface="Arial"/>
                <a:cs typeface="Arial"/>
              </a:rPr>
              <a:t>•	</a:t>
            </a:r>
            <a:r>
              <a:rPr sz="2800" b="1" spc="-10" dirty="0">
                <a:solidFill>
                  <a:srgbClr val="455F51"/>
                </a:solidFill>
                <a:latin typeface="Calibri"/>
                <a:cs typeface="Calibri"/>
              </a:rPr>
              <a:t>Documenting </a:t>
            </a:r>
            <a:r>
              <a:rPr sz="2800" b="1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28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1914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software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-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specification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010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-15" dirty="0"/>
              <a:t> </a:t>
            </a:r>
            <a:r>
              <a:rPr sz="4000" spc="-25" dirty="0"/>
              <a:t>template:</a:t>
            </a:r>
            <a:r>
              <a:rPr sz="4000" spc="20" dirty="0"/>
              <a:t> </a:t>
            </a:r>
            <a:r>
              <a:rPr sz="4000" spc="-30" dirty="0"/>
              <a:t>Data</a:t>
            </a:r>
            <a:r>
              <a:rPr sz="4000" dirty="0"/>
              <a:t> </a:t>
            </a:r>
            <a:r>
              <a:rPr sz="4000" spc="-15" dirty="0"/>
              <a:t>requirements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3545">
              <a:lnSpc>
                <a:spcPct val="100000"/>
              </a:lnSpc>
              <a:spcBef>
                <a:spcPts val="105"/>
              </a:spcBef>
              <a:tabLst>
                <a:tab pos="670560" algn="l"/>
              </a:tabLst>
            </a:pPr>
            <a:r>
              <a:rPr b="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pc="-5" dirty="0"/>
              <a:t>Communications</a:t>
            </a:r>
            <a:r>
              <a:rPr spc="-30" dirty="0"/>
              <a:t> </a:t>
            </a:r>
            <a:r>
              <a:rPr spc="-15" dirty="0"/>
              <a:t>interfaces</a:t>
            </a:r>
          </a:p>
          <a:p>
            <a:pPr marL="935355" marR="5080" indent="-219710">
              <a:lnSpc>
                <a:spcPct val="150100"/>
              </a:lnSpc>
              <a:spcBef>
                <a:spcPts val="340"/>
              </a:spcBef>
            </a:pPr>
            <a:r>
              <a:rPr sz="2400" b="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b="0" spc="26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latin typeface="Calibri"/>
                <a:cs typeface="Calibri"/>
              </a:rPr>
              <a:t>State</a:t>
            </a:r>
            <a:r>
              <a:rPr sz="2400" b="0" spc="204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the</a:t>
            </a:r>
            <a:r>
              <a:rPr sz="2400" b="0" spc="21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requirements</a:t>
            </a:r>
            <a:r>
              <a:rPr sz="2400" b="0" spc="204" dirty="0">
                <a:latin typeface="Calibri"/>
                <a:cs typeface="Calibri"/>
              </a:rPr>
              <a:t> </a:t>
            </a:r>
            <a:r>
              <a:rPr sz="2400" b="0" spc="-20" dirty="0">
                <a:latin typeface="Calibri"/>
                <a:cs typeface="Calibri"/>
              </a:rPr>
              <a:t>for</a:t>
            </a:r>
            <a:r>
              <a:rPr sz="2400" b="0" spc="210" dirty="0">
                <a:latin typeface="Calibri"/>
                <a:cs typeface="Calibri"/>
              </a:rPr>
              <a:t> </a:t>
            </a:r>
            <a:r>
              <a:rPr sz="2400" b="0" spc="-20" dirty="0">
                <a:latin typeface="Calibri"/>
                <a:cs typeface="Calibri"/>
              </a:rPr>
              <a:t>any</a:t>
            </a:r>
            <a:r>
              <a:rPr sz="2400" b="0" spc="21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communication</a:t>
            </a:r>
            <a:r>
              <a:rPr sz="2400" b="0" spc="18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functions</a:t>
            </a:r>
            <a:r>
              <a:rPr sz="2400" b="0" spc="21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the</a:t>
            </a:r>
            <a:r>
              <a:rPr sz="2400" b="0" spc="21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product</a:t>
            </a:r>
            <a:r>
              <a:rPr sz="2400" b="0" spc="204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will</a:t>
            </a:r>
            <a:r>
              <a:rPr sz="2400" b="0" spc="21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use, </a:t>
            </a:r>
            <a:r>
              <a:rPr sz="2400" b="0" spc="-52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including</a:t>
            </a:r>
            <a:r>
              <a:rPr sz="2400" b="0" spc="-2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email,</a:t>
            </a:r>
            <a:r>
              <a:rPr sz="2400" b="0" spc="-10" dirty="0">
                <a:latin typeface="Calibri"/>
                <a:cs typeface="Calibri"/>
              </a:rPr>
              <a:t> web</a:t>
            </a:r>
            <a:r>
              <a:rPr sz="2400" b="0" dirty="0">
                <a:latin typeface="Calibri"/>
                <a:cs typeface="Calibri"/>
              </a:rPr>
              <a:t> </a:t>
            </a:r>
            <a:r>
              <a:rPr sz="2400" b="0" spc="-40" dirty="0">
                <a:latin typeface="Calibri"/>
                <a:cs typeface="Calibri"/>
              </a:rPr>
              <a:t>browser,</a:t>
            </a:r>
            <a:r>
              <a:rPr sz="2400" b="0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network </a:t>
            </a:r>
            <a:r>
              <a:rPr sz="2400" b="0" spc="-15" dirty="0">
                <a:latin typeface="Calibri"/>
                <a:cs typeface="Calibri"/>
              </a:rPr>
              <a:t>protocols,</a:t>
            </a:r>
            <a:r>
              <a:rPr sz="2400" b="0" spc="-1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and</a:t>
            </a:r>
            <a:r>
              <a:rPr sz="2400" b="0" spc="-5" dirty="0">
                <a:latin typeface="Calibri"/>
                <a:cs typeface="Calibri"/>
              </a:rPr>
              <a:t> electronic</a:t>
            </a:r>
            <a:r>
              <a:rPr sz="2400" b="0" spc="-25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forms.</a:t>
            </a:r>
            <a:endParaRPr sz="2400">
              <a:latin typeface="Calibri"/>
              <a:cs typeface="Calibri"/>
            </a:endParaRPr>
          </a:p>
          <a:p>
            <a:pPr marL="715645">
              <a:lnSpc>
                <a:spcPct val="100000"/>
              </a:lnSpc>
              <a:spcBef>
                <a:spcPts val="1739"/>
              </a:spcBef>
            </a:pPr>
            <a:r>
              <a:rPr sz="2400" b="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b="0" spc="254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Define</a:t>
            </a:r>
            <a:r>
              <a:rPr sz="2400" b="0" spc="5" dirty="0">
                <a:latin typeface="Calibri"/>
                <a:cs typeface="Calibri"/>
              </a:rPr>
              <a:t> </a:t>
            </a:r>
            <a:r>
              <a:rPr sz="2400" b="0" spc="-20" dirty="0">
                <a:latin typeface="Calibri"/>
                <a:cs typeface="Calibri"/>
              </a:rPr>
              <a:t>any</a:t>
            </a:r>
            <a:r>
              <a:rPr sz="2400" b="0" spc="-5" dirty="0">
                <a:latin typeface="Calibri"/>
                <a:cs typeface="Calibri"/>
              </a:rPr>
              <a:t> pertinent</a:t>
            </a:r>
            <a:r>
              <a:rPr sz="2400" b="0" spc="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message</a:t>
            </a:r>
            <a:r>
              <a:rPr sz="2400" b="0" spc="-10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formatting.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786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-10" dirty="0"/>
              <a:t> </a:t>
            </a:r>
            <a:r>
              <a:rPr sz="4000" spc="-25" dirty="0"/>
              <a:t>template:</a:t>
            </a:r>
            <a:r>
              <a:rPr sz="4000" spc="20" dirty="0"/>
              <a:t> </a:t>
            </a:r>
            <a:r>
              <a:rPr sz="4000" spc="-5" dirty="0"/>
              <a:t>Quality</a:t>
            </a:r>
            <a:r>
              <a:rPr sz="4000" spc="15" dirty="0"/>
              <a:t> </a:t>
            </a:r>
            <a:r>
              <a:rPr sz="4000" spc="-20" dirty="0"/>
              <a:t>attributes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98068" y="2144395"/>
            <a:ext cx="10704830" cy="3952875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2700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700" spc="280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700" b="1" spc="-5" dirty="0">
                <a:solidFill>
                  <a:srgbClr val="455F51"/>
                </a:solidFill>
                <a:latin typeface="Calibri"/>
                <a:cs typeface="Calibri"/>
              </a:rPr>
              <a:t>Quality</a:t>
            </a:r>
            <a:r>
              <a:rPr sz="2700" b="1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rgbClr val="455F51"/>
                </a:solidFill>
                <a:latin typeface="Calibri"/>
                <a:cs typeface="Calibri"/>
              </a:rPr>
              <a:t>attributes</a:t>
            </a:r>
            <a:endParaRPr sz="27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460"/>
              </a:spcBef>
              <a:tabLst>
                <a:tab pos="561340" algn="l"/>
              </a:tabLst>
            </a:pPr>
            <a:r>
              <a:rPr sz="2200" spc="-5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This</a:t>
            </a:r>
            <a:r>
              <a:rPr sz="2200" spc="3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section</a:t>
            </a:r>
            <a:r>
              <a:rPr sz="2200" spc="3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specifies</a:t>
            </a:r>
            <a:r>
              <a:rPr sz="2200" spc="3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nonfunctional</a:t>
            </a:r>
            <a:r>
              <a:rPr sz="2200" spc="3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200" spc="3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200" spc="3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external</a:t>
            </a:r>
            <a:r>
              <a:rPr sz="2200" spc="3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interface</a:t>
            </a:r>
            <a:r>
              <a:rPr sz="2200" spc="3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requirements.</a:t>
            </a:r>
            <a:endParaRPr sz="2200">
              <a:latin typeface="Calibri"/>
              <a:cs typeface="Calibri"/>
            </a:endParaRPr>
          </a:p>
          <a:p>
            <a:pPr marL="561340">
              <a:lnSpc>
                <a:spcPct val="100000"/>
              </a:lnSpc>
              <a:spcBef>
                <a:spcPts val="1055"/>
              </a:spcBef>
            </a:pP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These</a:t>
            </a:r>
            <a:r>
              <a:rPr sz="22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quality</a:t>
            </a:r>
            <a:r>
              <a:rPr sz="22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2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should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be</a:t>
            </a:r>
            <a:r>
              <a:rPr sz="22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specific,</a:t>
            </a:r>
            <a:r>
              <a:rPr sz="22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quantitative,</a:t>
            </a:r>
            <a:r>
              <a:rPr sz="22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2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verifiable.</a:t>
            </a:r>
            <a:endParaRPr sz="22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355"/>
              </a:spcBef>
              <a:tabLst>
                <a:tab pos="561340" algn="l"/>
              </a:tabLst>
            </a:pPr>
            <a:r>
              <a:rPr sz="2200" spc="-5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200" b="1" spc="-5" dirty="0">
                <a:solidFill>
                  <a:srgbClr val="455F51"/>
                </a:solidFill>
                <a:latin typeface="Calibri"/>
                <a:cs typeface="Calibri"/>
              </a:rPr>
              <a:t>Usability</a:t>
            </a:r>
            <a:endParaRPr sz="22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1305"/>
              </a:spcBef>
              <a:tabLst>
                <a:tab pos="826135" algn="l"/>
              </a:tabLst>
            </a:pPr>
            <a:r>
              <a:rPr sz="20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000" dirty="0">
                <a:solidFill>
                  <a:srgbClr val="4D671B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Usability</a:t>
            </a:r>
            <a:r>
              <a:rPr sz="2000" spc="20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000" spc="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deal</a:t>
            </a:r>
            <a:r>
              <a:rPr sz="2000" spc="2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000" spc="2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ease</a:t>
            </a:r>
            <a:r>
              <a:rPr sz="2000" spc="1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000" spc="20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learning,</a:t>
            </a:r>
            <a:r>
              <a:rPr sz="2000" spc="20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ease</a:t>
            </a:r>
            <a:r>
              <a:rPr sz="2000" spc="1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000" spc="20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use,</a:t>
            </a:r>
            <a:r>
              <a:rPr sz="2000" spc="2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55F51"/>
                </a:solidFill>
                <a:latin typeface="Calibri"/>
                <a:cs typeface="Calibri"/>
              </a:rPr>
              <a:t>error</a:t>
            </a:r>
            <a:r>
              <a:rPr sz="2000" spc="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55F51"/>
                </a:solidFill>
                <a:latin typeface="Calibri"/>
                <a:cs typeface="Calibri"/>
              </a:rPr>
              <a:t>avoidance</a:t>
            </a:r>
            <a:r>
              <a:rPr sz="2000" spc="20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000" spc="1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55F51"/>
                </a:solidFill>
                <a:latin typeface="Calibri"/>
                <a:cs typeface="Calibri"/>
              </a:rPr>
              <a:t>recovery,</a:t>
            </a:r>
            <a:endParaRPr sz="2000">
              <a:latin typeface="Calibri"/>
              <a:cs typeface="Calibri"/>
            </a:endParaRPr>
          </a:p>
          <a:p>
            <a:pPr marL="826769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efficiency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55F51"/>
                </a:solidFill>
                <a:latin typeface="Calibri"/>
                <a:cs typeface="Calibri"/>
              </a:rPr>
              <a:t>interactions,</a:t>
            </a:r>
            <a:r>
              <a:rPr sz="20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000" spc="-10" dirty="0">
                <a:solidFill>
                  <a:srgbClr val="455F51"/>
                </a:solidFill>
                <a:latin typeface="Calibri"/>
                <a:cs typeface="Calibri"/>
              </a:rPr>
              <a:t> accessibility.</a:t>
            </a:r>
            <a:endParaRPr sz="2000">
              <a:latin typeface="Calibri"/>
              <a:cs typeface="Calibri"/>
            </a:endParaRPr>
          </a:p>
          <a:p>
            <a:pPr marL="826769" marR="5080" indent="-219710">
              <a:lnSpc>
                <a:spcPct val="140000"/>
              </a:lnSpc>
              <a:spcBef>
                <a:spcPts val="305"/>
              </a:spcBef>
              <a:tabLst>
                <a:tab pos="826135" algn="l"/>
              </a:tabLst>
            </a:pPr>
            <a:r>
              <a:rPr sz="20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000" dirty="0">
                <a:solidFill>
                  <a:srgbClr val="4D671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000" spc="2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usability</a:t>
            </a:r>
            <a:r>
              <a:rPr sz="2000" spc="2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000" spc="2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will</a:t>
            </a:r>
            <a:r>
              <a:rPr sz="2000" spc="2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help</a:t>
            </a:r>
            <a:r>
              <a:rPr sz="2000" spc="2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000" spc="2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000" spc="2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55F51"/>
                </a:solidFill>
                <a:latin typeface="Calibri"/>
                <a:cs typeface="Calibri"/>
              </a:rPr>
              <a:t>interface</a:t>
            </a:r>
            <a:r>
              <a:rPr sz="2000" spc="2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designer</a:t>
            </a:r>
            <a:r>
              <a:rPr sz="2000" spc="2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000" spc="2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55F51"/>
                </a:solidFill>
                <a:latin typeface="Calibri"/>
                <a:cs typeface="Calibri"/>
              </a:rPr>
              <a:t>create</a:t>
            </a:r>
            <a:r>
              <a:rPr sz="2000" spc="2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000" spc="2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optimum</a:t>
            </a:r>
            <a:r>
              <a:rPr sz="2000" spc="2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user </a:t>
            </a:r>
            <a:r>
              <a:rPr sz="2000" spc="-43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55F51"/>
                </a:solidFill>
                <a:latin typeface="Calibri"/>
                <a:cs typeface="Calibri"/>
              </a:rPr>
              <a:t>experience.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786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-10" dirty="0"/>
              <a:t> </a:t>
            </a:r>
            <a:r>
              <a:rPr sz="4000" spc="-25" dirty="0"/>
              <a:t>template:</a:t>
            </a:r>
            <a:r>
              <a:rPr sz="4000" spc="20" dirty="0"/>
              <a:t> </a:t>
            </a:r>
            <a:r>
              <a:rPr sz="4000" spc="-5" dirty="0"/>
              <a:t>Quality</a:t>
            </a:r>
            <a:r>
              <a:rPr sz="4000" spc="15" dirty="0"/>
              <a:t> </a:t>
            </a:r>
            <a:r>
              <a:rPr sz="4000" spc="-20" dirty="0"/>
              <a:t>attributes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00124" y="2398902"/>
            <a:ext cx="10403840" cy="2699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Performance</a:t>
            </a:r>
            <a:endParaRPr sz="2600">
              <a:latin typeface="Calibri"/>
              <a:cs typeface="Calibri"/>
            </a:endParaRPr>
          </a:p>
          <a:p>
            <a:pPr marL="304800" algn="just">
              <a:lnSpc>
                <a:spcPct val="100000"/>
              </a:lnSpc>
              <a:spcBef>
                <a:spcPts val="1780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spc="27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State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specific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performance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various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system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operations.</a:t>
            </a:r>
            <a:endParaRPr sz="2400">
              <a:latin typeface="Calibri"/>
              <a:cs typeface="Calibri"/>
            </a:endParaRPr>
          </a:p>
          <a:p>
            <a:pPr marL="524510" marR="5080" indent="-219710" algn="just">
              <a:lnSpc>
                <a:spcPct val="150000"/>
              </a:lnSpc>
              <a:spcBef>
                <a:spcPts val="305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If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different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functional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or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features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have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different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performance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requirements,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it’s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appropriate to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specify those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performance goals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right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with the </a:t>
            </a:r>
            <a:r>
              <a:rPr sz="2400" spc="-5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corresponding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functional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786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-10" dirty="0"/>
              <a:t> </a:t>
            </a:r>
            <a:r>
              <a:rPr sz="4000" spc="-25" dirty="0"/>
              <a:t>template:</a:t>
            </a:r>
            <a:r>
              <a:rPr sz="4000" spc="20" dirty="0"/>
              <a:t> </a:t>
            </a:r>
            <a:r>
              <a:rPr sz="4000" spc="-5" dirty="0"/>
              <a:t>Quality</a:t>
            </a:r>
            <a:r>
              <a:rPr sz="4000" spc="15" dirty="0"/>
              <a:t> </a:t>
            </a:r>
            <a:r>
              <a:rPr sz="4000" spc="-20" dirty="0"/>
              <a:t>attributes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00124" y="2398902"/>
            <a:ext cx="10405745" cy="2699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b="1" dirty="0">
                <a:solidFill>
                  <a:srgbClr val="455F51"/>
                </a:solidFill>
                <a:latin typeface="Calibri"/>
                <a:cs typeface="Calibri"/>
              </a:rPr>
              <a:t>Security</a:t>
            </a:r>
            <a:endParaRPr sz="2600">
              <a:latin typeface="Calibri"/>
              <a:cs typeface="Calibri"/>
            </a:endParaRPr>
          </a:p>
          <a:p>
            <a:pPr marL="524510" marR="5080" indent="-219710">
              <a:lnSpc>
                <a:spcPct val="150100"/>
              </a:lnSpc>
              <a:spcBef>
                <a:spcPts val="340"/>
              </a:spcBef>
              <a:tabLst>
                <a:tab pos="1569720" algn="l"/>
                <a:tab pos="2167255" algn="l"/>
                <a:tab pos="4001135" algn="l"/>
                <a:tab pos="5336540" algn="l"/>
                <a:tab pos="6473190" algn="l"/>
                <a:tab pos="6900545" algn="l"/>
                <a:tab pos="7944484" algn="l"/>
                <a:tab pos="8843645" algn="l"/>
                <a:tab pos="9512935" algn="l"/>
              </a:tabLst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spc="26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Sp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eci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y	a</a:t>
            </a:r>
            <a:r>
              <a:rPr sz="2400" spc="-5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y	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q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ui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ts	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g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secu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ity	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r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pri</a:t>
            </a:r>
            <a:r>
              <a:rPr sz="2400" spc="-4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acy	issues	th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	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trict  access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product.</a:t>
            </a:r>
            <a:endParaRPr sz="2400">
              <a:latin typeface="Calibri"/>
              <a:cs typeface="Calibri"/>
            </a:endParaRPr>
          </a:p>
          <a:p>
            <a:pPr marL="524510" marR="9525" indent="-219710">
              <a:lnSpc>
                <a:spcPct val="150000"/>
              </a:lnSpc>
              <a:spcBef>
                <a:spcPts val="300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spc="27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Security</a:t>
            </a:r>
            <a:r>
              <a:rPr sz="2400" spc="1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spc="1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often</a:t>
            </a:r>
            <a:r>
              <a:rPr sz="2400" spc="1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originate</a:t>
            </a:r>
            <a:r>
              <a:rPr sz="2400" spc="11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400" spc="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400" spc="1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rules,</a:t>
            </a:r>
            <a:r>
              <a:rPr sz="2400" spc="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so</a:t>
            </a:r>
            <a:r>
              <a:rPr sz="2400" spc="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identify</a:t>
            </a:r>
            <a:r>
              <a:rPr sz="2400" spc="1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any</a:t>
            </a:r>
            <a:r>
              <a:rPr sz="2400" spc="1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security </a:t>
            </a:r>
            <a:r>
              <a:rPr sz="2400" spc="-5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privacy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policies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regulations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which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the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product must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conform.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786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-10" dirty="0"/>
              <a:t> </a:t>
            </a:r>
            <a:r>
              <a:rPr sz="4000" spc="-25" dirty="0"/>
              <a:t>template:</a:t>
            </a:r>
            <a:r>
              <a:rPr sz="4000" spc="20" dirty="0"/>
              <a:t> </a:t>
            </a:r>
            <a:r>
              <a:rPr sz="4000" spc="-5" dirty="0"/>
              <a:t>Quality</a:t>
            </a:r>
            <a:r>
              <a:rPr sz="4000" spc="15" dirty="0"/>
              <a:t> </a:t>
            </a:r>
            <a:r>
              <a:rPr sz="4000" spc="-20" dirty="0"/>
              <a:t>attributes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00124" y="2398902"/>
            <a:ext cx="10405110" cy="3834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Safety</a:t>
            </a:r>
            <a:endParaRPr sz="2600">
              <a:latin typeface="Calibri"/>
              <a:cs typeface="Calibri"/>
            </a:endParaRPr>
          </a:p>
          <a:p>
            <a:pPr marL="524510" marR="7620" indent="-219710">
              <a:lnSpc>
                <a:spcPct val="150100"/>
              </a:lnSpc>
              <a:spcBef>
                <a:spcPts val="340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spc="254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Specify</a:t>
            </a:r>
            <a:r>
              <a:rPr sz="2400" spc="25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spc="2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400" spc="2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400" spc="25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concerned</a:t>
            </a:r>
            <a:r>
              <a:rPr sz="2400" spc="2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400" spc="2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possible</a:t>
            </a:r>
            <a:r>
              <a:rPr sz="2400" spc="2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loss,</a:t>
            </a:r>
            <a:r>
              <a:rPr sz="2400" spc="2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damage,</a:t>
            </a:r>
            <a:r>
              <a:rPr sz="2400" spc="2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400" spc="2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harm </a:t>
            </a:r>
            <a:r>
              <a:rPr sz="2400" spc="-5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could result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from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use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product.</a:t>
            </a:r>
            <a:endParaRPr sz="2400">
              <a:latin typeface="Calibri"/>
              <a:cs typeface="Calibri"/>
            </a:endParaRPr>
          </a:p>
          <a:p>
            <a:pPr marL="524510" marR="5715" indent="-219710">
              <a:lnSpc>
                <a:spcPct val="150000"/>
              </a:lnSpc>
              <a:spcBef>
                <a:spcPts val="300"/>
              </a:spcBef>
              <a:tabLst>
                <a:tab pos="1467485" algn="l"/>
                <a:tab pos="2037714" algn="l"/>
                <a:tab pos="3501390" algn="l"/>
                <a:tab pos="3898900" algn="l"/>
                <a:tab pos="4915535" algn="l"/>
                <a:tab pos="5552440" algn="l"/>
                <a:tab pos="6304280" algn="l"/>
                <a:tab pos="6746240" algn="l"/>
                <a:tab pos="7637780" algn="l"/>
                <a:tab pos="8034020" algn="l"/>
                <a:tab pos="8672830" algn="l"/>
                <a:tab pos="9067800" algn="l"/>
              </a:tabLst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spc="26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fin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	a</a:t>
            </a:r>
            <a:r>
              <a:rPr sz="2400" spc="-5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y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egua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s	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r	acti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s	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h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	mu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	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-75" dirty="0">
                <a:solidFill>
                  <a:srgbClr val="455F51"/>
                </a:solidFill>
                <a:latin typeface="Calibri"/>
                <a:cs typeface="Calibri"/>
              </a:rPr>
              <a:t>k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,	as	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ell	as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po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tial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y 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dangerous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actions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that must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prevented.</a:t>
            </a:r>
            <a:endParaRPr sz="2400">
              <a:latin typeface="Calibri"/>
              <a:cs typeface="Calibri"/>
            </a:endParaRPr>
          </a:p>
          <a:p>
            <a:pPr marL="524510" marR="5080" indent="-219710">
              <a:lnSpc>
                <a:spcPct val="150000"/>
              </a:lnSpc>
              <a:spcBef>
                <a:spcPts val="300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spc="26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Identify</a:t>
            </a:r>
            <a:r>
              <a:rPr sz="2400" spc="2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any</a:t>
            </a:r>
            <a:r>
              <a:rPr sz="2400" spc="2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safety</a:t>
            </a:r>
            <a:r>
              <a:rPr sz="2400" spc="2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certifications,</a:t>
            </a:r>
            <a:r>
              <a:rPr sz="2400" spc="2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policies,</a:t>
            </a:r>
            <a:r>
              <a:rPr sz="2400" spc="2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400" spc="2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regulations</a:t>
            </a:r>
            <a:r>
              <a:rPr sz="2400" spc="25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25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which</a:t>
            </a:r>
            <a:r>
              <a:rPr sz="2400" spc="2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2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product </a:t>
            </a:r>
            <a:r>
              <a:rPr sz="2400" spc="-5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must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conform.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SRS</a:t>
            </a:r>
            <a:r>
              <a:rPr spc="-5" dirty="0"/>
              <a:t> </a:t>
            </a:r>
            <a:r>
              <a:rPr spc="-20" dirty="0"/>
              <a:t>template:</a:t>
            </a:r>
            <a:r>
              <a:rPr spc="15" dirty="0"/>
              <a:t> </a:t>
            </a:r>
            <a:r>
              <a:rPr spc="-15" dirty="0"/>
              <a:t>Internationalization</a:t>
            </a:r>
            <a:r>
              <a:rPr spc="30" dirty="0"/>
              <a:t> </a:t>
            </a:r>
            <a:r>
              <a:rPr dirty="0"/>
              <a:t>and </a:t>
            </a:r>
            <a:r>
              <a:rPr spc="-10" dirty="0"/>
              <a:t>localization </a:t>
            </a:r>
            <a:r>
              <a:rPr spc="-800" dirty="0"/>
              <a:t> </a:t>
            </a:r>
            <a:r>
              <a:rPr spc="-15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94077"/>
            <a:ext cx="1070546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Internationalization</a:t>
            </a:r>
            <a:r>
              <a:rPr sz="2800" spc="6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localization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spc="6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ensure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the </a:t>
            </a:r>
            <a:r>
              <a:rPr sz="2800" spc="-6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will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be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suitable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use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nations,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cultures,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and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geographic </a:t>
            </a:r>
            <a:r>
              <a:rPr sz="2800" spc="-6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locations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other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than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those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which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it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was</a:t>
            </a:r>
            <a:r>
              <a:rPr sz="28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created.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4315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Other</a:t>
            </a:r>
            <a:r>
              <a:rPr sz="4000" spc="-55" dirty="0"/>
              <a:t> </a:t>
            </a:r>
            <a:r>
              <a:rPr sz="4000" spc="-20" dirty="0"/>
              <a:t>Requirements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98068" y="2194077"/>
            <a:ext cx="10706100" cy="390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Define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any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other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that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are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not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covered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elsewhere in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SRS.</a:t>
            </a:r>
            <a:endParaRPr sz="2800">
              <a:latin typeface="Calibri"/>
              <a:cs typeface="Calibri"/>
            </a:endParaRPr>
          </a:p>
          <a:p>
            <a:pPr marL="268605" marR="5080" indent="-256540" algn="just">
              <a:lnSpc>
                <a:spcPct val="150000"/>
              </a:lnSpc>
              <a:spcBef>
                <a:spcPts val="3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Examples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are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legal, 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regulatory,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or financial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compliance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standards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requirements;</a:t>
            </a:r>
            <a:r>
              <a:rPr sz="2800" spc="6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spc="6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installation,</a:t>
            </a:r>
            <a:r>
              <a:rPr sz="2800" spc="6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configuration, </a:t>
            </a:r>
            <a:r>
              <a:rPr sz="2800" spc="-6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startup,</a:t>
            </a:r>
            <a:r>
              <a:rPr sz="2800" spc="6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shutdown;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logging,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monitoring,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audit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trail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1677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"/>
                <a:cs typeface="Calibri"/>
              </a:rPr>
              <a:t>Co</a:t>
            </a:r>
            <a:r>
              <a:rPr sz="4000" b="0" spc="-30" dirty="0">
                <a:latin typeface="Calibri"/>
                <a:cs typeface="Calibri"/>
              </a:rPr>
              <a:t>n</a:t>
            </a:r>
            <a:r>
              <a:rPr sz="4000" b="0" spc="-50" dirty="0">
                <a:latin typeface="Calibri"/>
                <a:cs typeface="Calibri"/>
              </a:rPr>
              <a:t>t</a:t>
            </a:r>
            <a:r>
              <a:rPr sz="4000" b="0" spc="-5" dirty="0">
                <a:latin typeface="Calibri"/>
                <a:cs typeface="Calibri"/>
              </a:rPr>
              <a:t>e</a:t>
            </a:r>
            <a:r>
              <a:rPr sz="4000" b="0" spc="-40" dirty="0">
                <a:latin typeface="Calibri"/>
                <a:cs typeface="Calibri"/>
              </a:rPr>
              <a:t>n</a:t>
            </a:r>
            <a:r>
              <a:rPr sz="4000" b="0" spc="-5" dirty="0">
                <a:latin typeface="Calibri"/>
                <a:cs typeface="Calibri"/>
              </a:rPr>
              <a:t>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4059" y="2408047"/>
            <a:ext cx="606044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sz="2800" spc="-5" dirty="0">
                <a:solidFill>
                  <a:srgbClr val="297C52"/>
                </a:solidFill>
                <a:latin typeface="Arial"/>
                <a:cs typeface="Arial"/>
              </a:rPr>
              <a:t>•	</a:t>
            </a:r>
            <a:r>
              <a:rPr sz="2800" b="1" spc="-10" dirty="0">
                <a:solidFill>
                  <a:srgbClr val="455F51"/>
                </a:solidFill>
                <a:latin typeface="Calibri"/>
                <a:cs typeface="Calibri"/>
              </a:rPr>
              <a:t>Documenting </a:t>
            </a:r>
            <a:r>
              <a:rPr sz="2800" b="1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28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1914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software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-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specification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8102" y="2760852"/>
            <a:ext cx="9104122" cy="4818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8515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</a:t>
            </a:r>
            <a:r>
              <a:rPr sz="4000" spc="-20" dirty="0"/>
              <a:t> software</a:t>
            </a:r>
            <a:r>
              <a:rPr sz="4000" spc="15" dirty="0"/>
              <a:t> </a:t>
            </a:r>
            <a:r>
              <a:rPr sz="4000" spc="-15" dirty="0"/>
              <a:t>requirements</a:t>
            </a:r>
            <a:r>
              <a:rPr sz="4000" spc="10" dirty="0"/>
              <a:t> </a:t>
            </a:r>
            <a:r>
              <a:rPr sz="4000" spc="-10" dirty="0"/>
              <a:t>specification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98068" y="2204745"/>
            <a:ext cx="10702290" cy="423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40000"/>
              </a:lnSpc>
              <a:spcBef>
                <a:spcPts val="1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54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software</a:t>
            </a:r>
            <a:r>
              <a:rPr sz="2800" spc="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spc="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specification</a:t>
            </a:r>
            <a:r>
              <a:rPr sz="2800" spc="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goes</a:t>
            </a:r>
            <a:r>
              <a:rPr sz="2800" spc="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by</a:t>
            </a:r>
            <a:r>
              <a:rPr sz="2800" spc="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many</a:t>
            </a:r>
            <a:r>
              <a:rPr sz="2800" spc="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names</a:t>
            </a:r>
            <a:r>
              <a:rPr sz="2800" spc="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800" spc="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various </a:t>
            </a:r>
            <a:r>
              <a:rPr sz="2800" spc="-6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organizations.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3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It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is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sometimes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called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as:</a:t>
            </a:r>
            <a:endParaRPr sz="28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59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i="1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document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(BRD)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,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55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functional</a:t>
            </a:r>
            <a:r>
              <a:rPr sz="2600" i="1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specification,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55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specification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,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55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system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specification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, or</a:t>
            </a:r>
            <a:r>
              <a:rPr sz="26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simply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i="1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document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8515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</a:t>
            </a:r>
            <a:r>
              <a:rPr sz="4000" spc="-20" dirty="0"/>
              <a:t> software</a:t>
            </a:r>
            <a:r>
              <a:rPr sz="4000" spc="15" dirty="0"/>
              <a:t> </a:t>
            </a:r>
            <a:r>
              <a:rPr sz="4000" spc="-15" dirty="0"/>
              <a:t>requirements</a:t>
            </a:r>
            <a:r>
              <a:rPr sz="4000" spc="10" dirty="0"/>
              <a:t> </a:t>
            </a:r>
            <a:r>
              <a:rPr sz="4000" spc="-10" dirty="0"/>
              <a:t>specification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98068" y="2194077"/>
            <a:ext cx="10707370" cy="390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SRS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states</a:t>
            </a:r>
            <a:r>
              <a:rPr sz="2800" spc="5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 functions and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capabilities that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software 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system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must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provide,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its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characteristics,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and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constraints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that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it</a:t>
            </a:r>
            <a:r>
              <a:rPr sz="2800" spc="6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must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respect.</a:t>
            </a:r>
            <a:endParaRPr sz="2800">
              <a:latin typeface="Calibri"/>
              <a:cs typeface="Calibri"/>
            </a:endParaRPr>
          </a:p>
          <a:p>
            <a:pPr marL="268605" marR="6985" indent="-256540" algn="just">
              <a:lnSpc>
                <a:spcPct val="150000"/>
              </a:lnSpc>
              <a:spcBef>
                <a:spcPts val="3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It should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describe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spc="-45" dirty="0">
                <a:solidFill>
                  <a:srgbClr val="455F51"/>
                </a:solidFill>
                <a:latin typeface="Calibri"/>
                <a:cs typeface="Calibri"/>
              </a:rPr>
              <a:t>system’s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behaviors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under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various conditions,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as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well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as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desired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system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qualities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such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as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performance,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security,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usability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8515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</a:t>
            </a:r>
            <a:r>
              <a:rPr sz="4000" spc="-20" dirty="0"/>
              <a:t> software</a:t>
            </a:r>
            <a:r>
              <a:rPr sz="4000" spc="15" dirty="0"/>
              <a:t> </a:t>
            </a:r>
            <a:r>
              <a:rPr sz="4000" spc="-15" dirty="0"/>
              <a:t>requirements</a:t>
            </a:r>
            <a:r>
              <a:rPr sz="4000" spc="10" dirty="0"/>
              <a:t> </a:t>
            </a:r>
            <a:r>
              <a:rPr sz="4000" spc="-10" dirty="0"/>
              <a:t>specification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98068" y="2210536"/>
            <a:ext cx="10706735" cy="399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7620" indent="-256540">
              <a:lnSpc>
                <a:spcPct val="140000"/>
              </a:lnSpc>
              <a:spcBef>
                <a:spcPts val="100"/>
              </a:spcBef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600" spc="370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2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SRS</a:t>
            </a:r>
            <a:r>
              <a:rPr sz="2600" spc="2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is</a:t>
            </a:r>
            <a:r>
              <a:rPr sz="2600" spc="2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2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basis</a:t>
            </a:r>
            <a:r>
              <a:rPr sz="2600" spc="2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600" spc="25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subsequent</a:t>
            </a:r>
            <a:r>
              <a:rPr sz="2600" spc="2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project</a:t>
            </a:r>
            <a:r>
              <a:rPr sz="2600" spc="2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planning,</a:t>
            </a:r>
            <a:r>
              <a:rPr sz="2600" spc="25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design,</a:t>
            </a:r>
            <a:r>
              <a:rPr sz="2600" spc="25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25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coding,</a:t>
            </a:r>
            <a:r>
              <a:rPr sz="2600" spc="2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as </a:t>
            </a:r>
            <a:r>
              <a:rPr sz="2600" spc="-5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well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as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foundation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6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system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testing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user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documentation.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600" spc="35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Numerous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audiences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rely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on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SRS:</a:t>
            </a:r>
            <a:endParaRPr sz="2600">
              <a:latin typeface="Calibri"/>
              <a:cs typeface="Calibri"/>
            </a:endParaRPr>
          </a:p>
          <a:p>
            <a:pPr marL="561340" marR="5715" indent="-247015">
              <a:lnSpc>
                <a:spcPct val="150000"/>
              </a:lnSpc>
              <a:spcBef>
                <a:spcPts val="270"/>
              </a:spcBef>
              <a:tabLst>
                <a:tab pos="561340" algn="l"/>
                <a:tab pos="2121535" algn="l"/>
                <a:tab pos="2708910" algn="l"/>
                <a:tab pos="4130675" algn="l"/>
                <a:tab pos="5861050" algn="l"/>
                <a:tab pos="6499225" algn="l"/>
                <a:tab pos="7278370" algn="l"/>
                <a:tab pos="7993380" algn="l"/>
                <a:tab pos="8790305" algn="l"/>
                <a:tab pos="9221470" algn="l"/>
                <a:tab pos="10069195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Cu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st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om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s,	the	mar</a:t>
            </a:r>
            <a:r>
              <a:rPr sz="2400" spc="-80" dirty="0">
                <a:solidFill>
                  <a:srgbClr val="455F51"/>
                </a:solidFill>
                <a:latin typeface="Calibri"/>
                <a:cs typeface="Calibri"/>
              </a:rPr>
              <a:t>k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ting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dep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ar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me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t,	and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sale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s	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f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ne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d	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o	kn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	wh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 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product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they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can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expect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delivered.</a:t>
            </a:r>
            <a:endParaRPr sz="2400">
              <a:latin typeface="Calibri"/>
              <a:cs typeface="Calibri"/>
            </a:endParaRPr>
          </a:p>
          <a:p>
            <a:pPr marL="561340" marR="5080" indent="-247015">
              <a:lnSpc>
                <a:spcPct val="150000"/>
              </a:lnSpc>
              <a:spcBef>
                <a:spcPts val="305"/>
              </a:spcBef>
              <a:tabLst>
                <a:tab pos="561340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Project</a:t>
            </a:r>
            <a:r>
              <a:rPr sz="2400" spc="2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managers</a:t>
            </a:r>
            <a:r>
              <a:rPr sz="2400" spc="2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base</a:t>
            </a:r>
            <a:r>
              <a:rPr sz="2400" spc="2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their</a:t>
            </a:r>
            <a:r>
              <a:rPr sz="2400" spc="2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estimates</a:t>
            </a:r>
            <a:r>
              <a:rPr sz="2400" spc="2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400" spc="2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schedule,</a:t>
            </a:r>
            <a:r>
              <a:rPr sz="2400" spc="2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effort,</a:t>
            </a:r>
            <a:r>
              <a:rPr sz="2400" spc="2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400" spc="2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resources</a:t>
            </a:r>
            <a:r>
              <a:rPr sz="2400" spc="2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on</a:t>
            </a:r>
            <a:r>
              <a:rPr sz="2400" spc="2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5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8515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</a:t>
            </a:r>
            <a:r>
              <a:rPr sz="4000" spc="-20" dirty="0"/>
              <a:t> software</a:t>
            </a:r>
            <a:r>
              <a:rPr sz="4000" spc="15" dirty="0"/>
              <a:t> </a:t>
            </a:r>
            <a:r>
              <a:rPr sz="4000" spc="-15" dirty="0"/>
              <a:t>requirements</a:t>
            </a:r>
            <a:r>
              <a:rPr sz="4000" spc="10" dirty="0"/>
              <a:t> </a:t>
            </a:r>
            <a:r>
              <a:rPr sz="4000" spc="-10" dirty="0"/>
              <a:t>specification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00124" y="2148052"/>
            <a:ext cx="10406380" cy="416369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Software development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teams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need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to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know</a:t>
            </a:r>
            <a:r>
              <a:rPr sz="26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what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build.</a:t>
            </a:r>
            <a:endParaRPr sz="2600">
              <a:latin typeface="Calibri"/>
              <a:cs typeface="Calibri"/>
            </a:endParaRPr>
          </a:p>
          <a:p>
            <a:pPr marL="259079" marR="5715" indent="-247015">
              <a:lnSpc>
                <a:spcPct val="100000"/>
              </a:lnSpc>
              <a:spcBef>
                <a:spcPts val="900"/>
              </a:spcBef>
              <a:tabLst>
                <a:tab pos="259079" algn="l"/>
                <a:tab pos="1335405" algn="l"/>
                <a:tab pos="1946275" algn="l"/>
                <a:tab pos="2280285" algn="l"/>
                <a:tab pos="2708910" algn="l"/>
                <a:tab pos="3923029" algn="l"/>
                <a:tab pos="6777990" algn="l"/>
                <a:tab pos="7642225" algn="l"/>
                <a:tab pos="8296275" algn="l"/>
                <a:tab pos="9233535" algn="l"/>
                <a:tab pos="9886315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24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s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	it	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o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lop	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q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ui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me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-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ba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ed	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ts,	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pl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ns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,	and	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 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procedures.</a:t>
            </a:r>
            <a:endParaRPr sz="2600">
              <a:latin typeface="Calibri"/>
              <a:cs typeface="Calibri"/>
            </a:endParaRPr>
          </a:p>
          <a:p>
            <a:pPr marL="259079" marR="7620" indent="-247015">
              <a:lnSpc>
                <a:spcPct val="100000"/>
              </a:lnSpc>
              <a:spcBef>
                <a:spcPts val="900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Maintenance</a:t>
            </a:r>
            <a:r>
              <a:rPr sz="2600" spc="1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1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support</a:t>
            </a:r>
            <a:r>
              <a:rPr sz="2600" spc="1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staff</a:t>
            </a:r>
            <a:r>
              <a:rPr sz="2600" spc="1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use</a:t>
            </a:r>
            <a:r>
              <a:rPr sz="2600" spc="1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it</a:t>
            </a:r>
            <a:r>
              <a:rPr sz="2600" spc="1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spc="1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understand</a:t>
            </a:r>
            <a:r>
              <a:rPr sz="2600" spc="1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what</a:t>
            </a:r>
            <a:r>
              <a:rPr sz="2600" spc="1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each</a:t>
            </a:r>
            <a:r>
              <a:rPr sz="2600" spc="1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part</a:t>
            </a:r>
            <a:r>
              <a:rPr sz="2600" spc="1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600" spc="1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spc="-5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is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supposed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do.</a:t>
            </a:r>
            <a:endParaRPr sz="2600">
              <a:latin typeface="Calibri"/>
              <a:cs typeface="Calibri"/>
            </a:endParaRPr>
          </a:p>
          <a:p>
            <a:pPr marL="259079" marR="5715" indent="-247015">
              <a:lnSpc>
                <a:spcPct val="100000"/>
              </a:lnSpc>
              <a:spcBef>
                <a:spcPts val="900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Documentation</a:t>
            </a:r>
            <a:r>
              <a:rPr sz="2600" spc="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writers</a:t>
            </a:r>
            <a:r>
              <a:rPr sz="2600" spc="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base</a:t>
            </a:r>
            <a:r>
              <a:rPr sz="2600" spc="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600" spc="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manuals</a:t>
            </a:r>
            <a:r>
              <a:rPr sz="2600" spc="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help</a:t>
            </a:r>
            <a:r>
              <a:rPr sz="2600" spc="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screens</a:t>
            </a:r>
            <a:r>
              <a:rPr sz="2600" spc="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on</a:t>
            </a:r>
            <a:r>
              <a:rPr sz="2600" spc="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SRS</a:t>
            </a:r>
            <a:r>
              <a:rPr sz="2600" spc="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600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interface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design.</a:t>
            </a:r>
            <a:endParaRPr sz="2600">
              <a:latin typeface="Calibri"/>
              <a:cs typeface="Calibri"/>
            </a:endParaRPr>
          </a:p>
          <a:p>
            <a:pPr marL="259079" marR="5080" indent="-247015">
              <a:lnSpc>
                <a:spcPct val="100000"/>
              </a:lnSpc>
              <a:spcBef>
                <a:spcPts val="900"/>
              </a:spcBef>
              <a:tabLst>
                <a:tab pos="259079" algn="l"/>
                <a:tab pos="1527175" algn="l"/>
                <a:tab pos="3068320" algn="l"/>
                <a:tab pos="3738879" algn="l"/>
                <a:tab pos="4392930" algn="l"/>
                <a:tab pos="5077460" algn="l"/>
                <a:tab pos="5787390" algn="l"/>
                <a:tab pos="6573520" algn="l"/>
                <a:tab pos="8834120" algn="l"/>
                <a:tab pos="9322435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6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aining	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p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son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el	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u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	the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S	and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se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r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docu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m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tion	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o	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de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elop 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educational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materials.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8515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</a:t>
            </a:r>
            <a:r>
              <a:rPr sz="4000" spc="-20" dirty="0"/>
              <a:t> software</a:t>
            </a:r>
            <a:r>
              <a:rPr sz="4000" spc="15" dirty="0"/>
              <a:t> </a:t>
            </a:r>
            <a:r>
              <a:rPr sz="4000" spc="-15" dirty="0"/>
              <a:t>requirements</a:t>
            </a:r>
            <a:r>
              <a:rPr sz="4000" spc="10" dirty="0"/>
              <a:t> </a:t>
            </a:r>
            <a:r>
              <a:rPr sz="4000" spc="-10" dirty="0"/>
              <a:t>specification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00124" y="2261743"/>
            <a:ext cx="10403840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9079" marR="5080" indent="-247015">
              <a:lnSpc>
                <a:spcPct val="100000"/>
              </a:lnSpc>
              <a:spcBef>
                <a:spcPts val="105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Legal</a:t>
            </a:r>
            <a:r>
              <a:rPr sz="2600" spc="1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staff</a:t>
            </a:r>
            <a:r>
              <a:rPr sz="2600" spc="1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ensures</a:t>
            </a:r>
            <a:r>
              <a:rPr sz="2600" spc="1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600" spc="1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1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1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comply</a:t>
            </a:r>
            <a:r>
              <a:rPr sz="2600" spc="1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600" spc="1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applicable</a:t>
            </a:r>
            <a:r>
              <a:rPr sz="2600" spc="1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laws</a:t>
            </a:r>
            <a:r>
              <a:rPr sz="2600" spc="1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600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regulations.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26602" y="3168218"/>
            <a:ext cx="287909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54735" algn="l"/>
                <a:tab pos="1835150" algn="l"/>
              </a:tabLst>
            </a:pP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l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55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ally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he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l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d	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o—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8068" y="3168218"/>
            <a:ext cx="10705465" cy="2785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1340" marR="3053080" indent="-247015" algn="just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Subcontractors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base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their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work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on—and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can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be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specified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requirements.</a:t>
            </a:r>
            <a:endParaRPr sz="2600">
              <a:latin typeface="Calibri"/>
              <a:cs typeface="Calibri"/>
            </a:endParaRPr>
          </a:p>
          <a:p>
            <a:pPr marL="268605" marR="5080" indent="-256540" algn="just">
              <a:lnSpc>
                <a:spcPct val="150000"/>
              </a:lnSpc>
              <a:spcBef>
                <a:spcPts val="365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If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desired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capability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or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quality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doesn’t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appear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somewhere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the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agreement,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no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one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should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expect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it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appear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the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product.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768</Words>
  <Application>Microsoft Office PowerPoint</Application>
  <PresentationFormat>Widescreen</PresentationFormat>
  <Paragraphs>165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Georgia</vt:lpstr>
      <vt:lpstr>Times New Roman</vt:lpstr>
      <vt:lpstr>Wingdings 2</vt:lpstr>
      <vt:lpstr>Office Theme</vt:lpstr>
      <vt:lpstr>Software Requirement  Engineering </vt:lpstr>
      <vt:lpstr>PowerPoint Presentation</vt:lpstr>
      <vt:lpstr>Content</vt:lpstr>
      <vt:lpstr>PowerPoint Presentation</vt:lpstr>
      <vt:lpstr>The software requirements specification</vt:lpstr>
      <vt:lpstr>The software requirements specification</vt:lpstr>
      <vt:lpstr>The software requirements specification</vt:lpstr>
      <vt:lpstr>The software requirements specification</vt:lpstr>
      <vt:lpstr>The software requirements specification</vt:lpstr>
      <vt:lpstr>Labeling requirements</vt:lpstr>
      <vt:lpstr>Labeling requirements</vt:lpstr>
      <vt:lpstr>A software requirements specification template</vt:lpstr>
      <vt:lpstr>A software requirements specification template</vt:lpstr>
      <vt:lpstr>SRS template: Introduction</vt:lpstr>
      <vt:lpstr>SRS template: Introduction</vt:lpstr>
      <vt:lpstr>SRS template: Introduction</vt:lpstr>
      <vt:lpstr>SRS template: Overall Description</vt:lpstr>
      <vt:lpstr>SRS template: Overall Description</vt:lpstr>
      <vt:lpstr>SRS template: Overall Description</vt:lpstr>
      <vt:lpstr>SRS template: Overall Description</vt:lpstr>
      <vt:lpstr>SRS template: Overall Description</vt:lpstr>
      <vt:lpstr>SRS template: System features</vt:lpstr>
      <vt:lpstr>SRS template: Data requirements</vt:lpstr>
      <vt:lpstr>SRS template: Data requirements</vt:lpstr>
      <vt:lpstr>SRS template: Data requirements</vt:lpstr>
      <vt:lpstr>SRS template: External interface requirements</vt:lpstr>
      <vt:lpstr>SRS template: Data requirements</vt:lpstr>
      <vt:lpstr>SRS template: Data requirements</vt:lpstr>
      <vt:lpstr>SRS template: Data requirements</vt:lpstr>
      <vt:lpstr>SRS template: Data requirements</vt:lpstr>
      <vt:lpstr>SRS template: Quality attributes</vt:lpstr>
      <vt:lpstr>SRS template: Quality attributes</vt:lpstr>
      <vt:lpstr>SRS template: Quality attributes</vt:lpstr>
      <vt:lpstr>SRS template: Quality attributes</vt:lpstr>
      <vt:lpstr>SRS template: Internationalization and localization  requirements</vt:lpstr>
      <vt:lpstr>Other Requirements</vt:lpstr>
      <vt:lpstr>PowerPoint Presentation</vt:lpstr>
      <vt:lpstr>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Dr. Syed Saood Zia</dc:creator>
  <cp:lastModifiedBy>Bushra Fazal BUKC</cp:lastModifiedBy>
  <cp:revision>3</cp:revision>
  <dcterms:created xsi:type="dcterms:W3CDTF">2021-11-04T06:07:41Z</dcterms:created>
  <dcterms:modified xsi:type="dcterms:W3CDTF">2022-12-19T07:02:08Z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2021-11-04T00:00:00Z</vt:filetime>
  </property>
</Properties>
</file>