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7" r:id="rId8"/>
    <p:sldId id="27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340" y="1326845"/>
            <a:ext cx="108153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989" y="2787523"/>
            <a:ext cx="1283449" cy="364617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4776" y="2782951"/>
            <a:ext cx="7222998" cy="4253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196" y="2398902"/>
            <a:ext cx="10817606" cy="389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spc="-10" dirty="0" smtClean="0">
                <a:solidFill>
                  <a:srgbClr val="FFFFFF"/>
                </a:solidFill>
              </a:rPr>
              <a:t>Software </a:t>
            </a:r>
            <a:r>
              <a:rPr sz="4400" spc="-15" dirty="0" smtClean="0">
                <a:solidFill>
                  <a:srgbClr val="FFFFFF"/>
                </a:solidFill>
              </a:rPr>
              <a:t>Requirement </a:t>
            </a:r>
            <a:r>
              <a:rPr sz="4400" spc="-980" dirty="0" smtClean="0">
                <a:solidFill>
                  <a:srgbClr val="FFFFFF"/>
                </a:solidFill>
              </a:rPr>
              <a:t> </a:t>
            </a:r>
            <a:r>
              <a:rPr sz="4400" spc="-5" dirty="0" smtClean="0">
                <a:solidFill>
                  <a:srgbClr val="FFFFFF"/>
                </a:solidFill>
              </a:rPr>
              <a:t>Engineering</a:t>
            </a:r>
            <a:r>
              <a:rPr sz="4400" spc="-30" dirty="0" smtClean="0">
                <a:solidFill>
                  <a:srgbClr val="FFFFFF"/>
                </a:solidFill>
              </a:rPr>
              <a:t> </a:t>
            </a:r>
            <a:endParaRPr sz="4400" dirty="0"/>
          </a:p>
        </p:txBody>
      </p:sp>
      <p:sp>
        <p:nvSpPr>
          <p:cNvPr id="16" name="object 16"/>
          <p:cNvSpPr txBox="1"/>
          <p:nvPr/>
        </p:nvSpPr>
        <p:spPr>
          <a:xfrm>
            <a:off x="752348" y="3914013"/>
            <a:ext cx="58985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85" dirty="0" smtClean="0">
                <a:solidFill>
                  <a:srgbClr val="455F51"/>
                </a:solidFill>
                <a:latin typeface="Calibri"/>
                <a:cs typeface="Calibri"/>
              </a:rPr>
              <a:t>Specifying Data Requirement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60077" y="4254753"/>
            <a:ext cx="14541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5" dirty="0">
                <a:latin typeface="Calibri"/>
                <a:cs typeface="Calibri"/>
              </a:rPr>
              <a:t>Week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#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12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The data dictionary</a:t>
            </a:r>
            <a:endParaRPr b="1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674" y="2286000"/>
            <a:ext cx="10708005" cy="38286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Primitive</a:t>
            </a:r>
            <a:r>
              <a:rPr lang="en-US" sz="28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A </a:t>
            </a:r>
            <a:r>
              <a:rPr lang="en-US" sz="28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primitive data element is one for which no further </a:t>
            </a:r>
            <a:r>
              <a:rPr lang="en-US" sz="28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decomposition </a:t>
            </a:r>
            <a:r>
              <a:rPr lang="en-US" sz="28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is possible </a:t>
            </a:r>
            <a:r>
              <a:rPr lang="en-US" sz="28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or necessary</a:t>
            </a:r>
            <a:r>
              <a:rPr lang="en-US" sz="28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. </a:t>
            </a:r>
            <a:endParaRPr lang="en-US" sz="2800" dirty="0" smtClean="0">
              <a:solidFill>
                <a:srgbClr val="455F51"/>
              </a:solidFill>
              <a:latin typeface="Calibri"/>
              <a:ea typeface="+mn-ea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Primitives </a:t>
            </a:r>
            <a:r>
              <a:rPr lang="en-US" sz="28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defined in Figure  13-4 are Number of Containers, Quantity, Quantity Units, Request ID, and Requester Name. </a:t>
            </a:r>
            <a:endParaRPr lang="en-US" sz="2800" dirty="0" smtClean="0">
              <a:solidFill>
                <a:srgbClr val="455F51"/>
              </a:solidFill>
              <a:latin typeface="Calibri"/>
              <a:ea typeface="+mn-ea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You </a:t>
            </a:r>
            <a:r>
              <a:rPr lang="en-US" sz="28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can use other columns in the data dictionary to describe each primitive’s data type, length, numerical range, list of allowed values (as with Quantity Units), and other pertinent attributes.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The data dictionary</a:t>
            </a:r>
            <a:endParaRPr b="1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8340" y="2141455"/>
            <a:ext cx="10817606" cy="4690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Structure</a:t>
            </a:r>
            <a:r>
              <a:rPr lang="en-US" b="0" dirty="0"/>
              <a:t> </a:t>
            </a: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A data structure (or a record) is composed of multiple data </a:t>
            </a:r>
            <a:r>
              <a:rPr lang="en-US" b="0" dirty="0" smtClean="0"/>
              <a:t>elements.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Data structures shown </a:t>
            </a:r>
            <a:r>
              <a:rPr lang="en-US" b="0" dirty="0"/>
              <a:t>in Figure 13-4 are Chemical Request, Delivery Location, Requested Chemical, and </a:t>
            </a:r>
            <a:r>
              <a:rPr lang="en-US" b="0" dirty="0" smtClean="0"/>
              <a:t>Requester.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“Composition or Data Type” column in the data dictionary is a place to list the elements </a:t>
            </a:r>
            <a:r>
              <a:rPr lang="en-US" b="0" dirty="0" smtClean="0"/>
              <a:t>that make </a:t>
            </a:r>
            <a:r>
              <a:rPr lang="en-US" b="0" dirty="0"/>
              <a:t>up the structure, separating the elements with plus (+) signs. </a:t>
            </a: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Structures </a:t>
            </a:r>
            <a:r>
              <a:rPr lang="en-US" b="0" dirty="0"/>
              <a:t>also can </a:t>
            </a:r>
            <a:r>
              <a:rPr lang="en-US" b="0" dirty="0" smtClean="0"/>
              <a:t>incorporate other </a:t>
            </a:r>
            <a:r>
              <a:rPr lang="en-US" b="0" dirty="0"/>
              <a:t>structures: the Requester structure includes the Delivery Location structure. Data elements </a:t>
            </a:r>
            <a:r>
              <a:rPr lang="en-US" b="0" dirty="0" smtClean="0"/>
              <a:t>that appear </a:t>
            </a:r>
            <a:r>
              <a:rPr lang="en-US" b="0" dirty="0"/>
              <a:t>in a structure must also have definitions in the data </a:t>
            </a:r>
            <a:r>
              <a:rPr lang="en-US" b="0" dirty="0" smtClean="0"/>
              <a:t>dictionary</a:t>
            </a:r>
            <a:endParaRPr lang="en-US" b="0" dirty="0"/>
          </a:p>
          <a:p>
            <a:endParaRPr sz="24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The data dictionary</a:t>
            </a:r>
            <a:endParaRPr b="1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961845"/>
            <a:ext cx="10419080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400" b="1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Repeating </a:t>
            </a:r>
            <a:r>
              <a:rPr lang="en-US" sz="2400" b="1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If </a:t>
            </a:r>
            <a:r>
              <a:rPr lang="en-US" sz="24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multiple instances of a particular data element can appear in a structure, </a:t>
            </a:r>
            <a:r>
              <a:rPr lang="en-US" sz="24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enclose that </a:t>
            </a:r>
            <a:r>
              <a:rPr lang="en-US" sz="24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item in curly braces. </a:t>
            </a:r>
            <a:endParaRPr lang="en-US" sz="2400" dirty="0" smtClean="0">
              <a:solidFill>
                <a:srgbClr val="455F51"/>
              </a:solidFill>
              <a:latin typeface="Calibri"/>
              <a:ea typeface="+mn-ea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Show </a:t>
            </a:r>
            <a:r>
              <a:rPr lang="en-US" sz="24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the allowed number of possible repeats in the form </a:t>
            </a:r>
            <a:r>
              <a:rPr lang="en-US" sz="2400" dirty="0" err="1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minimum:maximum</a:t>
            </a:r>
            <a:r>
              <a:rPr lang="en-US" sz="24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 in </a:t>
            </a:r>
            <a:r>
              <a:rPr lang="en-US" sz="24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front of the opening curly brace. </a:t>
            </a:r>
            <a:endParaRPr lang="en-US" sz="2400" dirty="0" smtClean="0">
              <a:solidFill>
                <a:srgbClr val="455F51"/>
              </a:solidFill>
              <a:latin typeface="Calibri"/>
              <a:ea typeface="+mn-ea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As </a:t>
            </a:r>
            <a:r>
              <a:rPr lang="en-US" sz="24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an example, Requested Chemical in the Chemical </a:t>
            </a:r>
            <a:r>
              <a:rPr lang="en-US" sz="24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Request structure </a:t>
            </a:r>
            <a:r>
              <a:rPr lang="en-US" sz="24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is a repeating group that appears as 1:10{Requested Chemical}. This shows that a </a:t>
            </a:r>
            <a:r>
              <a:rPr lang="en-US" sz="24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chemical request </a:t>
            </a:r>
            <a:r>
              <a:rPr lang="en-US" sz="24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must contain at least one chemical but may not contain more than 10 chemicals. </a:t>
            </a:r>
            <a:endParaRPr lang="en-US" sz="2400" dirty="0" smtClean="0">
              <a:solidFill>
                <a:srgbClr val="455F51"/>
              </a:solidFill>
              <a:latin typeface="Calibri"/>
              <a:ea typeface="+mn-ea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If the maximum </a:t>
            </a:r>
            <a:r>
              <a:rPr lang="en-US" sz="24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number of instances in a repeating field is unlimited, use “n” to indicate this. For example</a:t>
            </a:r>
            <a:r>
              <a:rPr lang="en-US" sz="24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, “</a:t>
            </a:r>
            <a:r>
              <a:rPr lang="en-US" sz="24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3:n{something}” means that the data structure being defined must contain at least three instances </a:t>
            </a:r>
            <a:r>
              <a:rPr lang="en-US" sz="2400" dirty="0" smtClean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of the </a:t>
            </a:r>
            <a:r>
              <a:rPr lang="en-US" sz="24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“something” and there is no upper limit on the number of instances of that “something.”</a:t>
            </a:r>
            <a:endParaRPr sz="2400" dirty="0">
              <a:solidFill>
                <a:srgbClr val="455F51"/>
              </a:solidFill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Data analysis</a:t>
            </a:r>
            <a:endParaRPr b="1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7370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A CRUD matrix is a rigorous data analysis technique for detecting missing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CRUD stands for Create, Read, Update, and Delete.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A CRUD matrix correlates system actions with data entities to show where and how each significant data entity is created, read, updated, and deleted. (Some people add an L to the matrix to indicate that the entity appears as a List selection, M to indicate moving data from one location to another, and perhaps a second C to indicate copying data. We’ll stick with CRUD here for simplicity.)</a:t>
            </a:r>
            <a:endParaRPr sz="2800" dirty="0">
              <a:solidFill>
                <a:srgbClr val="455F51"/>
              </a:solidFill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Data analysis</a:t>
            </a:r>
            <a:endParaRPr b="1" spc="-5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8477226" cy="32913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Data analysis</a:t>
            </a:r>
            <a:endParaRPr b="1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1961845"/>
            <a:ext cx="10706100" cy="3565079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r>
              <a:rPr lang="en-US" sz="2000" dirty="0">
                <a:solidFill>
                  <a:srgbClr val="455F51"/>
                </a:solidFill>
              </a:rPr>
              <a:t>Notice that none of the cells under the column labeled Requester (the person who places an </a:t>
            </a:r>
            <a:r>
              <a:rPr lang="en-US" sz="2000" dirty="0" smtClean="0">
                <a:solidFill>
                  <a:srgbClr val="455F51"/>
                </a:solidFill>
              </a:rPr>
              <a:t>order for </a:t>
            </a:r>
            <a:r>
              <a:rPr lang="en-US" sz="2000" dirty="0">
                <a:solidFill>
                  <a:srgbClr val="455F51"/>
                </a:solidFill>
              </a:rPr>
              <a:t>a chemical) contains a </a:t>
            </a:r>
            <a:r>
              <a:rPr lang="en-US" sz="2000" i="1" dirty="0">
                <a:solidFill>
                  <a:srgbClr val="455F51"/>
                </a:solidFill>
              </a:rPr>
              <a:t>D</a:t>
            </a:r>
            <a:r>
              <a:rPr lang="en-US" sz="2000" dirty="0">
                <a:solidFill>
                  <a:srgbClr val="455F51"/>
                </a:solidFill>
              </a:rPr>
              <a:t>. That is, none of the use cases in Figure 13-5 can delete a Requester </a:t>
            </a:r>
            <a:r>
              <a:rPr lang="en-US" sz="2000" dirty="0" smtClean="0">
                <a:solidFill>
                  <a:srgbClr val="455F51"/>
                </a:solidFill>
              </a:rPr>
              <a:t>from the </a:t>
            </a:r>
            <a:r>
              <a:rPr lang="en-US" sz="2000" dirty="0">
                <a:solidFill>
                  <a:srgbClr val="455F51"/>
                </a:solidFill>
              </a:rPr>
              <a:t>list of people who have ordered chemicals. </a:t>
            </a:r>
            <a:endParaRPr lang="en-US" sz="2000" dirty="0" smtClean="0">
              <a:solidFill>
                <a:srgbClr val="455F51"/>
              </a:solidFill>
            </a:endParaRPr>
          </a:p>
          <a:p>
            <a:r>
              <a:rPr lang="en-US" sz="2000" dirty="0" smtClean="0">
                <a:solidFill>
                  <a:srgbClr val="455F51"/>
                </a:solidFill>
              </a:rPr>
              <a:t>There </a:t>
            </a:r>
            <a:r>
              <a:rPr lang="en-US" sz="2000" dirty="0">
                <a:solidFill>
                  <a:srgbClr val="455F51"/>
                </a:solidFill>
              </a:rPr>
              <a:t>are three possible interpretations: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455F51"/>
                </a:solidFill>
              </a:rPr>
              <a:t>Deleting </a:t>
            </a:r>
            <a:r>
              <a:rPr lang="en-US" sz="2000" dirty="0">
                <a:solidFill>
                  <a:srgbClr val="455F51"/>
                </a:solidFill>
              </a:rPr>
              <a:t>a Requester is not an expected function of the Chemical Tracking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455F51"/>
                </a:solidFill>
              </a:rPr>
              <a:t>We </a:t>
            </a:r>
            <a:r>
              <a:rPr lang="en-US" sz="2000" dirty="0">
                <a:solidFill>
                  <a:srgbClr val="455F51"/>
                </a:solidFill>
              </a:rPr>
              <a:t>are missing a use case that deletes a Requester.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455F51"/>
                </a:solidFill>
              </a:rPr>
              <a:t>The </a:t>
            </a:r>
            <a:r>
              <a:rPr lang="en-US" sz="2000" dirty="0">
                <a:solidFill>
                  <a:srgbClr val="455F51"/>
                </a:solidFill>
              </a:rPr>
              <a:t>“Edit Requesters” use case (or some other use case) is incomplete. It’s supposed </a:t>
            </a:r>
            <a:r>
              <a:rPr lang="en-US" sz="2000" dirty="0" smtClean="0">
                <a:solidFill>
                  <a:srgbClr val="455F51"/>
                </a:solidFill>
              </a:rPr>
              <a:t>to permit the </a:t>
            </a:r>
            <a:r>
              <a:rPr lang="en-US" sz="2000" dirty="0">
                <a:solidFill>
                  <a:srgbClr val="455F51"/>
                </a:solidFill>
              </a:rPr>
              <a:t>user to delete a Requester, but that functionality is missing from the use case at present.</a:t>
            </a:r>
          </a:p>
          <a:p>
            <a:r>
              <a:rPr lang="en-US" sz="2000" dirty="0">
                <a:solidFill>
                  <a:srgbClr val="455F51"/>
                </a:solidFill>
              </a:rPr>
              <a:t>We don’t know which interpretation is correct, but the CRUD analysis is a powerful way to </a:t>
            </a:r>
            <a:r>
              <a:rPr lang="en-US" sz="2000" dirty="0" smtClean="0">
                <a:solidFill>
                  <a:srgbClr val="455F51"/>
                </a:solidFill>
              </a:rPr>
              <a:t>detect missing </a:t>
            </a:r>
            <a:r>
              <a:rPr lang="en-US" sz="2000" dirty="0">
                <a:solidFill>
                  <a:srgbClr val="455F51"/>
                </a:solidFill>
              </a:rPr>
              <a:t>requirements.</a:t>
            </a:r>
            <a:endParaRPr dirty="0">
              <a:solidFill>
                <a:srgbClr val="455F5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15553"/>
          </a:xfrm>
        </p:spPr>
        <p:txBody>
          <a:bodyPr/>
          <a:lstStyle/>
          <a:p>
            <a:r>
              <a:rPr lang="en-US" b="1" dirty="0"/>
              <a:t>Specifying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196" y="2398902"/>
            <a:ext cx="10817606" cy="30162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Many applications generate reports from one or more databases, files, or other information 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Reports can consist of traditional tabular presentations of rows and columns of data, charts </a:t>
            </a:r>
            <a:r>
              <a:rPr lang="en-US" b="0" dirty="0" smtClean="0"/>
              <a:t>and graphs </a:t>
            </a:r>
            <a:r>
              <a:rPr lang="en-US" b="0" dirty="0"/>
              <a:t>of all types, or any </a:t>
            </a:r>
            <a:r>
              <a:rPr lang="en-US" b="0" dirty="0" smtClean="0"/>
              <a:t>combination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Report specification straddles </a:t>
            </a:r>
            <a:r>
              <a:rPr lang="en-US" b="0" dirty="0" smtClean="0"/>
              <a:t>requirements (</a:t>
            </a:r>
            <a:r>
              <a:rPr lang="en-US" b="0" dirty="0"/>
              <a:t>what information goes into the report and how it is organized) and design (what the report </a:t>
            </a:r>
            <a:r>
              <a:rPr lang="en-US" b="0" dirty="0" smtClean="0"/>
              <a:t>should look </a:t>
            </a:r>
            <a:r>
              <a:rPr lang="en-US" b="0" dirty="0"/>
              <a:t>like).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5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15553"/>
          </a:xfrm>
        </p:spPr>
        <p:txBody>
          <a:bodyPr/>
          <a:lstStyle/>
          <a:p>
            <a:r>
              <a:rPr lang="en-US" dirty="0"/>
              <a:t>Eliciting reporting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856" y="1942398"/>
            <a:ext cx="10817606" cy="3877985"/>
          </a:xfrm>
        </p:spPr>
        <p:txBody>
          <a:bodyPr/>
          <a:lstStyle/>
          <a:p>
            <a:r>
              <a:rPr lang="en-US" sz="2400" b="0" dirty="0"/>
              <a:t>If you’re a BA working with customers on defining reporting requirements for an information </a:t>
            </a:r>
            <a:r>
              <a:rPr lang="en-US" sz="2400" b="0" dirty="0" smtClean="0"/>
              <a:t>system, consider </a:t>
            </a:r>
            <a:r>
              <a:rPr lang="en-US" sz="2400" b="0" dirty="0"/>
              <a:t>asking questions like the following</a:t>
            </a:r>
            <a:r>
              <a:rPr lang="en-US" sz="2400" b="0" dirty="0" smtClean="0"/>
              <a:t>:</a:t>
            </a:r>
          </a:p>
          <a:p>
            <a:endParaRPr lang="en-US" sz="2400" b="0" dirty="0"/>
          </a:p>
          <a:p>
            <a:pPr lvl="1"/>
            <a:r>
              <a:rPr lang="en-US" sz="2000" b="0" dirty="0">
                <a:solidFill>
                  <a:srgbClr val="455F51"/>
                </a:solidFill>
              </a:rPr>
              <a:t>■ What reports do you currently use? (Some reports from an existing system, or </a:t>
            </a:r>
            <a:r>
              <a:rPr lang="en-US" sz="2000" b="0" dirty="0" smtClean="0">
                <a:solidFill>
                  <a:srgbClr val="455F51"/>
                </a:solidFill>
              </a:rPr>
              <a:t>manually generated </a:t>
            </a:r>
            <a:r>
              <a:rPr lang="en-US" sz="2000" b="0" dirty="0">
                <a:solidFill>
                  <a:srgbClr val="455F51"/>
                </a:solidFill>
              </a:rPr>
              <a:t>reports from the business, will need to be replicated in the new system.)</a:t>
            </a:r>
          </a:p>
          <a:p>
            <a:pPr lvl="1"/>
            <a:r>
              <a:rPr lang="en-US" sz="2000" b="0" dirty="0">
                <a:solidFill>
                  <a:srgbClr val="455F51"/>
                </a:solidFill>
              </a:rPr>
              <a:t>■ Which existing reports need to be modified? (A new or revised information system </a:t>
            </a:r>
            <a:r>
              <a:rPr lang="en-US" sz="2000" b="0" dirty="0" smtClean="0">
                <a:solidFill>
                  <a:srgbClr val="455F51"/>
                </a:solidFill>
              </a:rPr>
              <a:t>project provides </a:t>
            </a:r>
            <a:r>
              <a:rPr lang="en-US" sz="2000" b="0" dirty="0">
                <a:solidFill>
                  <a:srgbClr val="455F51"/>
                </a:solidFill>
              </a:rPr>
              <a:t>an opportunity to update reports that don’t fully meet current needs.)</a:t>
            </a:r>
          </a:p>
          <a:p>
            <a:pPr lvl="1"/>
            <a:r>
              <a:rPr lang="en-US" sz="2000" b="0" dirty="0">
                <a:solidFill>
                  <a:srgbClr val="455F51"/>
                </a:solidFill>
              </a:rPr>
              <a:t>■ Which reports are currently generated but are not used? (Perhaps you don’t need to </a:t>
            </a:r>
            <a:r>
              <a:rPr lang="en-US" sz="2000" b="0" dirty="0" smtClean="0">
                <a:solidFill>
                  <a:srgbClr val="455F51"/>
                </a:solidFill>
              </a:rPr>
              <a:t>build those </a:t>
            </a:r>
            <a:r>
              <a:rPr lang="en-US" sz="2000" b="0" dirty="0">
                <a:solidFill>
                  <a:srgbClr val="455F51"/>
                </a:solidFill>
              </a:rPr>
              <a:t>into the new system.)</a:t>
            </a:r>
          </a:p>
          <a:p>
            <a:pPr lvl="1"/>
            <a:r>
              <a:rPr lang="en-US" sz="2000" b="0" dirty="0">
                <a:solidFill>
                  <a:srgbClr val="455F51"/>
                </a:solidFill>
              </a:rPr>
              <a:t>■ Can you describe any departmental, organizational, or government standards to which </a:t>
            </a:r>
            <a:r>
              <a:rPr lang="en-US" sz="2000" b="0" dirty="0" smtClean="0">
                <a:solidFill>
                  <a:srgbClr val="455F51"/>
                </a:solidFill>
              </a:rPr>
              <a:t>reports must </a:t>
            </a:r>
            <a:r>
              <a:rPr lang="en-US" sz="2000" b="0" dirty="0">
                <a:solidFill>
                  <a:srgbClr val="455F51"/>
                </a:solidFill>
              </a:rPr>
              <a:t>conform, such as to provide a consistent look and feel or to comply with a regulation</a:t>
            </a:r>
            <a:r>
              <a:rPr lang="en-US" sz="2000" b="0" dirty="0" smtClean="0">
                <a:solidFill>
                  <a:srgbClr val="455F51"/>
                </a:solidFill>
              </a:rPr>
              <a:t>? (</a:t>
            </a:r>
            <a:r>
              <a:rPr lang="en-US" sz="2000" b="0" dirty="0">
                <a:solidFill>
                  <a:srgbClr val="455F51"/>
                </a:solidFill>
              </a:rPr>
              <a:t>Obtain copies of those standards and examples of current reports that meet them.)</a:t>
            </a:r>
            <a:endParaRPr lang="en-US" sz="2000" dirty="0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4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15553"/>
          </a:xfrm>
        </p:spPr>
        <p:txBody>
          <a:bodyPr/>
          <a:lstStyle/>
          <a:p>
            <a:r>
              <a:rPr lang="en-US" dirty="0"/>
              <a:t>Report specification considerations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196" y="2398902"/>
            <a:ext cx="10817606" cy="25853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Consider other </a:t>
            </a:r>
            <a:r>
              <a:rPr lang="en-US" b="0" dirty="0" smtClean="0"/>
              <a:t>variations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Find the </a:t>
            </a:r>
            <a:r>
              <a:rPr lang="en-US" b="0" dirty="0" smtClean="0"/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Anticipate </a:t>
            </a:r>
            <a:r>
              <a:rPr lang="en-US" b="0" dirty="0" smtClean="0"/>
              <a:t>growth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Look for </a:t>
            </a:r>
            <a:r>
              <a:rPr lang="en-US" b="0" dirty="0" smtClean="0"/>
              <a:t>similarities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Distinguish static and dynamic </a:t>
            </a:r>
            <a:r>
              <a:rPr lang="en-US" b="0" dirty="0" smtClean="0"/>
              <a:t>reports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Prototype reports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78260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10815319" cy="615553"/>
          </a:xfrm>
        </p:spPr>
        <p:txBody>
          <a:bodyPr/>
          <a:lstStyle/>
          <a:p>
            <a:r>
              <a:rPr lang="en-US" dirty="0"/>
              <a:t>A report specification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49037"/>
            <a:ext cx="8763000" cy="54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3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2364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Modeling data relationships</a:t>
            </a:r>
            <a:endParaRPr b="1" spc="-1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100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20" dirty="0">
                <a:solidFill>
                  <a:srgbClr val="455F51"/>
                </a:solidFill>
                <a:latin typeface="Calibri"/>
                <a:cs typeface="Calibri"/>
              </a:rPr>
              <a:t>A commonly used data model is the entity-relationship diagram or ERD (Robertson and </a:t>
            </a:r>
            <a:r>
              <a:rPr lang="en-US" sz="2800" spc="-20" dirty="0" smtClean="0">
                <a:solidFill>
                  <a:srgbClr val="455F51"/>
                </a:solidFill>
                <a:latin typeface="Calibri"/>
                <a:cs typeface="Calibri"/>
              </a:rPr>
              <a:t>Robertson 1994</a:t>
            </a:r>
            <a:r>
              <a:rPr lang="en-US" sz="2800" spc="-20" dirty="0">
                <a:solidFill>
                  <a:srgbClr val="455F51"/>
                </a:solidFill>
                <a:latin typeface="Calibri"/>
                <a:cs typeface="Calibri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20" dirty="0">
                <a:solidFill>
                  <a:srgbClr val="455F51"/>
                </a:solidFill>
                <a:latin typeface="Calibri"/>
                <a:cs typeface="Calibri"/>
              </a:rPr>
              <a:t>An analysis ERD helps you understand and communicate the data components of the business or the system, without </a:t>
            </a:r>
            <a:r>
              <a:rPr lang="en-US" sz="2800" spc="-20" dirty="0" smtClean="0">
                <a:solidFill>
                  <a:srgbClr val="455F51"/>
                </a:solidFill>
                <a:latin typeface="Calibri"/>
                <a:cs typeface="Calibri"/>
              </a:rPr>
              <a:t>implying that </a:t>
            </a:r>
            <a:r>
              <a:rPr lang="en-US" sz="2800" spc="-20" dirty="0">
                <a:solidFill>
                  <a:srgbClr val="455F51"/>
                </a:solidFill>
                <a:latin typeface="Calibri"/>
                <a:cs typeface="Calibri"/>
              </a:rPr>
              <a:t>the product will necessarily even include a database</a:t>
            </a:r>
            <a:r>
              <a:rPr lang="en-US" sz="2800" spc="-20" dirty="0" smtClean="0">
                <a:solidFill>
                  <a:srgbClr val="455F51"/>
                </a:solidFill>
                <a:latin typeface="Calibri"/>
                <a:cs typeface="Calibri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20" dirty="0">
                <a:solidFill>
                  <a:srgbClr val="455F51"/>
                </a:solidFill>
                <a:latin typeface="Calibri"/>
                <a:cs typeface="Calibri"/>
              </a:rPr>
              <a:t>Entities could represent physical items (including people) or aggregations of data that are important to the business you’re analyzing or to the system you intend to build. </a:t>
            </a:r>
            <a:endParaRPr lang="en-US" sz="2800" spc="-20" dirty="0" smtClean="0">
              <a:solidFill>
                <a:srgbClr val="455F51"/>
              </a:solidFill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20" dirty="0" smtClean="0">
                <a:solidFill>
                  <a:srgbClr val="455F51"/>
                </a:solidFill>
                <a:latin typeface="Calibri"/>
                <a:cs typeface="Calibri"/>
              </a:rPr>
              <a:t>Entities </a:t>
            </a:r>
            <a:r>
              <a:rPr lang="en-US" sz="2800" spc="-20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lang="en-US" sz="2800" spc="-20" dirty="0" smtClean="0">
                <a:solidFill>
                  <a:srgbClr val="455F51"/>
                </a:solidFill>
                <a:latin typeface="Calibri"/>
                <a:cs typeface="Calibri"/>
              </a:rPr>
              <a:t>named as </a:t>
            </a:r>
            <a:r>
              <a:rPr lang="en-US" sz="2800" spc="-20" dirty="0">
                <a:solidFill>
                  <a:srgbClr val="455F51"/>
                </a:solidFill>
                <a:latin typeface="Calibri"/>
                <a:cs typeface="Calibri"/>
              </a:rPr>
              <a:t>singular nouns and are shown in rectangles in an ERD.</a:t>
            </a:r>
            <a:endParaRPr sz="2800" spc="-20" dirty="0">
              <a:solidFill>
                <a:srgbClr val="455F5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33400"/>
            <a:ext cx="9906000" cy="603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1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5233"/>
            <a:ext cx="8501293" cy="5663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38576"/>
            <a:ext cx="8501293" cy="4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32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15553"/>
          </a:xfrm>
        </p:spPr>
        <p:txBody>
          <a:bodyPr/>
          <a:lstStyle/>
          <a:p>
            <a:r>
              <a:rPr lang="en-US" b="1" dirty="0"/>
              <a:t>Dashboard reporting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196" y="2133600"/>
            <a:ext cx="10817606" cy="246221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A </a:t>
            </a:r>
            <a:r>
              <a:rPr lang="en-US" sz="2000" b="0" i="1" dirty="0"/>
              <a:t>dashboard </a:t>
            </a:r>
            <a:r>
              <a:rPr lang="en-US" sz="2000" b="0" dirty="0"/>
              <a:t>is a screen display or printed report that uses multiple textual and/or </a:t>
            </a:r>
            <a:r>
              <a:rPr lang="en-US" sz="2000" b="0" dirty="0" smtClean="0"/>
              <a:t>graphical representations </a:t>
            </a:r>
            <a:r>
              <a:rPr lang="en-US" sz="2000" b="0" dirty="0"/>
              <a:t>of data to provide a consolidated, multidimensional view of what is going on </a:t>
            </a:r>
            <a:r>
              <a:rPr lang="en-US" sz="2000" b="0" dirty="0" smtClean="0"/>
              <a:t>in an </a:t>
            </a:r>
            <a:r>
              <a:rPr lang="en-US" sz="2000" b="0" dirty="0"/>
              <a:t>organization or a process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Companies </a:t>
            </a:r>
            <a:r>
              <a:rPr lang="en-US" sz="2000" b="0" dirty="0"/>
              <a:t>often use dashboards to pull together information </a:t>
            </a:r>
            <a:r>
              <a:rPr lang="en-US" sz="2000" b="0" dirty="0" smtClean="0"/>
              <a:t>about sales</a:t>
            </a:r>
            <a:r>
              <a:rPr lang="en-US" sz="2000" b="0" dirty="0"/>
              <a:t>, expenses, key performance indicators (KPIs), and the like. 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Stock </a:t>
            </a:r>
            <a:r>
              <a:rPr lang="en-US" sz="2000" b="0" dirty="0"/>
              <a:t>trading applications </a:t>
            </a:r>
            <a:r>
              <a:rPr lang="en-US" sz="2000" b="0" dirty="0" smtClean="0"/>
              <a:t>display a </a:t>
            </a:r>
            <a:r>
              <a:rPr lang="en-US" sz="2000" b="0" dirty="0"/>
              <a:t>bewildering (to the novice) array of charts and data that the skilled eye can scan and process </a:t>
            </a:r>
            <a:r>
              <a:rPr lang="en-US" sz="2000" b="0" dirty="0" smtClean="0"/>
              <a:t>at a </a:t>
            </a:r>
            <a:r>
              <a:rPr lang="en-US" sz="2000" b="0" dirty="0"/>
              <a:t>glance. 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Certain </a:t>
            </a:r>
            <a:r>
              <a:rPr lang="en-US" sz="2000" b="0" dirty="0"/>
              <a:t>displays in a dashboard might be dynamically updated in real time as input </a:t>
            </a:r>
            <a:r>
              <a:rPr lang="en-US" sz="2000" b="0" dirty="0" smtClean="0"/>
              <a:t>data changes</a:t>
            </a:r>
            <a:r>
              <a:rPr lang="en-US" sz="2000" b="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08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81000"/>
            <a:ext cx="8829760" cy="62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99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0"/>
            <a:ext cx="10817606" cy="5457825"/>
          </a:xfrm>
        </p:spPr>
        <p:txBody>
          <a:bodyPr/>
          <a:lstStyle/>
          <a:p>
            <a:r>
              <a:rPr lang="en-US" sz="2000" b="0" dirty="0"/>
              <a:t>Specifying the requirements for a dashboard involves the following sequence of elicitation </a:t>
            </a:r>
            <a:r>
              <a:rPr lang="en-US" sz="2000" b="0" dirty="0" smtClean="0"/>
              <a:t>and analysis </a:t>
            </a:r>
            <a:r>
              <a:rPr lang="en-US" sz="2000" b="0" dirty="0"/>
              <a:t>activities. Many of these steps are also useful when specifying individual reports, as </a:t>
            </a:r>
            <a:r>
              <a:rPr lang="en-US" sz="2000" b="0" dirty="0" smtClean="0"/>
              <a:t>described earlier </a:t>
            </a:r>
            <a:r>
              <a:rPr lang="en-US" sz="2000" b="0" dirty="0"/>
              <a:t>in the chapter.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■ </a:t>
            </a:r>
            <a:r>
              <a:rPr lang="en-US" sz="2000" b="0" dirty="0"/>
              <a:t>Determine what information the dashboard users need for making specific decisions </a:t>
            </a:r>
            <a:r>
              <a:rPr lang="en-US" sz="2000" b="0" dirty="0" smtClean="0"/>
              <a:t>or choices</a:t>
            </a:r>
            <a:r>
              <a:rPr lang="en-US" sz="2000" b="0" dirty="0"/>
              <a:t>. Understanding how the presented data will be used helps you choose the </a:t>
            </a:r>
            <a:r>
              <a:rPr lang="en-US" sz="2000" b="0" dirty="0" smtClean="0"/>
              <a:t>most appropriate </a:t>
            </a:r>
            <a:r>
              <a:rPr lang="en-US" sz="2000" b="0" dirty="0"/>
              <a:t>display techniques.</a:t>
            </a:r>
          </a:p>
          <a:p>
            <a:r>
              <a:rPr lang="en-US" sz="2000" b="0" dirty="0"/>
              <a:t>■ Identify the sources of all the data to be presented so you can ensure that the application </a:t>
            </a:r>
            <a:r>
              <a:rPr lang="en-US" sz="2000" b="0" dirty="0" smtClean="0"/>
              <a:t>has access </a:t>
            </a:r>
            <a:r>
              <a:rPr lang="en-US" sz="2000" b="0" dirty="0"/>
              <a:t>to those feeds and you know whether they are static or dynamic</a:t>
            </a:r>
            <a:r>
              <a:rPr lang="en-US" sz="2000" b="0" dirty="0" smtClean="0"/>
              <a:t>.</a:t>
            </a:r>
          </a:p>
          <a:p>
            <a:r>
              <a:rPr lang="en-US" sz="2000" b="0" dirty="0"/>
              <a:t>■ </a:t>
            </a:r>
            <a:r>
              <a:rPr lang="en-US" sz="2000" b="0" dirty="0" smtClean="0"/>
              <a:t>Choose </a:t>
            </a:r>
            <a:r>
              <a:rPr lang="en-US" sz="2000" b="0" dirty="0"/>
              <a:t>the most appropriate type of display for each set of related data. Should it appear </a:t>
            </a:r>
            <a:r>
              <a:rPr lang="en-US" sz="2000" b="0" dirty="0" smtClean="0"/>
              <a:t>as a </a:t>
            </a:r>
            <a:r>
              <a:rPr lang="en-US" sz="2000" b="0" dirty="0"/>
              <a:t>simple table of data, a modifiable spreadsheet containing formulas, blocks of text, bar </a:t>
            </a:r>
            <a:r>
              <a:rPr lang="en-US" sz="2000" b="0" dirty="0" smtClean="0"/>
              <a:t>chart, pie </a:t>
            </a:r>
            <a:r>
              <a:rPr lang="en-US" sz="2000" b="0" dirty="0"/>
              <a:t>chart, line chart, video display, or one of many other ways to present information?</a:t>
            </a:r>
          </a:p>
          <a:p>
            <a:r>
              <a:rPr lang="en-US" sz="2000" b="0" dirty="0"/>
              <a:t>■ Determine the optimal layout and relative sizing of the various displays in the </a:t>
            </a:r>
            <a:r>
              <a:rPr lang="en-US" sz="2000" b="0" dirty="0" smtClean="0"/>
              <a:t>dashboard, based </a:t>
            </a:r>
            <a:r>
              <a:rPr lang="en-US" sz="2000" b="0" dirty="0"/>
              <a:t>on how the user will absorb and apply the information.</a:t>
            </a:r>
          </a:p>
          <a:p>
            <a:r>
              <a:rPr lang="en-US" sz="2000" b="0" dirty="0"/>
              <a:t>■ Specify the details of each display in the dashboard. That is, treat each of them as a </a:t>
            </a:r>
            <a:r>
              <a:rPr lang="en-US" sz="2000" b="0" dirty="0" smtClean="0"/>
              <a:t>separate mini-report</a:t>
            </a:r>
            <a:r>
              <a:rPr lang="en-US" sz="2000" b="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52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1596"/>
            <a:ext cx="7696200" cy="67864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607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15" dirty="0" smtClean="0">
                <a:latin typeface="Calibri"/>
                <a:cs typeface="Calibri"/>
              </a:rPr>
              <a:t>ERD</a:t>
            </a:r>
            <a:endParaRPr b="1" spc="-1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322" y="1957296"/>
            <a:ext cx="10704195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455F51"/>
                </a:solidFill>
                <a:latin typeface="Calibri"/>
                <a:cs typeface="Calibri"/>
              </a:rPr>
              <a:t>Each entity is described by one or more attributes; individual instances of an entity will have different attribute values. </a:t>
            </a:r>
            <a:endParaRPr lang="en-US" sz="2800" spc="-15" dirty="0" smtClean="0">
              <a:solidFill>
                <a:srgbClr val="455F51"/>
              </a:solidFill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5" dirty="0" smtClean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lang="en-US" sz="2800" spc="-15" dirty="0">
                <a:solidFill>
                  <a:srgbClr val="455F51"/>
                </a:solidFill>
                <a:latin typeface="Calibri"/>
                <a:cs typeface="Calibri"/>
              </a:rPr>
              <a:t>example, the attributes for each chemical include a unique chemical identifier, its chemical name, and a graphical representation of its chemical structure.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455F51"/>
                </a:solidFill>
                <a:latin typeface="Calibri"/>
                <a:cs typeface="Calibri"/>
              </a:rPr>
              <a:t>The data dictionary contains the precise definitions of those attributes, which helps ensure that entities in the ERD and their corresponding data stores in the DFD are defined </a:t>
            </a:r>
            <a:r>
              <a:rPr lang="en-US" sz="2800" spc="-15" dirty="0" smtClean="0">
                <a:solidFill>
                  <a:srgbClr val="455F51"/>
                </a:solidFill>
                <a:latin typeface="Calibri"/>
                <a:cs typeface="Calibri"/>
              </a:rPr>
              <a:t>identically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607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15" dirty="0" smtClean="0">
                <a:latin typeface="Calibri"/>
                <a:cs typeface="Calibri"/>
              </a:rPr>
              <a:t>ERD</a:t>
            </a:r>
            <a:endParaRPr b="1" spc="-1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7196" y="2398902"/>
            <a:ext cx="10817606" cy="40761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spc="-15" dirty="0"/>
              <a:t>The diamonds in the ERD represent relationships, which identify the logical linkages between pairs of entities.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spc="-15" dirty="0"/>
              <a:t>Relationships are named in a way that describes the nature of the connection. For example, the relationship between the Chemical Request and the Requester is a placing </a:t>
            </a:r>
            <a:r>
              <a:rPr lang="en-US" sz="2400" b="0" spc="-15" dirty="0" smtClean="0"/>
              <a:t>relationship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/>
              <a:t>The </a:t>
            </a:r>
            <a:r>
              <a:rPr lang="en-US" sz="2400" b="0" i="1" dirty="0"/>
              <a:t>cardinality</a:t>
            </a:r>
            <a:r>
              <a:rPr lang="en-US" sz="2400" b="0" dirty="0"/>
              <a:t>, or multiplicity, of each relationship is shown with a number or letter on </a:t>
            </a:r>
            <a:r>
              <a:rPr lang="en-US" sz="2400" b="0" dirty="0" smtClean="0"/>
              <a:t>the lines </a:t>
            </a:r>
            <a:r>
              <a:rPr lang="en-US" sz="2400" b="0" dirty="0"/>
              <a:t>that connect entities and relationships. Different ERD notations use different conventions </a:t>
            </a:r>
            <a:r>
              <a:rPr lang="en-US" sz="2400" b="0" dirty="0" smtClean="0"/>
              <a:t>to represent </a:t>
            </a:r>
            <a:r>
              <a:rPr lang="en-US" sz="2400" b="0" dirty="0"/>
              <a:t>cardinality; the example in Figure 13-1 illustrates one common approach. Because </a:t>
            </a:r>
            <a:r>
              <a:rPr lang="en-US" sz="2400" b="0" dirty="0" smtClean="0"/>
              <a:t>each Requester </a:t>
            </a:r>
            <a:r>
              <a:rPr lang="en-US" sz="2400" b="0" dirty="0"/>
              <a:t>can place multiple requests, there’s a one-to-many relationship between </a:t>
            </a:r>
            <a:r>
              <a:rPr lang="en-US" sz="2400" b="0" dirty="0" smtClean="0"/>
              <a:t>Requester and </a:t>
            </a:r>
            <a:r>
              <a:rPr lang="en-US" sz="2400" b="0" dirty="0"/>
              <a:t>Chemical Request.</a:t>
            </a:r>
            <a:endParaRPr sz="24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607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15" dirty="0" smtClean="0">
                <a:latin typeface="Calibri"/>
                <a:cs typeface="Calibri"/>
              </a:rPr>
              <a:t>UML Data Modeling</a:t>
            </a:r>
            <a:endParaRPr b="1" spc="-1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7196" y="2398902"/>
            <a:ext cx="10817606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Other data modeling conventions are available besides the various ERD notations</a:t>
            </a:r>
            <a:r>
              <a:rPr lang="en-US" sz="2400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Teams </a:t>
            </a:r>
            <a:r>
              <a:rPr lang="en-US" sz="2400" b="0" dirty="0"/>
              <a:t>that </a:t>
            </a:r>
            <a:r>
              <a:rPr lang="en-US" sz="2400" b="0" dirty="0" smtClean="0"/>
              <a:t>are applying </a:t>
            </a:r>
            <a:r>
              <a:rPr lang="en-US" sz="2400" b="0" dirty="0"/>
              <a:t>object-oriented development methods will draw UML class diagrams, which show the </a:t>
            </a:r>
            <a:r>
              <a:rPr lang="en-US" sz="2400" b="0" dirty="0" smtClean="0"/>
              <a:t>data attributes </a:t>
            </a:r>
            <a:r>
              <a:rPr lang="en-US" sz="2400" b="0" dirty="0"/>
              <a:t>for individual classes (which correspond to entities in the ERD), the logical links </a:t>
            </a:r>
            <a:r>
              <a:rPr lang="en-US" sz="2400" b="0" dirty="0" smtClean="0"/>
              <a:t>between classes</a:t>
            </a:r>
            <a:r>
              <a:rPr lang="en-US" sz="2400" b="0" dirty="0"/>
              <a:t>, and the cardinalities of those links</a:t>
            </a:r>
            <a:r>
              <a:rPr lang="en-US" sz="2400" b="0" dirty="0" smtClean="0"/>
              <a:t>.</a:t>
            </a:r>
            <a:endParaRPr lang="en-US" sz="2400" b="0" dirty="0" smtClean="0">
              <a:solidFill>
                <a:srgbClr val="497B29"/>
              </a:solidFill>
              <a:latin typeface="Georgia"/>
              <a:cs typeface="Georg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512384"/>
            <a:ext cx="6400800" cy="23456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14400"/>
            <a:ext cx="77552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The data dictionary</a:t>
            </a:r>
            <a:endParaRPr b="1" spc="-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42136"/>
            <a:ext cx="9030186" cy="5261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4109"/>
            <a:ext cx="9437734" cy="45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1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75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The data dictionary</a:t>
            </a:r>
            <a:endParaRPr b="1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087092"/>
            <a:ext cx="10707370" cy="406778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A </a:t>
            </a:r>
            <a:r>
              <a:rPr lang="en-US" sz="2800" b="1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data dictionary </a:t>
            </a:r>
            <a:r>
              <a:rPr lang="en-US" sz="28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is a collection of detailed information about the data entities used in an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Collecting the information about composition, data types, allowed values, and the like into a shared resource identifies the data validation criteria, helps developers write programs correctly, and minimizes integration problems.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55F51"/>
                </a:solidFill>
                <a:latin typeface="Calibri"/>
                <a:ea typeface="+mn-ea"/>
                <a:cs typeface="Calibri"/>
              </a:rPr>
              <a:t>The data dictionary complements the project glossary, which defines application domain or business terms, abbreviations, and acronyms. We recommend keeping the data dictionary and the glossary separate.</a:t>
            </a:r>
            <a:endParaRPr sz="2800" dirty="0">
              <a:solidFill>
                <a:srgbClr val="455F51"/>
              </a:solidFill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1598</Words>
  <Application>Microsoft Office PowerPoint</Application>
  <PresentationFormat>Widescreen</PresentationFormat>
  <Paragraphs>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Georgia</vt:lpstr>
      <vt:lpstr>Office Theme</vt:lpstr>
      <vt:lpstr>Software Requirement  Engineering </vt:lpstr>
      <vt:lpstr>Modeling data relationships</vt:lpstr>
      <vt:lpstr>PowerPoint Presentation</vt:lpstr>
      <vt:lpstr>ERD</vt:lpstr>
      <vt:lpstr>ERD</vt:lpstr>
      <vt:lpstr>UML Data Modeling</vt:lpstr>
      <vt:lpstr>The data dictionary</vt:lpstr>
      <vt:lpstr>PowerPoint Presentation</vt:lpstr>
      <vt:lpstr>The data dictionary</vt:lpstr>
      <vt:lpstr>The data dictionary</vt:lpstr>
      <vt:lpstr>The data dictionary</vt:lpstr>
      <vt:lpstr>The data dictionary</vt:lpstr>
      <vt:lpstr>Data analysis</vt:lpstr>
      <vt:lpstr>Data analysis</vt:lpstr>
      <vt:lpstr>Data analysis</vt:lpstr>
      <vt:lpstr>Specifying reports</vt:lpstr>
      <vt:lpstr>Eliciting reporting requirements</vt:lpstr>
      <vt:lpstr>Report specification considerations</vt:lpstr>
      <vt:lpstr>A report specification template</vt:lpstr>
      <vt:lpstr>PowerPoint Presentation</vt:lpstr>
      <vt:lpstr>PowerPoint Presentation</vt:lpstr>
      <vt:lpstr>Dashboard reporting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Dr. Syed Saood Zia</dc:creator>
  <cp:lastModifiedBy>Microsoft account</cp:lastModifiedBy>
  <cp:revision>13</cp:revision>
  <dcterms:created xsi:type="dcterms:W3CDTF">2021-11-04T06:11:24Z</dcterms:created>
  <dcterms:modified xsi:type="dcterms:W3CDTF">2022-01-12T05:26:30Z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2021-11-04T00:00:00Z</vt:filetime>
  </property>
</Properties>
</file>