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9"/>
  </p:notesMasterIdLst>
  <p:sldIdLst>
    <p:sldId id="283" r:id="rId2"/>
    <p:sldId id="258" r:id="rId3"/>
    <p:sldId id="259" r:id="rId4"/>
    <p:sldId id="284" r:id="rId5"/>
    <p:sldId id="260" r:id="rId6"/>
    <p:sldId id="285" r:id="rId7"/>
    <p:sldId id="333" r:id="rId8"/>
    <p:sldId id="286" r:id="rId9"/>
    <p:sldId id="287" r:id="rId10"/>
    <p:sldId id="262" r:id="rId11"/>
    <p:sldId id="288" r:id="rId12"/>
    <p:sldId id="289" r:id="rId13"/>
    <p:sldId id="290" r:id="rId14"/>
    <p:sldId id="291" r:id="rId15"/>
    <p:sldId id="292" r:id="rId16"/>
    <p:sldId id="293" r:id="rId17"/>
    <p:sldId id="294" r:id="rId18"/>
    <p:sldId id="296" r:id="rId19"/>
    <p:sldId id="297" r:id="rId20"/>
    <p:sldId id="298" r:id="rId21"/>
    <p:sldId id="299" r:id="rId22"/>
    <p:sldId id="300" r:id="rId23"/>
    <p:sldId id="301" r:id="rId24"/>
    <p:sldId id="303" r:id="rId25"/>
    <p:sldId id="304" r:id="rId26"/>
    <p:sldId id="302" r:id="rId27"/>
    <p:sldId id="305" r:id="rId28"/>
    <p:sldId id="306" r:id="rId29"/>
    <p:sldId id="307" r:id="rId30"/>
    <p:sldId id="308" r:id="rId31"/>
    <p:sldId id="309" r:id="rId32"/>
    <p:sldId id="310" r:id="rId33"/>
    <p:sldId id="311" r:id="rId34"/>
    <p:sldId id="312" r:id="rId35"/>
    <p:sldId id="315" r:id="rId36"/>
    <p:sldId id="316" r:id="rId37"/>
    <p:sldId id="314" r:id="rId38"/>
    <p:sldId id="313" r:id="rId39"/>
    <p:sldId id="263" r:id="rId40"/>
    <p:sldId id="264" r:id="rId41"/>
    <p:sldId id="317" r:id="rId42"/>
    <p:sldId id="318" r:id="rId43"/>
    <p:sldId id="319" r:id="rId44"/>
    <p:sldId id="277"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en Muzammil" initials="T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5258" autoAdjust="0"/>
  </p:normalViewPr>
  <p:slideViewPr>
    <p:cSldViewPr snapToGrid="0">
      <p:cViewPr varScale="1">
        <p:scale>
          <a:sx n="63" d="100"/>
          <a:sy n="63" d="100"/>
        </p:scale>
        <p:origin x="8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AC7C-2505-436A-B72E-9C8C31ACC950}" type="datetimeFigureOut">
              <a:rPr lang="en-US" smtClean="0"/>
              <a:pPr/>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7F90-7035-41E4-90C1-DC8FAF769D36}" type="slidenum">
              <a:rPr lang="en-US" smtClean="0"/>
              <a:pPr/>
              <a:t>‹#›</a:t>
            </a:fld>
            <a:endParaRPr lang="en-US"/>
          </a:p>
        </p:txBody>
      </p:sp>
    </p:spTree>
    <p:extLst>
      <p:ext uri="{BB962C8B-B14F-4D97-AF65-F5344CB8AC3E}">
        <p14:creationId xmlns:p14="http://schemas.microsoft.com/office/powerpoint/2010/main" val="301284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Integrity</a:t>
            </a:r>
          </a:p>
          <a:p>
            <a:r>
              <a:rPr lang="en-US" dirty="0" smtClean="0"/>
              <a:t>is a major issue with Internet software. Users of e-commerce systems want their</a:t>
            </a:r>
          </a:p>
          <a:p>
            <a:r>
              <a:rPr lang="en-US" dirty="0" smtClean="0"/>
              <a:t>credit card information to be secure. Web surfers don’t want personal information</a:t>
            </a:r>
          </a:p>
          <a:p>
            <a:r>
              <a:rPr lang="en-US" dirty="0" smtClean="0"/>
              <a:t>or a record of the sites they visit to be used inappropriately, and providers want</a:t>
            </a:r>
          </a:p>
          <a:p>
            <a:r>
              <a:rPr lang="en-US" dirty="0" smtClean="0"/>
              <a:t>to protect against denial-of-service or hacking attacks. Integrity requirements</a:t>
            </a:r>
          </a:p>
          <a:p>
            <a:r>
              <a:rPr lang="en-US" dirty="0" smtClean="0"/>
              <a:t>have no tolerance for error.</a:t>
            </a:r>
          </a:p>
        </p:txBody>
      </p:sp>
      <p:sp>
        <p:nvSpPr>
          <p:cNvPr id="4" name="Slide Number Placeholder 3"/>
          <p:cNvSpPr>
            <a:spLocks noGrp="1"/>
          </p:cNvSpPr>
          <p:nvPr>
            <p:ph type="sldNum" sz="quarter" idx="10"/>
          </p:nvPr>
        </p:nvSpPr>
        <p:spPr/>
        <p:txBody>
          <a:bodyPr/>
          <a:lstStyle/>
          <a:p>
            <a:fld id="{D3377F90-7035-41E4-90C1-DC8FAF769D36}" type="slidenum">
              <a:rPr lang="en-US" smtClean="0"/>
              <a:pPr/>
              <a:t>17</a:t>
            </a:fld>
            <a:endParaRPr lang="en-US"/>
          </a:p>
        </p:txBody>
      </p:sp>
    </p:spTree>
    <p:extLst>
      <p:ext uri="{BB962C8B-B14F-4D97-AF65-F5344CB8AC3E}">
        <p14:creationId xmlns:p14="http://schemas.microsoft.com/office/powerpoint/2010/main" val="361017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Alternatively, you could define several functional requirements dealing</a:t>
            </a:r>
          </a:p>
          <a:p>
            <a:r>
              <a:rPr lang="en-US" dirty="0" smtClean="0"/>
              <a:t>with the import operation.</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20</a:t>
            </a:fld>
            <a:endParaRPr lang="en-US"/>
          </a:p>
        </p:txBody>
      </p:sp>
    </p:spTree>
    <p:extLst>
      <p:ext uri="{BB962C8B-B14F-4D97-AF65-F5344CB8AC3E}">
        <p14:creationId xmlns:p14="http://schemas.microsoft.com/office/powerpoint/2010/main" val="103220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Establish quantitative reliability requirements based on how severe the impact</a:t>
            </a:r>
          </a:p>
          <a:p>
            <a:r>
              <a:rPr lang="en-US" dirty="0" smtClean="0"/>
              <a:t>would be if a failure occurred and whether the cost of maximizing reliability is</a:t>
            </a:r>
          </a:p>
          <a:p>
            <a:r>
              <a:rPr lang="en-US" dirty="0" smtClean="0"/>
              <a:t>justifiable. Systems that require high reliability should also be designed for high</a:t>
            </a:r>
          </a:p>
          <a:p>
            <a:r>
              <a:rPr lang="en-US" dirty="0" smtClean="0"/>
              <a:t>testability to make it easier to find defects that could compromise reliability.</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24</a:t>
            </a:fld>
            <a:endParaRPr lang="en-US"/>
          </a:p>
        </p:txBody>
      </p:sp>
    </p:spTree>
    <p:extLst>
      <p:ext uri="{BB962C8B-B14F-4D97-AF65-F5344CB8AC3E}">
        <p14:creationId xmlns:p14="http://schemas.microsoft.com/office/powerpoint/2010/main" val="125261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design approaches that make software portable are similar to those that make it reusable (Glass 1992). Portability is typically either immaterial or critical to project success. Portability goals should identify those portions of the product that must be movable to other environments and describe those target  environments. Developers can then select design and coding approaches that will enhance the product’s portability appropriately.</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44</a:t>
            </a:fld>
            <a:endParaRPr lang="en-US"/>
          </a:p>
        </p:txBody>
      </p:sp>
    </p:spTree>
    <p:extLst>
      <p:ext uri="{BB962C8B-B14F-4D97-AF65-F5344CB8AC3E}">
        <p14:creationId xmlns:p14="http://schemas.microsoft.com/office/powerpoint/2010/main" val="1860128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 software must be modular, well documented, independent of a specific application and operating environment, and somewhat generic in capability. Reusability goals are difficult to quantify. Specify which elements of the new system need to be constructed in a manner that facilitates their reuse, or stipulate the libraries of reusable components that should be created as a spin-off from the project, such as:</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46</a:t>
            </a:fld>
            <a:endParaRPr lang="en-US"/>
          </a:p>
        </p:txBody>
      </p:sp>
    </p:spTree>
    <p:extLst>
      <p:ext uri="{BB962C8B-B14F-4D97-AF65-F5344CB8AC3E}">
        <p14:creationId xmlns:p14="http://schemas.microsoft.com/office/powerpoint/2010/main" val="391525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95BD8B-6BE2-4025-85D9-7CB883F6D0B2}" type="datetime1">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276703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F4AAF-F0D4-42D9-9260-40F8AF6BC393}" type="datetime1">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9406585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F4AAF-F0D4-42D9-9260-40F8AF6BC393}" type="datetime1">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8495396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3B3F2E-8D34-429D-A3E5-193702470658}" type="datetime1">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6650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0F4AAF-F0D4-42D9-9260-40F8AF6BC393}" type="datetime1">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56241396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56DDA-9568-4F60-9253-B28013C232C7}" type="datetime1">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07022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0F4AAF-F0D4-42D9-9260-40F8AF6BC393}" type="datetime1">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201117700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8ED89-25F2-4165-B08B-F4046A0DC9B6}" type="datetime1">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59748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04DC8-437B-4FC0-AF47-9A37B4D210F2}" type="datetime1">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02807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F4AAF-F0D4-42D9-9260-40F8AF6BC393}" type="datetime1">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6881673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F4AAF-F0D4-42D9-9260-40F8AF6BC393}" type="datetime1">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24255929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5000" t="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F4AAF-F0D4-42D9-9260-40F8AF6BC393}" type="datetime1">
              <a:rPr lang="en-US" smtClean="0"/>
              <a:pPr/>
              <a:t>11/11/2022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70079-9AD5-4DF8-882F-9694E05451A3}" type="slidenum">
              <a:rPr lang="en-US" smtClean="0"/>
              <a:pPr/>
              <a:t>‹#›</a:t>
            </a:fld>
            <a:endParaRPr lang="en-US"/>
          </a:p>
        </p:txBody>
      </p:sp>
    </p:spTree>
    <p:extLst>
      <p:ext uri="{BB962C8B-B14F-4D97-AF65-F5344CB8AC3E}">
        <p14:creationId xmlns:p14="http://schemas.microsoft.com/office/powerpoint/2010/main" val="16630521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larrus.com/resources/articles/software-quality-attribu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dirty="0"/>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dirty="0"/>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dirty="0"/>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dirty="0"/>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dirty="0"/>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dirty="0"/>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dirty="0"/>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dirty="0"/>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dirty="0"/>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dirty="0"/>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88340" y="2423541"/>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spc="-10" dirty="0" smtClean="0">
                <a:solidFill>
                  <a:srgbClr val="FFFFFF"/>
                </a:solidFill>
              </a:rPr>
              <a:t>Software </a:t>
            </a:r>
            <a:r>
              <a:rPr sz="4400" spc="-15" dirty="0" smtClean="0">
                <a:solidFill>
                  <a:srgbClr val="FFFFFF"/>
                </a:solidFill>
              </a:rPr>
              <a:t>Requirement </a:t>
            </a:r>
            <a:r>
              <a:rPr sz="4400" spc="-980" dirty="0" smtClean="0">
                <a:solidFill>
                  <a:srgbClr val="FFFFFF"/>
                </a:solidFill>
              </a:rPr>
              <a:t> </a:t>
            </a:r>
            <a:r>
              <a:rPr sz="4400" spc="-5" dirty="0" smtClean="0">
                <a:solidFill>
                  <a:srgbClr val="FFFFFF"/>
                </a:solidFill>
              </a:rPr>
              <a:t>Engineering</a:t>
            </a:r>
            <a:r>
              <a:rPr sz="4400" spc="-30" dirty="0" smtClean="0">
                <a:solidFill>
                  <a:srgbClr val="FFFFFF"/>
                </a:solidFill>
              </a:rPr>
              <a:t> </a:t>
            </a:r>
            <a:endParaRPr sz="4400" dirty="0"/>
          </a:p>
        </p:txBody>
      </p:sp>
      <p:sp>
        <p:nvSpPr>
          <p:cNvPr id="16" name="object 16"/>
          <p:cNvSpPr txBox="1"/>
          <p:nvPr/>
        </p:nvSpPr>
        <p:spPr>
          <a:xfrm>
            <a:off x="752348" y="3914013"/>
            <a:ext cx="5898515" cy="443711"/>
          </a:xfrm>
          <a:prstGeom prst="rect">
            <a:avLst/>
          </a:prstGeom>
        </p:spPr>
        <p:txBody>
          <a:bodyPr vert="horz" wrap="square" lIns="0" tIns="12700" rIns="0" bIns="0" rtlCol="0">
            <a:spAutoFit/>
          </a:bodyPr>
          <a:lstStyle/>
          <a:p>
            <a:r>
              <a:rPr lang="en-US" sz="2800" b="1" dirty="0">
                <a:solidFill>
                  <a:srgbClr val="455F51"/>
                </a:solidFill>
              </a:rPr>
              <a:t>Software Quality Attributes</a:t>
            </a:r>
            <a:endParaRPr lang="en-US" sz="2800" dirty="0">
              <a:solidFill>
                <a:srgbClr val="455F51"/>
              </a:solidFill>
            </a:endParaRPr>
          </a:p>
        </p:txBody>
      </p:sp>
      <p:sp>
        <p:nvSpPr>
          <p:cNvPr id="18" name="object 18"/>
          <p:cNvSpPr txBox="1"/>
          <p:nvPr/>
        </p:nvSpPr>
        <p:spPr>
          <a:xfrm>
            <a:off x="9760077" y="4254753"/>
            <a:ext cx="145415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sz="2600" b="1" dirty="0" smtClean="0">
                <a:latin typeface="Calibri"/>
                <a:cs typeface="Calibri"/>
              </a:rPr>
              <a:t>1</a:t>
            </a:r>
            <a:r>
              <a:rPr lang="en-US" sz="2600" b="1" dirty="0" smtClean="0">
                <a:latin typeface="Calibri"/>
                <a:cs typeface="Calibri"/>
              </a:rPr>
              <a:t>4</a:t>
            </a:r>
            <a:endParaRPr sz="2600" dirty="0">
              <a:latin typeface="Calibri"/>
              <a:cs typeface="Calibri"/>
            </a:endParaRPr>
          </a:p>
        </p:txBody>
      </p:sp>
    </p:spTree>
    <p:extLst>
      <p:ext uri="{BB962C8B-B14F-4D97-AF65-F5344CB8AC3E}">
        <p14:creationId xmlns:p14="http://schemas.microsoft.com/office/powerpoint/2010/main" val="1652005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quality attributes</a:t>
            </a:r>
          </a:p>
        </p:txBody>
      </p:sp>
      <p:sp>
        <p:nvSpPr>
          <p:cNvPr id="3" name="Content Placeholder 2"/>
          <p:cNvSpPr>
            <a:spLocks noGrp="1"/>
          </p:cNvSpPr>
          <p:nvPr>
            <p:ph idx="1"/>
          </p:nvPr>
        </p:nvSpPr>
        <p:spPr/>
        <p:txBody>
          <a:bodyPr>
            <a:normAutofit fontScale="92500"/>
          </a:bodyPr>
          <a:lstStyle/>
          <a:p>
            <a:r>
              <a:rPr lang="en-US" b="1" dirty="0" smtClean="0"/>
              <a:t>Availability</a:t>
            </a:r>
          </a:p>
          <a:p>
            <a:r>
              <a:rPr lang="en-US" dirty="0" smtClean="0"/>
              <a:t>Availability is a measure of the planned </a:t>
            </a:r>
            <a:r>
              <a:rPr lang="en-US" i="1" dirty="0" smtClean="0"/>
              <a:t>up time during which the </a:t>
            </a:r>
            <a:r>
              <a:rPr lang="en-US" dirty="0" smtClean="0"/>
              <a:t>system is actually available for use and fully operational.</a:t>
            </a:r>
          </a:p>
          <a:p>
            <a:r>
              <a:rPr lang="en-US" dirty="0" smtClean="0"/>
              <a:t>Availability requirements become more complex and more important for Web sites or global applications with worldwide users. An availability requirement might read like this:</a:t>
            </a:r>
          </a:p>
          <a:p>
            <a:endParaRPr lang="en-US" dirty="0" smtClean="0"/>
          </a:p>
          <a:p>
            <a:pPr algn="ctr">
              <a:buNone/>
            </a:pPr>
            <a:r>
              <a:rPr lang="en-US" i="1" dirty="0" smtClean="0"/>
              <a:t>	</a:t>
            </a:r>
            <a:r>
              <a:rPr lang="en-US" i="1" dirty="0" smtClean="0">
                <a:solidFill>
                  <a:srgbClr val="7030A0"/>
                </a:solidFill>
              </a:rPr>
              <a:t>AV-1. The system shall be at least 99.5 percent available on weekdays between 6:00 a.m. and midnight local time, and at least 99.95 percent available on weekdays between 4:00 p.m. and 6:00 p.m. local time.</a:t>
            </a:r>
            <a:endParaRPr lang="en-US" dirty="0">
              <a:solidFill>
                <a:srgbClr val="7030A0"/>
              </a:solidFill>
            </a:endParaRPr>
          </a:p>
        </p:txBody>
      </p:sp>
      <p:sp>
        <p:nvSpPr>
          <p:cNvPr id="4" name="Slide Number Placeholder 3"/>
          <p:cNvSpPr>
            <a:spLocks noGrp="1"/>
          </p:cNvSpPr>
          <p:nvPr>
            <p:ph type="sldNum" sz="quarter" idx="12"/>
          </p:nvPr>
        </p:nvSpPr>
        <p:spPr/>
        <p:txBody>
          <a:bodyPr/>
          <a:lstStyle/>
          <a:p>
            <a:fld id="{A0D70079-9AD5-4DF8-882F-9694E05451A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quality attributes</a:t>
            </a:r>
          </a:p>
        </p:txBody>
      </p:sp>
      <p:sp>
        <p:nvSpPr>
          <p:cNvPr id="3" name="Content Placeholder 2"/>
          <p:cNvSpPr>
            <a:spLocks noGrp="1"/>
          </p:cNvSpPr>
          <p:nvPr>
            <p:ph idx="1"/>
          </p:nvPr>
        </p:nvSpPr>
        <p:spPr/>
        <p:txBody>
          <a:bodyPr>
            <a:normAutofit fontScale="92500"/>
          </a:bodyPr>
          <a:lstStyle/>
          <a:p>
            <a:r>
              <a:rPr lang="en-US" dirty="0"/>
              <a:t>It doesn’t define the level of performance that constitutes being </a:t>
            </a:r>
            <a:r>
              <a:rPr lang="en-US" i="1" dirty="0"/>
              <a:t>available</a:t>
            </a:r>
            <a:r>
              <a:rPr lang="en-US" dirty="0"/>
              <a:t>. Is the system </a:t>
            </a:r>
            <a:r>
              <a:rPr lang="en-US" dirty="0" smtClean="0"/>
              <a:t>considered available </a:t>
            </a:r>
            <a:r>
              <a:rPr lang="en-US" dirty="0"/>
              <a:t>if only one person can use it on the network in a degraded mode? Probably not</a:t>
            </a:r>
            <a:r>
              <a:rPr lang="en-US" dirty="0" smtClean="0"/>
              <a:t>.</a:t>
            </a:r>
          </a:p>
          <a:p>
            <a:r>
              <a:rPr lang="en-US" dirty="0"/>
              <a:t>Availability requirements are sometimes stipulated contractually as a service level agreement.</a:t>
            </a:r>
          </a:p>
          <a:p>
            <a:r>
              <a:rPr lang="en-US" dirty="0"/>
              <a:t>Service providers might have to pay a penalty if they do not satisfy such agreements</a:t>
            </a:r>
            <a:r>
              <a:rPr lang="en-US" dirty="0" smtClean="0"/>
              <a:t>.</a:t>
            </a:r>
          </a:p>
          <a:p>
            <a:pPr algn="ctr">
              <a:lnSpc>
                <a:spcPct val="100000"/>
              </a:lnSpc>
              <a:buNone/>
            </a:pPr>
            <a:r>
              <a:rPr lang="en-US" sz="3100" i="1" dirty="0">
                <a:solidFill>
                  <a:srgbClr val="7030A0"/>
                </a:solidFill>
              </a:rPr>
              <a:t>AVL-2. Down time that is excluded from the calculation of availability consists </a:t>
            </a:r>
            <a:r>
              <a:rPr lang="en-US" sz="3100" i="1" dirty="0" smtClean="0">
                <a:solidFill>
                  <a:srgbClr val="7030A0"/>
                </a:solidFill>
              </a:rPr>
              <a:t>of maintenance </a:t>
            </a:r>
            <a:r>
              <a:rPr lang="en-US" sz="3100" i="1" dirty="0">
                <a:solidFill>
                  <a:srgbClr val="7030A0"/>
                </a:solidFill>
              </a:rPr>
              <a:t>scheduled during the hours from 6:00 P.M. Sunday Pacific </a:t>
            </a:r>
            <a:r>
              <a:rPr lang="en-US" sz="3100" i="1" dirty="0" smtClean="0">
                <a:solidFill>
                  <a:srgbClr val="7030A0"/>
                </a:solidFill>
              </a:rPr>
              <a:t>Time, through </a:t>
            </a:r>
            <a:r>
              <a:rPr lang="en-US" sz="3100" i="1" dirty="0">
                <a:solidFill>
                  <a:srgbClr val="7030A0"/>
                </a:solidFill>
              </a:rPr>
              <a:t>3:00 A.M. Monday Pacific Time.</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11</a:t>
            </a:fld>
            <a:endParaRPr lang="en-US"/>
          </a:p>
        </p:txBody>
      </p:sp>
    </p:spTree>
    <p:extLst>
      <p:ext uri="{BB962C8B-B14F-4D97-AF65-F5344CB8AC3E}">
        <p14:creationId xmlns:p14="http://schemas.microsoft.com/office/powerpoint/2010/main" val="4276540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When eliciting availability requirements, ask questions to explore the following issues (Miller 2009):</a:t>
            </a:r>
          </a:p>
          <a:p>
            <a:r>
              <a:rPr lang="en-US" dirty="0" smtClean="0"/>
              <a:t>What </a:t>
            </a:r>
            <a:r>
              <a:rPr lang="en-US" dirty="0"/>
              <a:t>portions of the system are most critical for being available?</a:t>
            </a:r>
          </a:p>
          <a:p>
            <a:r>
              <a:rPr lang="en-US" dirty="0" smtClean="0"/>
              <a:t>What </a:t>
            </a:r>
            <a:r>
              <a:rPr lang="en-US" dirty="0"/>
              <a:t>are the business consequences of the system being unavailable to its users?</a:t>
            </a:r>
          </a:p>
          <a:p>
            <a:r>
              <a:rPr lang="en-US" dirty="0" smtClean="0"/>
              <a:t>If </a:t>
            </a:r>
            <a:r>
              <a:rPr lang="en-US" dirty="0"/>
              <a:t>scheduled maintenance must be performed periodically, when should it be scheduled? </a:t>
            </a:r>
            <a:r>
              <a:rPr lang="en-US" dirty="0" smtClean="0"/>
              <a:t>What is </a:t>
            </a:r>
            <a:r>
              <a:rPr lang="en-US" dirty="0"/>
              <a:t>the impact on system availability? What are the minimum and maximum durations of </a:t>
            </a:r>
            <a:r>
              <a:rPr lang="en-US" dirty="0" smtClean="0"/>
              <a:t>the maintenance </a:t>
            </a:r>
            <a:r>
              <a:rPr lang="en-US" dirty="0"/>
              <a:t>periods? How are user access attempts to be managed during the </a:t>
            </a:r>
            <a:r>
              <a:rPr lang="en-US" dirty="0" smtClean="0"/>
              <a:t>maintenance periods?</a:t>
            </a:r>
          </a:p>
          <a:p>
            <a:r>
              <a:rPr lang="en-US" dirty="0"/>
              <a:t>If maintenance or housekeeping activities must be performed while the system is up, </a:t>
            </a:r>
            <a:r>
              <a:rPr lang="en-US" dirty="0" smtClean="0"/>
              <a:t>what impact </a:t>
            </a:r>
            <a:r>
              <a:rPr lang="en-US" dirty="0"/>
              <a:t>will they have on availability and how can that impact be minimized?</a:t>
            </a:r>
          </a:p>
          <a:p>
            <a:r>
              <a:rPr lang="en-US" dirty="0" smtClean="0"/>
              <a:t>What </a:t>
            </a:r>
            <a:r>
              <a:rPr lang="en-US" dirty="0"/>
              <a:t>user notifications are necessary if the system becomes unavailable?</a:t>
            </a:r>
          </a:p>
          <a:p>
            <a:r>
              <a:rPr lang="en-US" dirty="0" smtClean="0"/>
              <a:t>What </a:t>
            </a:r>
            <a:r>
              <a:rPr lang="en-US" dirty="0"/>
              <a:t>portions of the system have more stringent availability requirements than others?</a:t>
            </a:r>
          </a:p>
          <a:p>
            <a:r>
              <a:rPr lang="en-US" dirty="0" smtClean="0"/>
              <a:t>What </a:t>
            </a:r>
            <a:r>
              <a:rPr lang="en-US" dirty="0"/>
              <a:t>availability dependencies exist between functionality groups (such as not </a:t>
            </a:r>
            <a:r>
              <a:rPr lang="en-US" dirty="0" smtClean="0"/>
              <a:t>accepting credit </a:t>
            </a:r>
            <a:r>
              <a:rPr lang="en-US" dirty="0"/>
              <a:t>card payment for purchases if the credit-card authorization function is not available)?</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12</a:t>
            </a:fld>
            <a:endParaRPr lang="en-US"/>
          </a:p>
        </p:txBody>
      </p:sp>
    </p:spTree>
    <p:extLst>
      <p:ext uri="{BB962C8B-B14F-4D97-AF65-F5344CB8AC3E}">
        <p14:creationId xmlns:p14="http://schemas.microsoft.com/office/powerpoint/2010/main" val="4114635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92500"/>
          </a:bodyPr>
          <a:lstStyle/>
          <a:p>
            <a:r>
              <a:rPr lang="en-US" b="1" dirty="0" err="1" smtClean="0"/>
              <a:t>Installability</a:t>
            </a:r>
            <a:endParaRPr lang="en-US" b="1" dirty="0" smtClean="0"/>
          </a:p>
          <a:p>
            <a:r>
              <a:rPr lang="en-US" dirty="0"/>
              <a:t>Software is not useful until it is installed on the appropriate device or platform. Some examples </a:t>
            </a:r>
            <a:r>
              <a:rPr lang="en-US" dirty="0" smtClean="0"/>
              <a:t>of software </a:t>
            </a:r>
            <a:r>
              <a:rPr lang="en-US" dirty="0"/>
              <a:t>installation are: downloading apps to a phone or tablet; moving software from a PC onto </a:t>
            </a:r>
            <a:r>
              <a:rPr lang="en-US" dirty="0" smtClean="0"/>
              <a:t>a web </a:t>
            </a:r>
            <a:r>
              <a:rPr lang="en-US" dirty="0"/>
              <a:t>server; updating an operating system; installing a huge commercial system, such as an </a:t>
            </a:r>
            <a:r>
              <a:rPr lang="en-US" dirty="0" smtClean="0"/>
              <a:t>enterprise resource </a:t>
            </a:r>
            <a:r>
              <a:rPr lang="en-US" dirty="0"/>
              <a:t>planning tool; downloading a firmware update into a cable TV </a:t>
            </a:r>
            <a:r>
              <a:rPr lang="en-US" dirty="0" smtClean="0"/>
              <a:t>set-top </a:t>
            </a:r>
            <a:r>
              <a:rPr lang="en-US" dirty="0"/>
              <a:t>box; and </a:t>
            </a:r>
            <a:r>
              <a:rPr lang="en-US" dirty="0" smtClean="0"/>
              <a:t>installing an </a:t>
            </a:r>
            <a:r>
              <a:rPr lang="en-US" dirty="0"/>
              <a:t>end-user application onto a </a:t>
            </a:r>
            <a:r>
              <a:rPr lang="en-US" dirty="0" smtClean="0"/>
              <a:t>PC.</a:t>
            </a:r>
          </a:p>
          <a:p>
            <a:r>
              <a:rPr lang="en-US" dirty="0" err="1" smtClean="0"/>
              <a:t>Installability</a:t>
            </a:r>
            <a:r>
              <a:rPr lang="en-US" dirty="0" smtClean="0"/>
              <a:t> </a:t>
            </a:r>
            <a:r>
              <a:rPr lang="en-US" dirty="0"/>
              <a:t>describes how easy is it to perform these </a:t>
            </a:r>
            <a:r>
              <a:rPr lang="en-US" dirty="0" smtClean="0"/>
              <a:t>operations correctly.</a:t>
            </a:r>
          </a:p>
          <a:p>
            <a:r>
              <a:rPr lang="en-US" dirty="0" smtClean="0"/>
              <a:t>Increasing </a:t>
            </a:r>
            <a:r>
              <a:rPr lang="en-US" dirty="0"/>
              <a:t>a system’s </a:t>
            </a:r>
            <a:r>
              <a:rPr lang="en-US" dirty="0" err="1"/>
              <a:t>installability</a:t>
            </a:r>
            <a:r>
              <a:rPr lang="en-US" dirty="0"/>
              <a:t> reduces the time, cost, user disruption, error </a:t>
            </a:r>
            <a:r>
              <a:rPr lang="en-US" dirty="0" smtClean="0"/>
              <a:t>frequency, and </a:t>
            </a:r>
            <a:r>
              <a:rPr lang="en-US" dirty="0"/>
              <a:t>skill level needed for an installation operation.</a:t>
            </a:r>
            <a:endParaRPr lang="en-US" b="1"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13</a:t>
            </a:fld>
            <a:endParaRPr lang="en-US"/>
          </a:p>
        </p:txBody>
      </p:sp>
    </p:spTree>
    <p:extLst>
      <p:ext uri="{BB962C8B-B14F-4D97-AF65-F5344CB8AC3E}">
        <p14:creationId xmlns:p14="http://schemas.microsoft.com/office/powerpoint/2010/main" val="1627965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a:bodyPr>
          <a:lstStyle/>
          <a:p>
            <a:pPr marL="0" indent="0">
              <a:buNone/>
            </a:pPr>
            <a:r>
              <a:rPr lang="en-US" dirty="0" err="1"/>
              <a:t>Installability</a:t>
            </a:r>
            <a:r>
              <a:rPr lang="en-US" dirty="0"/>
              <a:t> addresses the following activities:</a:t>
            </a:r>
          </a:p>
          <a:p>
            <a:r>
              <a:rPr lang="en-US" dirty="0" smtClean="0"/>
              <a:t>Initial </a:t>
            </a:r>
            <a:r>
              <a:rPr lang="en-US" dirty="0"/>
              <a:t>installation</a:t>
            </a:r>
          </a:p>
          <a:p>
            <a:r>
              <a:rPr lang="en-US" dirty="0" smtClean="0"/>
              <a:t>Recovery </a:t>
            </a:r>
            <a:r>
              <a:rPr lang="en-US" dirty="0"/>
              <a:t>from an incomplete, incorrect, or user-aborted installation</a:t>
            </a:r>
          </a:p>
          <a:p>
            <a:r>
              <a:rPr lang="en-US" dirty="0" smtClean="0"/>
              <a:t>Reinstallation </a:t>
            </a:r>
            <a:r>
              <a:rPr lang="en-US" dirty="0"/>
              <a:t>of the same version</a:t>
            </a:r>
          </a:p>
          <a:p>
            <a:r>
              <a:rPr lang="en-US" dirty="0" smtClean="0"/>
              <a:t>Installation </a:t>
            </a:r>
            <a:r>
              <a:rPr lang="en-US" dirty="0"/>
              <a:t>of a new version</a:t>
            </a:r>
          </a:p>
          <a:p>
            <a:r>
              <a:rPr lang="en-US" dirty="0" smtClean="0"/>
              <a:t>Reverting </a:t>
            </a:r>
            <a:r>
              <a:rPr lang="en-US" dirty="0"/>
              <a:t>to a previous version</a:t>
            </a:r>
          </a:p>
          <a:p>
            <a:r>
              <a:rPr lang="en-US" dirty="0" smtClean="0"/>
              <a:t>Installation </a:t>
            </a:r>
            <a:r>
              <a:rPr lang="en-US" dirty="0"/>
              <a:t>of additional components or updates</a:t>
            </a:r>
          </a:p>
          <a:p>
            <a:r>
              <a:rPr lang="en-US" dirty="0" smtClean="0"/>
              <a:t>Uninstallation</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14</a:t>
            </a:fld>
            <a:endParaRPr lang="en-US"/>
          </a:p>
        </p:txBody>
      </p:sp>
    </p:spTree>
    <p:extLst>
      <p:ext uri="{BB962C8B-B14F-4D97-AF65-F5344CB8AC3E}">
        <p14:creationId xmlns:p14="http://schemas.microsoft.com/office/powerpoint/2010/main" val="2023088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r>
              <a:rPr lang="en-US" sz="2400" dirty="0"/>
              <a:t>The Testing Standards Working Party provides </a:t>
            </a:r>
            <a:r>
              <a:rPr lang="en-US" sz="2400" dirty="0" smtClean="0"/>
              <a:t>a detailed </a:t>
            </a:r>
            <a:r>
              <a:rPr lang="en-US" sz="2400" dirty="0"/>
              <a:t>list of guidelines and considerations for </a:t>
            </a:r>
            <a:r>
              <a:rPr lang="en-US" sz="2400" dirty="0" err="1"/>
              <a:t>installability</a:t>
            </a:r>
            <a:r>
              <a:rPr lang="en-US" sz="2400" dirty="0"/>
              <a:t> requirements and </a:t>
            </a:r>
            <a:r>
              <a:rPr lang="en-US" sz="2400" dirty="0" err="1"/>
              <a:t>installability</a:t>
            </a:r>
            <a:r>
              <a:rPr lang="en-US" sz="2400" dirty="0"/>
              <a:t> </a:t>
            </a:r>
            <a:r>
              <a:rPr lang="en-US" sz="2400" dirty="0" smtClean="0"/>
              <a:t>testing at </a:t>
            </a:r>
            <a:r>
              <a:rPr lang="en-US" sz="2400" i="1" dirty="0" smtClean="0"/>
              <a:t>ww.testingstandards.co.uk/installability_guidelines.htm</a:t>
            </a:r>
            <a:r>
              <a:rPr lang="en-US" sz="2400" dirty="0"/>
              <a:t>. Following are some sample </a:t>
            </a:r>
            <a:r>
              <a:rPr lang="en-US" sz="2400" dirty="0" err="1" smtClean="0"/>
              <a:t>installability</a:t>
            </a:r>
            <a:r>
              <a:rPr lang="en-US" sz="2400" dirty="0" smtClean="0"/>
              <a:t> requirements</a:t>
            </a:r>
            <a:r>
              <a:rPr lang="en-US" sz="2400" dirty="0"/>
              <a:t>:</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15</a:t>
            </a:fld>
            <a:endParaRPr lang="en-US"/>
          </a:p>
        </p:txBody>
      </p:sp>
      <p:pic>
        <p:nvPicPr>
          <p:cNvPr id="5" name="Picture 4"/>
          <p:cNvPicPr>
            <a:picLocks noChangeAspect="1"/>
          </p:cNvPicPr>
          <p:nvPr/>
        </p:nvPicPr>
        <p:blipFill>
          <a:blip r:embed="rId2"/>
          <a:stretch>
            <a:fillRect/>
          </a:stretch>
        </p:blipFill>
        <p:spPr>
          <a:xfrm>
            <a:off x="1171480" y="2078377"/>
            <a:ext cx="9849039" cy="2385179"/>
          </a:xfrm>
          <a:prstGeom prst="rect">
            <a:avLst/>
          </a:prstGeom>
        </p:spPr>
      </p:pic>
      <p:pic>
        <p:nvPicPr>
          <p:cNvPr id="6" name="Picture 5"/>
          <p:cNvPicPr>
            <a:picLocks noChangeAspect="1"/>
          </p:cNvPicPr>
          <p:nvPr/>
        </p:nvPicPr>
        <p:blipFill>
          <a:blip r:embed="rId3"/>
          <a:stretch>
            <a:fillRect/>
          </a:stretch>
        </p:blipFill>
        <p:spPr>
          <a:xfrm>
            <a:off x="1047561" y="4172694"/>
            <a:ext cx="9850181" cy="2366218"/>
          </a:xfrm>
          <a:prstGeom prst="rect">
            <a:avLst/>
          </a:prstGeom>
        </p:spPr>
      </p:pic>
    </p:spTree>
    <p:extLst>
      <p:ext uri="{BB962C8B-B14F-4D97-AF65-F5344CB8AC3E}">
        <p14:creationId xmlns:p14="http://schemas.microsoft.com/office/powerpoint/2010/main" val="3228684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16</a:t>
            </a:fld>
            <a:endParaRPr lang="en-US"/>
          </a:p>
        </p:txBody>
      </p:sp>
      <p:pic>
        <p:nvPicPr>
          <p:cNvPr id="5" name="Picture 4"/>
          <p:cNvPicPr>
            <a:picLocks noChangeAspect="1"/>
          </p:cNvPicPr>
          <p:nvPr/>
        </p:nvPicPr>
        <p:blipFill>
          <a:blip r:embed="rId2"/>
          <a:stretch>
            <a:fillRect/>
          </a:stretch>
        </p:blipFill>
        <p:spPr>
          <a:xfrm>
            <a:off x="838200" y="1627978"/>
            <a:ext cx="9799320" cy="5230022"/>
          </a:xfrm>
          <a:prstGeom prst="rect">
            <a:avLst/>
          </a:prstGeom>
        </p:spPr>
      </p:pic>
    </p:spTree>
    <p:extLst>
      <p:ext uri="{BB962C8B-B14F-4D97-AF65-F5344CB8AC3E}">
        <p14:creationId xmlns:p14="http://schemas.microsoft.com/office/powerpoint/2010/main" val="2308571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quality attributes</a:t>
            </a:r>
            <a:endParaRPr lang="en-US" dirty="0"/>
          </a:p>
        </p:txBody>
      </p:sp>
      <p:sp>
        <p:nvSpPr>
          <p:cNvPr id="3" name="Content Placeholder 2"/>
          <p:cNvSpPr>
            <a:spLocks noGrp="1"/>
          </p:cNvSpPr>
          <p:nvPr>
            <p:ph idx="1"/>
          </p:nvPr>
        </p:nvSpPr>
        <p:spPr/>
        <p:txBody>
          <a:bodyPr>
            <a:normAutofit/>
          </a:bodyPr>
          <a:lstStyle/>
          <a:p>
            <a:r>
              <a:rPr lang="en-US" b="1" dirty="0" smtClean="0"/>
              <a:t>Integrity </a:t>
            </a:r>
          </a:p>
          <a:p>
            <a:r>
              <a:rPr lang="en-US" dirty="0" smtClean="0"/>
              <a:t>Integrity—which encompasses security, deals with blocking unauthorized access to system functions, preventing information loss, ensuring that the software is protected from virus infection, and protecting the privacy and safety of data entered into the system. </a:t>
            </a:r>
          </a:p>
          <a:p>
            <a:r>
              <a:rPr lang="en-US" dirty="0"/>
              <a:t>State integrity requirements in unambiguous terms:</a:t>
            </a:r>
          </a:p>
          <a:p>
            <a:pPr lvl="1"/>
            <a:r>
              <a:rPr lang="en-US" dirty="0"/>
              <a:t>user identity verification, user privilege levels, access restrictions, or the </a:t>
            </a:r>
            <a:r>
              <a:rPr lang="en-US" dirty="0" smtClean="0"/>
              <a:t>precise data </a:t>
            </a:r>
            <a:r>
              <a:rPr lang="en-US" dirty="0"/>
              <a:t>that must be protected.</a:t>
            </a:r>
          </a:p>
          <a:p>
            <a:endParaRPr lang="en-US"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17</a:t>
            </a:fld>
            <a:endParaRPr lang="en-US"/>
          </a:p>
        </p:txBody>
      </p:sp>
    </p:spTree>
    <p:extLst>
      <p:ext uri="{BB962C8B-B14F-4D97-AF65-F5344CB8AC3E}">
        <p14:creationId xmlns:p14="http://schemas.microsoft.com/office/powerpoint/2010/main" val="472074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760"/>
            <a:ext cx="10515600" cy="5811203"/>
          </a:xfrm>
        </p:spPr>
        <p:txBody>
          <a:bodyPr/>
          <a:lstStyle/>
          <a:p>
            <a:r>
              <a:rPr lang="en-US" dirty="0"/>
              <a:t>Following are some sample integrity requirements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18</a:t>
            </a:fld>
            <a:endParaRPr lang="en-US"/>
          </a:p>
        </p:txBody>
      </p:sp>
      <p:pic>
        <p:nvPicPr>
          <p:cNvPr id="5" name="Picture 4"/>
          <p:cNvPicPr>
            <a:picLocks noChangeAspect="1"/>
          </p:cNvPicPr>
          <p:nvPr/>
        </p:nvPicPr>
        <p:blipFill>
          <a:blip r:embed="rId2"/>
          <a:stretch>
            <a:fillRect/>
          </a:stretch>
        </p:blipFill>
        <p:spPr>
          <a:xfrm>
            <a:off x="1073676" y="1276622"/>
            <a:ext cx="9769810" cy="1161778"/>
          </a:xfrm>
          <a:prstGeom prst="rect">
            <a:avLst/>
          </a:prstGeom>
        </p:spPr>
      </p:pic>
      <p:pic>
        <p:nvPicPr>
          <p:cNvPr id="6" name="Picture 5"/>
          <p:cNvPicPr>
            <a:picLocks noChangeAspect="1"/>
          </p:cNvPicPr>
          <p:nvPr/>
        </p:nvPicPr>
        <p:blipFill>
          <a:blip r:embed="rId3"/>
          <a:stretch>
            <a:fillRect/>
          </a:stretch>
        </p:blipFill>
        <p:spPr>
          <a:xfrm>
            <a:off x="1073676" y="2438400"/>
            <a:ext cx="9703037" cy="2926080"/>
          </a:xfrm>
          <a:prstGeom prst="rect">
            <a:avLst/>
          </a:prstGeom>
        </p:spPr>
      </p:pic>
    </p:spTree>
    <p:extLst>
      <p:ext uri="{BB962C8B-B14F-4D97-AF65-F5344CB8AC3E}">
        <p14:creationId xmlns:p14="http://schemas.microsoft.com/office/powerpoint/2010/main" val="1357525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19</a:t>
            </a:fld>
            <a:endParaRPr lang="en-US"/>
          </a:p>
        </p:txBody>
      </p:sp>
      <p:pic>
        <p:nvPicPr>
          <p:cNvPr id="5" name="Picture 4"/>
          <p:cNvPicPr>
            <a:picLocks noChangeAspect="1"/>
          </p:cNvPicPr>
          <p:nvPr/>
        </p:nvPicPr>
        <p:blipFill>
          <a:blip r:embed="rId2"/>
          <a:stretch>
            <a:fillRect/>
          </a:stretch>
        </p:blipFill>
        <p:spPr>
          <a:xfrm>
            <a:off x="838200" y="365125"/>
            <a:ext cx="10058400" cy="5886673"/>
          </a:xfrm>
          <a:prstGeom prst="rect">
            <a:avLst/>
          </a:prstGeom>
        </p:spPr>
      </p:pic>
    </p:spTree>
    <p:extLst>
      <p:ext uri="{BB962C8B-B14F-4D97-AF65-F5344CB8AC3E}">
        <p14:creationId xmlns:p14="http://schemas.microsoft.com/office/powerpoint/2010/main" val="4025701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on the reading</a:t>
            </a:r>
            <a:endParaRPr lang="en-US" dirty="0"/>
          </a:p>
        </p:txBody>
      </p:sp>
      <p:sp>
        <p:nvSpPr>
          <p:cNvPr id="3" name="Content Placeholder 2"/>
          <p:cNvSpPr>
            <a:spLocks noGrp="1"/>
          </p:cNvSpPr>
          <p:nvPr>
            <p:ph idx="1"/>
          </p:nvPr>
        </p:nvSpPr>
        <p:spPr/>
        <p:txBody>
          <a:bodyPr>
            <a:normAutofit/>
          </a:bodyPr>
          <a:lstStyle/>
          <a:p>
            <a:r>
              <a:rPr lang="en-US" dirty="0" smtClean="0"/>
              <a:t>Users naturally focus on specifying their functional, or behavioral, requirements— the things the software will let them do—but there’s more to software success than just delivering the right functionality. </a:t>
            </a:r>
          </a:p>
          <a:p>
            <a:r>
              <a:rPr lang="en-US" dirty="0" smtClean="0"/>
              <a:t>Users also have expectations about </a:t>
            </a:r>
            <a:r>
              <a:rPr lang="en-US" i="1" dirty="0" smtClean="0"/>
              <a:t>how well the product will work. Characteristics that fall into this category </a:t>
            </a:r>
            <a:r>
              <a:rPr lang="en-US" dirty="0" smtClean="0"/>
              <a:t>include how easy it is to use, how quickly it runs, how often it fails, and how it handles unexpected conditions. </a:t>
            </a:r>
          </a:p>
          <a:p>
            <a:r>
              <a:rPr lang="en-US" dirty="0" smtClean="0"/>
              <a:t>Such characteristics, collectively known as </a:t>
            </a:r>
            <a:r>
              <a:rPr lang="en-US" i="1" dirty="0" smtClean="0"/>
              <a:t>software quality attributes or quality factors, are part of the system’s nonfunctional </a:t>
            </a:r>
            <a:r>
              <a:rPr lang="en-US" dirty="0" smtClean="0"/>
              <a:t>(also called non-behavioral) requirements.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77500" lnSpcReduction="20000"/>
          </a:bodyPr>
          <a:lstStyle/>
          <a:p>
            <a:r>
              <a:rPr lang="en-US" b="1" dirty="0" smtClean="0"/>
              <a:t>Interoperability </a:t>
            </a:r>
          </a:p>
          <a:p>
            <a:r>
              <a:rPr lang="en-US" dirty="0" smtClean="0"/>
              <a:t>Interoperability indicates how easily the system can exchange data or services with other systems. To assess interoperability, you need to know which other applications the users will employ in conjunction with your product and what data they expect to exchange.</a:t>
            </a:r>
          </a:p>
          <a:p>
            <a:endParaRPr lang="en-US" i="1" dirty="0" smtClean="0"/>
          </a:p>
          <a:p>
            <a:pPr marL="0" indent="0" algn="ctr">
              <a:buNone/>
            </a:pPr>
            <a:r>
              <a:rPr lang="en-US" i="1" dirty="0"/>
              <a:t>	</a:t>
            </a:r>
            <a:r>
              <a:rPr lang="en-US" i="1" dirty="0">
                <a:solidFill>
                  <a:srgbClr val="7030A0"/>
                </a:solidFill>
              </a:rPr>
              <a:t>IO-1. The Chemical Tracking System shall be able to import any valid chemical structure from the </a:t>
            </a:r>
            <a:r>
              <a:rPr lang="en-US" i="1" dirty="0" err="1">
                <a:solidFill>
                  <a:srgbClr val="7030A0"/>
                </a:solidFill>
              </a:rPr>
              <a:t>ChemiDraw</a:t>
            </a:r>
            <a:r>
              <a:rPr lang="en-US" i="1" dirty="0">
                <a:solidFill>
                  <a:srgbClr val="7030A0"/>
                </a:solidFill>
              </a:rPr>
              <a:t> (version 2.3 or earlier) and </a:t>
            </a:r>
            <a:r>
              <a:rPr lang="en-US" i="1" dirty="0" err="1">
                <a:solidFill>
                  <a:srgbClr val="7030A0"/>
                </a:solidFill>
              </a:rPr>
              <a:t>Chem-Struct</a:t>
            </a:r>
            <a:r>
              <a:rPr lang="en-US" i="1" dirty="0">
                <a:solidFill>
                  <a:srgbClr val="7030A0"/>
                </a:solidFill>
              </a:rPr>
              <a:t> (version 5 or earlier) tools</a:t>
            </a:r>
            <a:r>
              <a:rPr lang="en-US" i="1" dirty="0" smtClean="0">
                <a:solidFill>
                  <a:srgbClr val="7030A0"/>
                </a:solidFill>
              </a:rPr>
              <a:t>.</a:t>
            </a:r>
          </a:p>
          <a:p>
            <a:pPr marL="0" indent="0" algn="ctr">
              <a:buNone/>
            </a:pPr>
            <a:r>
              <a:rPr lang="en-US" i="1" dirty="0">
                <a:solidFill>
                  <a:srgbClr val="7030A0"/>
                </a:solidFill>
              </a:rPr>
              <a:t>IOP-2. The Chemical Tracking System shall be able to import any chemical structure encoded using the SMILES (simplified molecular-input line-entry system) notation.</a:t>
            </a:r>
          </a:p>
          <a:p>
            <a:endParaRPr lang="en-US" dirty="0"/>
          </a:p>
          <a:p>
            <a:r>
              <a:rPr lang="en-US" dirty="0" smtClean="0"/>
              <a:t>You </a:t>
            </a:r>
            <a:r>
              <a:rPr lang="en-US" dirty="0"/>
              <a:t>could also state this requirement as an external interface </a:t>
            </a:r>
            <a:r>
              <a:rPr lang="en-US" dirty="0" smtClean="0"/>
              <a:t>requirement and </a:t>
            </a:r>
            <a:r>
              <a:rPr lang="en-US" dirty="0"/>
              <a:t>define the standard file formats that the Chemical Tracking System </a:t>
            </a:r>
            <a:r>
              <a:rPr lang="en-US" dirty="0" smtClean="0"/>
              <a:t>can import</a:t>
            </a:r>
            <a:r>
              <a:rPr lang="en-US" dirty="0"/>
              <a:t>. </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20</a:t>
            </a:fld>
            <a:endParaRPr lang="en-US"/>
          </a:p>
        </p:txBody>
      </p:sp>
    </p:spTree>
    <p:extLst>
      <p:ext uri="{BB962C8B-B14F-4D97-AF65-F5344CB8AC3E}">
        <p14:creationId xmlns:p14="http://schemas.microsoft.com/office/powerpoint/2010/main" val="3498455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21</a:t>
            </a:fld>
            <a:endParaRPr lang="en-US"/>
          </a:p>
        </p:txBody>
      </p:sp>
      <p:pic>
        <p:nvPicPr>
          <p:cNvPr id="5" name="Picture 4"/>
          <p:cNvPicPr>
            <a:picLocks noChangeAspect="1"/>
          </p:cNvPicPr>
          <p:nvPr/>
        </p:nvPicPr>
        <p:blipFill>
          <a:blip r:embed="rId2"/>
          <a:stretch>
            <a:fillRect/>
          </a:stretch>
        </p:blipFill>
        <p:spPr>
          <a:xfrm>
            <a:off x="838200" y="1646238"/>
            <a:ext cx="10876590" cy="4228312"/>
          </a:xfrm>
          <a:prstGeom prst="rect">
            <a:avLst/>
          </a:prstGeom>
        </p:spPr>
      </p:pic>
    </p:spTree>
    <p:extLst>
      <p:ext uri="{BB962C8B-B14F-4D97-AF65-F5344CB8AC3E}">
        <p14:creationId xmlns:p14="http://schemas.microsoft.com/office/powerpoint/2010/main" val="1022651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a:xfrm>
            <a:off x="838200" y="1414145"/>
            <a:ext cx="10515600" cy="4351338"/>
          </a:xfrm>
        </p:spPr>
        <p:txBody>
          <a:bodyPr>
            <a:normAutofit/>
          </a:bodyPr>
          <a:lstStyle/>
          <a:p>
            <a:r>
              <a:rPr lang="en-US" sz="2400" b="1" dirty="0" smtClean="0"/>
              <a:t>Performance</a:t>
            </a:r>
          </a:p>
          <a:p>
            <a:r>
              <a:rPr lang="en-US" sz="2400" dirty="0" smtClean="0"/>
              <a:t>Performance represents </a:t>
            </a:r>
            <a:r>
              <a:rPr lang="en-US" sz="2400" dirty="0"/>
              <a:t>the responsiveness of the system to various user inquiries and actions, but it </a:t>
            </a:r>
            <a:r>
              <a:rPr lang="en-US" sz="2400" dirty="0" smtClean="0"/>
              <a:t>encompasses much </a:t>
            </a:r>
            <a:r>
              <a:rPr lang="en-US" sz="2400" dirty="0"/>
              <a:t>more than that, as shown in Table 14-2. </a:t>
            </a:r>
            <a:r>
              <a:rPr lang="en-US" sz="2400" dirty="0" err="1"/>
              <a:t>Withall</a:t>
            </a:r>
            <a:r>
              <a:rPr lang="en-US" sz="2400" dirty="0"/>
              <a:t> (2007) provides patterns for specifying </a:t>
            </a:r>
            <a:r>
              <a:rPr lang="en-US" sz="2400" dirty="0" smtClean="0"/>
              <a:t>several of </a:t>
            </a:r>
            <a:r>
              <a:rPr lang="en-US" sz="2400" dirty="0"/>
              <a:t>these classes of performance requirements.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22</a:t>
            </a:fld>
            <a:endParaRPr lang="en-US"/>
          </a:p>
        </p:txBody>
      </p:sp>
      <p:pic>
        <p:nvPicPr>
          <p:cNvPr id="5" name="Picture 4"/>
          <p:cNvPicPr>
            <a:picLocks noChangeAspect="1"/>
          </p:cNvPicPr>
          <p:nvPr/>
        </p:nvPicPr>
        <p:blipFill rotWithShape="1">
          <a:blip r:embed="rId2"/>
          <a:srcRect b="5619"/>
          <a:stretch/>
        </p:blipFill>
        <p:spPr>
          <a:xfrm>
            <a:off x="1212703" y="3274048"/>
            <a:ext cx="9043411" cy="3583952"/>
          </a:xfrm>
          <a:prstGeom prst="rect">
            <a:avLst/>
          </a:prstGeom>
        </p:spPr>
      </p:pic>
    </p:spTree>
    <p:extLst>
      <p:ext uri="{BB962C8B-B14F-4D97-AF65-F5344CB8AC3E}">
        <p14:creationId xmlns:p14="http://schemas.microsoft.com/office/powerpoint/2010/main" val="2740712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23</a:t>
            </a:fld>
            <a:endParaRPr lang="en-US"/>
          </a:p>
        </p:txBody>
      </p:sp>
      <p:pic>
        <p:nvPicPr>
          <p:cNvPr id="6" name="Picture 5"/>
          <p:cNvPicPr>
            <a:picLocks noChangeAspect="1"/>
          </p:cNvPicPr>
          <p:nvPr/>
        </p:nvPicPr>
        <p:blipFill>
          <a:blip r:embed="rId2"/>
          <a:stretch>
            <a:fillRect/>
          </a:stretch>
        </p:blipFill>
        <p:spPr>
          <a:xfrm>
            <a:off x="944880" y="1825625"/>
            <a:ext cx="9245234" cy="3621232"/>
          </a:xfrm>
          <a:prstGeom prst="rect">
            <a:avLst/>
          </a:prstGeom>
        </p:spPr>
      </p:pic>
    </p:spTree>
    <p:extLst>
      <p:ext uri="{BB962C8B-B14F-4D97-AF65-F5344CB8AC3E}">
        <p14:creationId xmlns:p14="http://schemas.microsoft.com/office/powerpoint/2010/main" val="4223549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lnSpcReduction="10000"/>
          </a:bodyPr>
          <a:lstStyle/>
          <a:p>
            <a:r>
              <a:rPr lang="en-US" b="1" dirty="0" smtClean="0"/>
              <a:t>Reliability </a:t>
            </a:r>
          </a:p>
          <a:p>
            <a:r>
              <a:rPr lang="en-US" dirty="0" smtClean="0"/>
              <a:t>The probability of the software executing without failure for a specific period of time is known as reliability (Musa, </a:t>
            </a:r>
            <a:r>
              <a:rPr lang="en-US" dirty="0" err="1" smtClean="0"/>
              <a:t>Iannino</a:t>
            </a:r>
            <a:r>
              <a:rPr lang="en-US" dirty="0" smtClean="0"/>
              <a:t>, and </a:t>
            </a:r>
            <a:r>
              <a:rPr lang="en-US" dirty="0" err="1" smtClean="0"/>
              <a:t>Okumoto</a:t>
            </a:r>
            <a:r>
              <a:rPr lang="en-US" dirty="0" smtClean="0"/>
              <a:t> 1987).</a:t>
            </a:r>
          </a:p>
          <a:p>
            <a:r>
              <a:rPr lang="en-US" dirty="0" smtClean="0"/>
              <a:t>Ways to measure software reliability include the percentage of operations that are completed correctly and the average length of time the system runs before failing.</a:t>
            </a:r>
          </a:p>
          <a:p>
            <a:endParaRPr lang="en-US" dirty="0" smtClean="0"/>
          </a:p>
          <a:p>
            <a:pPr algn="ctr">
              <a:buNone/>
            </a:pPr>
            <a:r>
              <a:rPr lang="en-US" i="1" dirty="0" smtClean="0">
                <a:solidFill>
                  <a:srgbClr val="7030A0"/>
                </a:solidFill>
              </a:rPr>
              <a:t>	RE-1. No more than five experimental runs out of 1000 can be lost because of software failures.</a:t>
            </a:r>
            <a:endParaRPr lang="en-US" dirty="0" smtClean="0">
              <a:solidFill>
                <a:srgbClr val="7030A0"/>
              </a:solidFill>
            </a:endParaRPr>
          </a:p>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24</a:t>
            </a:fld>
            <a:endParaRPr lang="en-US"/>
          </a:p>
        </p:txBody>
      </p:sp>
    </p:spTree>
    <p:extLst>
      <p:ext uri="{BB962C8B-B14F-4D97-AF65-F5344CB8AC3E}">
        <p14:creationId xmlns:p14="http://schemas.microsoft.com/office/powerpoint/2010/main" val="4167713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Reliability</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Examples</a:t>
            </a:r>
          </a:p>
          <a:p>
            <a:pPr>
              <a:buNone/>
            </a:pPr>
            <a:r>
              <a:rPr lang="en-US" dirty="0" smtClean="0"/>
              <a:t>	(1) The failure frequency of a heart-monitoring unit that will operate in a hospital’s intensive care ward is required to be less than one in 20 years. Its heart attack detection function is required to have a failure rate of less than one per million cases.</a:t>
            </a:r>
          </a:p>
          <a:p>
            <a:pPr>
              <a:buNone/>
            </a:pPr>
            <a:endParaRPr lang="en-US" dirty="0" smtClean="0"/>
          </a:p>
          <a:p>
            <a:pPr>
              <a:buNone/>
            </a:pPr>
            <a:r>
              <a:rPr lang="en-US" dirty="0" smtClean="0"/>
              <a:t>	(2) One requirement of the new software system to be installed in the main branch of Independence Bank, which operates 120 branches, is that it will not fail, on average, more than 10 minutes per month during the bank’s office hours. In addition, the probability that the off-time (the time needed for repair and recovery of all the bank’s services) be more than 30 minutes is required to be less than 0.5%.</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25</a:t>
            </a:fld>
            <a:endParaRPr lang="en-US"/>
          </a:p>
        </p:txBody>
      </p:sp>
    </p:spTree>
    <p:extLst>
      <p:ext uri="{BB962C8B-B14F-4D97-AF65-F5344CB8AC3E}">
        <p14:creationId xmlns:p14="http://schemas.microsoft.com/office/powerpoint/2010/main" val="2090281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Following are some questions to ask user representatives when you’re eliciting </a:t>
            </a:r>
            <a:r>
              <a:rPr lang="en-US" dirty="0" smtClean="0"/>
              <a:t>reliability requirements</a:t>
            </a:r>
            <a:r>
              <a:rPr lang="en-US" dirty="0"/>
              <a:t>:</a:t>
            </a:r>
          </a:p>
          <a:p>
            <a:r>
              <a:rPr lang="en-US" dirty="0" smtClean="0"/>
              <a:t>How </a:t>
            </a:r>
            <a:r>
              <a:rPr lang="en-US" dirty="0"/>
              <a:t>would you judge whether this system was reliable enough?</a:t>
            </a:r>
          </a:p>
          <a:p>
            <a:r>
              <a:rPr lang="en-US" dirty="0" smtClean="0"/>
              <a:t>What </a:t>
            </a:r>
            <a:r>
              <a:rPr lang="en-US" dirty="0"/>
              <a:t>would be the consequences of experiencing a failure when performing </a:t>
            </a:r>
            <a:r>
              <a:rPr lang="en-US" dirty="0" smtClean="0"/>
              <a:t>certain operations </a:t>
            </a:r>
            <a:r>
              <a:rPr lang="en-US" dirty="0"/>
              <a:t>with the system?</a:t>
            </a:r>
          </a:p>
          <a:p>
            <a:r>
              <a:rPr lang="en-US" dirty="0" smtClean="0"/>
              <a:t>What </a:t>
            </a:r>
            <a:r>
              <a:rPr lang="en-US" dirty="0"/>
              <a:t>would you consider to be a critical failure, as opposed to a nuisance?</a:t>
            </a:r>
          </a:p>
          <a:p>
            <a:r>
              <a:rPr lang="en-US" dirty="0" smtClean="0"/>
              <a:t>Under </a:t>
            </a:r>
            <a:r>
              <a:rPr lang="en-US" dirty="0"/>
              <a:t>what conditions could a failure have severe repercussions on your business operations</a:t>
            </a:r>
            <a:r>
              <a:rPr lang="en-US" dirty="0" smtClean="0"/>
              <a:t>?</a:t>
            </a:r>
          </a:p>
          <a:p>
            <a:r>
              <a:rPr lang="en-US" dirty="0"/>
              <a:t>No one likes to see a system crash, but are there certain parts of the system that </a:t>
            </a:r>
            <a:r>
              <a:rPr lang="en-US" dirty="0" smtClean="0"/>
              <a:t>absolutely have </a:t>
            </a:r>
            <a:r>
              <a:rPr lang="en-US" dirty="0"/>
              <a:t>to be super-reliable?</a:t>
            </a:r>
          </a:p>
          <a:p>
            <a:r>
              <a:rPr lang="en-US" dirty="0" smtClean="0"/>
              <a:t>If </a:t>
            </a:r>
            <a:r>
              <a:rPr lang="en-US" dirty="0"/>
              <a:t>the system goes down, how long could it stay offline before it significantly affects </a:t>
            </a:r>
            <a:r>
              <a:rPr lang="en-US" dirty="0" smtClean="0"/>
              <a:t>your business </a:t>
            </a:r>
            <a:r>
              <a:rPr lang="en-US" dirty="0"/>
              <a:t>operations?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26</a:t>
            </a:fld>
            <a:endParaRPr lang="en-US"/>
          </a:p>
        </p:txBody>
      </p:sp>
    </p:spTree>
    <p:extLst>
      <p:ext uri="{BB962C8B-B14F-4D97-AF65-F5344CB8AC3E}">
        <p14:creationId xmlns:p14="http://schemas.microsoft.com/office/powerpoint/2010/main" val="1996233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77500" lnSpcReduction="20000"/>
          </a:bodyPr>
          <a:lstStyle/>
          <a:p>
            <a:r>
              <a:rPr lang="en-US" b="1" dirty="0" smtClean="0"/>
              <a:t>Robustness </a:t>
            </a:r>
          </a:p>
          <a:p>
            <a:r>
              <a:rPr lang="en-US" i="1" dirty="0" smtClean="0"/>
              <a:t>Robustness is the degree to which a system continues </a:t>
            </a:r>
            <a:r>
              <a:rPr lang="en-US" dirty="0" smtClean="0"/>
              <a:t>to function properly when confronted with invalid inputs, defects in connected software or hardware components, or unexpected operating conditions.</a:t>
            </a:r>
          </a:p>
          <a:p>
            <a:endParaRPr lang="en-US" dirty="0" smtClean="0"/>
          </a:p>
          <a:p>
            <a:r>
              <a:rPr lang="en-US" dirty="0" smtClean="0"/>
              <a:t>When eliciting robustness requirements, ask users about error conditions the system might encounter and how the system should react.</a:t>
            </a:r>
          </a:p>
          <a:p>
            <a:endParaRPr lang="en-US" i="1" dirty="0" smtClean="0"/>
          </a:p>
          <a:p>
            <a:pPr algn="ctr">
              <a:buNone/>
            </a:pPr>
            <a:r>
              <a:rPr lang="en-US" i="1" dirty="0" smtClean="0"/>
              <a:t>	</a:t>
            </a:r>
            <a:r>
              <a:rPr lang="en-US" i="1" dirty="0" smtClean="0">
                <a:solidFill>
                  <a:srgbClr val="7030A0"/>
                </a:solidFill>
              </a:rPr>
              <a:t>RO-1. If the editor fails before the user saves the file, the editor shall be able to recover all changes made in the file being edited up to one minute prior to the failure the next time the same user starts the program.</a:t>
            </a:r>
          </a:p>
          <a:p>
            <a:pPr algn="ctr">
              <a:buNone/>
            </a:pPr>
            <a:endParaRPr lang="en-US" i="1" dirty="0" smtClean="0">
              <a:solidFill>
                <a:srgbClr val="7030A0"/>
              </a:solidFill>
            </a:endParaRPr>
          </a:p>
          <a:p>
            <a:pPr>
              <a:buNone/>
            </a:pPr>
            <a:r>
              <a:rPr lang="en-US" i="1" dirty="0" smtClean="0">
                <a:solidFill>
                  <a:srgbClr val="7030A0"/>
                </a:solidFill>
              </a:rPr>
              <a:t>	RO-2. All plot description parameters shall have default values specified, which the Graphics Engine shall use if a parameter’s input data is missing or invalid.</a:t>
            </a:r>
          </a:p>
          <a:p>
            <a:pPr algn="ctr">
              <a:buNone/>
            </a:pPr>
            <a:endParaRPr lang="en-US" dirty="0">
              <a:solidFill>
                <a:srgbClr val="7030A0"/>
              </a:solidFill>
            </a:endParaRPr>
          </a:p>
        </p:txBody>
      </p:sp>
      <p:sp>
        <p:nvSpPr>
          <p:cNvPr id="4" name="Slide Number Placeholder 3"/>
          <p:cNvSpPr>
            <a:spLocks noGrp="1"/>
          </p:cNvSpPr>
          <p:nvPr>
            <p:ph type="sldNum" sz="quarter" idx="12"/>
          </p:nvPr>
        </p:nvSpPr>
        <p:spPr/>
        <p:txBody>
          <a:bodyPr/>
          <a:lstStyle/>
          <a:p>
            <a:fld id="{A0D70079-9AD5-4DF8-882F-9694E05451A3}" type="slidenum">
              <a:rPr lang="en-US" smtClean="0"/>
              <a:pPr/>
              <a:t>27</a:t>
            </a:fld>
            <a:endParaRPr lang="en-US"/>
          </a:p>
        </p:txBody>
      </p:sp>
    </p:spTree>
    <p:extLst>
      <p:ext uri="{BB962C8B-B14F-4D97-AF65-F5344CB8AC3E}">
        <p14:creationId xmlns:p14="http://schemas.microsoft.com/office/powerpoint/2010/main" val="2622896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a:bodyPr>
          <a:lstStyle/>
          <a:p>
            <a:r>
              <a:rPr lang="en-US" b="1" dirty="0" smtClean="0"/>
              <a:t>Safety</a:t>
            </a:r>
          </a:p>
          <a:p>
            <a:r>
              <a:rPr lang="en-US" dirty="0"/>
              <a:t>Safety requirements deal with the need to prevent a system from doing any injury to </a:t>
            </a:r>
            <a:r>
              <a:rPr lang="en-US" dirty="0" smtClean="0"/>
              <a:t>people or </a:t>
            </a:r>
            <a:r>
              <a:rPr lang="en-US" dirty="0"/>
              <a:t>damage to property (</a:t>
            </a:r>
            <a:r>
              <a:rPr lang="en-US" dirty="0" err="1"/>
              <a:t>Leveson</a:t>
            </a:r>
            <a:r>
              <a:rPr lang="en-US" dirty="0"/>
              <a:t> 1995; Hardy 2011). </a:t>
            </a:r>
            <a:endParaRPr lang="en-US" dirty="0" smtClean="0"/>
          </a:p>
          <a:p>
            <a:r>
              <a:rPr lang="en-US" dirty="0" smtClean="0"/>
              <a:t>Safety </a:t>
            </a:r>
            <a:r>
              <a:rPr lang="en-US" dirty="0"/>
              <a:t>requirements might be dictated </a:t>
            </a:r>
            <a:r>
              <a:rPr lang="en-US" dirty="0" smtClean="0"/>
              <a:t>by government </a:t>
            </a:r>
            <a:r>
              <a:rPr lang="en-US" dirty="0"/>
              <a:t>regulations or other business rules, and legal or certification issues could be </a:t>
            </a:r>
            <a:r>
              <a:rPr lang="en-US" dirty="0" smtClean="0"/>
              <a:t>associated with </a:t>
            </a:r>
            <a:r>
              <a:rPr lang="en-US" dirty="0"/>
              <a:t>satisfying such requirements. Safety requirements frequently are written in the form </a:t>
            </a:r>
            <a:r>
              <a:rPr lang="en-US" dirty="0" smtClean="0"/>
              <a:t>of conditions </a:t>
            </a:r>
            <a:r>
              <a:rPr lang="en-US" dirty="0"/>
              <a:t>or actions the system must not allow to occur.</a:t>
            </a:r>
          </a:p>
        </p:txBody>
      </p:sp>
      <p:sp>
        <p:nvSpPr>
          <p:cNvPr id="4" name="Slide Number Placeholder 3"/>
          <p:cNvSpPr>
            <a:spLocks noGrp="1"/>
          </p:cNvSpPr>
          <p:nvPr>
            <p:ph type="sldNum" sz="quarter" idx="12"/>
          </p:nvPr>
        </p:nvSpPr>
        <p:spPr/>
        <p:txBody>
          <a:bodyPr/>
          <a:lstStyle/>
          <a:p>
            <a:fld id="{A0D70079-9AD5-4DF8-882F-9694E05451A3}" type="slidenum">
              <a:rPr lang="en-US" smtClean="0"/>
              <a:pPr/>
              <a:t>28</a:t>
            </a:fld>
            <a:endParaRPr lang="en-US"/>
          </a:p>
        </p:txBody>
      </p:sp>
    </p:spTree>
    <p:extLst>
      <p:ext uri="{BB962C8B-B14F-4D97-AF65-F5344CB8AC3E}">
        <p14:creationId xmlns:p14="http://schemas.microsoft.com/office/powerpoint/2010/main" val="1430370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29</a:t>
            </a:fld>
            <a:endParaRPr lang="en-US"/>
          </a:p>
        </p:txBody>
      </p:sp>
      <p:pic>
        <p:nvPicPr>
          <p:cNvPr id="5" name="Picture 4"/>
          <p:cNvPicPr>
            <a:picLocks noChangeAspect="1"/>
          </p:cNvPicPr>
          <p:nvPr/>
        </p:nvPicPr>
        <p:blipFill>
          <a:blip r:embed="rId2"/>
          <a:stretch>
            <a:fillRect/>
          </a:stretch>
        </p:blipFill>
        <p:spPr>
          <a:xfrm>
            <a:off x="838200" y="1690688"/>
            <a:ext cx="10634036" cy="1296352"/>
          </a:xfrm>
          <a:prstGeom prst="rect">
            <a:avLst/>
          </a:prstGeom>
        </p:spPr>
      </p:pic>
      <p:pic>
        <p:nvPicPr>
          <p:cNvPr id="6" name="Picture 5"/>
          <p:cNvPicPr>
            <a:picLocks noChangeAspect="1"/>
          </p:cNvPicPr>
          <p:nvPr/>
        </p:nvPicPr>
        <p:blipFill>
          <a:blip r:embed="rId3"/>
          <a:stretch>
            <a:fillRect/>
          </a:stretch>
        </p:blipFill>
        <p:spPr>
          <a:xfrm>
            <a:off x="838200" y="3121977"/>
            <a:ext cx="10744200" cy="3516816"/>
          </a:xfrm>
          <a:prstGeom prst="rect">
            <a:avLst/>
          </a:prstGeom>
        </p:spPr>
      </p:pic>
    </p:spTree>
    <p:extLst>
      <p:ext uri="{BB962C8B-B14F-4D97-AF65-F5344CB8AC3E}">
        <p14:creationId xmlns:p14="http://schemas.microsoft.com/office/powerpoint/2010/main" val="1675231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Attributes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Excellent software products reflect an optimum balance of competing quality characteristics. If you don’t explore the customers’ quality expectations during requirements elicitation, you’re just lucky if the product satisfies them. Disappointed users and frustrated developers are the more typical outcome.</a:t>
            </a:r>
          </a:p>
          <a:p>
            <a:endParaRPr lang="en-US" dirty="0" smtClean="0"/>
          </a:p>
          <a:p>
            <a:r>
              <a:rPr lang="en-US" dirty="0" smtClean="0"/>
              <a:t>From a technical perspective, quality attributes drive significant architectural and design decisions, such as partitioning system functions onto various computers to achieve performance or integrity objectives.</a:t>
            </a:r>
          </a:p>
          <a:p>
            <a:endParaRPr lang="en-US" dirty="0" smtClean="0"/>
          </a:p>
          <a:p>
            <a:r>
              <a:rPr lang="en-US" dirty="0" smtClean="0"/>
              <a:t>Customers generally don’t present their quality expectations explicitly, although the information they provide during elicitation supplies some clues about what they have in mind. The trick is to pin down just what the users are thinking when they say the software must be user-friendly, fast, reliable, or robust.</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30</a:t>
            </a:fld>
            <a:endParaRPr lang="en-US"/>
          </a:p>
        </p:txBody>
      </p:sp>
      <p:pic>
        <p:nvPicPr>
          <p:cNvPr id="5" name="Picture 4"/>
          <p:cNvPicPr>
            <a:picLocks noChangeAspect="1"/>
          </p:cNvPicPr>
          <p:nvPr/>
        </p:nvPicPr>
        <p:blipFill>
          <a:blip r:embed="rId2"/>
          <a:stretch>
            <a:fillRect/>
          </a:stretch>
        </p:blipFill>
        <p:spPr>
          <a:xfrm>
            <a:off x="838200" y="1870075"/>
            <a:ext cx="11178041" cy="4113335"/>
          </a:xfrm>
          <a:prstGeom prst="rect">
            <a:avLst/>
          </a:prstGeom>
        </p:spPr>
      </p:pic>
    </p:spTree>
    <p:extLst>
      <p:ext uri="{BB962C8B-B14F-4D97-AF65-F5344CB8AC3E}">
        <p14:creationId xmlns:p14="http://schemas.microsoft.com/office/powerpoint/2010/main" val="2140331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77500" lnSpcReduction="20000"/>
          </a:bodyPr>
          <a:lstStyle/>
          <a:p>
            <a:r>
              <a:rPr lang="en-US" b="1" dirty="0" smtClean="0"/>
              <a:t>Security</a:t>
            </a:r>
          </a:p>
          <a:p>
            <a:r>
              <a:rPr lang="en-US" dirty="0"/>
              <a:t>Security deals with blocking unauthorized access to system functions or data, ensuring that </a:t>
            </a:r>
            <a:r>
              <a:rPr lang="en-US" dirty="0" smtClean="0"/>
              <a:t>the software </a:t>
            </a:r>
            <a:r>
              <a:rPr lang="en-US" dirty="0"/>
              <a:t>is protected from malware attacks, and so on</a:t>
            </a:r>
            <a:r>
              <a:rPr lang="en-US" dirty="0" smtClean="0"/>
              <a:t>.</a:t>
            </a:r>
          </a:p>
          <a:p>
            <a:r>
              <a:rPr lang="en-US" dirty="0"/>
              <a:t>Following are </a:t>
            </a:r>
            <a:r>
              <a:rPr lang="en-US" dirty="0" smtClean="0"/>
              <a:t>some considerations </a:t>
            </a:r>
            <a:r>
              <a:rPr lang="en-US" dirty="0"/>
              <a:t>to examine when eliciting security requirements:</a:t>
            </a:r>
          </a:p>
          <a:p>
            <a:pPr lvl="1"/>
            <a:r>
              <a:rPr lang="en-US" dirty="0" smtClean="0"/>
              <a:t>User </a:t>
            </a:r>
            <a:r>
              <a:rPr lang="en-US" dirty="0"/>
              <a:t>authorization or privilege levels (ordinary user, guest user, administrator) and user </a:t>
            </a:r>
            <a:r>
              <a:rPr lang="en-US" dirty="0" smtClean="0"/>
              <a:t>access controls </a:t>
            </a:r>
            <a:r>
              <a:rPr lang="en-US" dirty="0"/>
              <a:t>(the roles and permissions matrix that was illustrated in Figure 9-2 can be a useful tool)</a:t>
            </a:r>
          </a:p>
          <a:p>
            <a:pPr lvl="1"/>
            <a:r>
              <a:rPr lang="en-US" dirty="0" smtClean="0"/>
              <a:t>User </a:t>
            </a:r>
            <a:r>
              <a:rPr lang="en-US" dirty="0"/>
              <a:t>identification and authentication (password construction rules, password </a:t>
            </a:r>
            <a:r>
              <a:rPr lang="en-US" dirty="0" smtClean="0"/>
              <a:t>change frequency</a:t>
            </a:r>
            <a:r>
              <a:rPr lang="en-US" dirty="0"/>
              <a:t>, security questions, forgotten logon name or password procedures, </a:t>
            </a:r>
            <a:r>
              <a:rPr lang="en-US" dirty="0" smtClean="0"/>
              <a:t>biometric identification</a:t>
            </a:r>
            <a:r>
              <a:rPr lang="en-US" dirty="0"/>
              <a:t>, account locking after unsuccessful access attempts, </a:t>
            </a:r>
            <a:r>
              <a:rPr lang="en-US" dirty="0" smtClean="0"/>
              <a:t>unrecognized computer</a:t>
            </a:r>
            <a:r>
              <a:rPr lang="en-US" dirty="0"/>
              <a:t>)</a:t>
            </a:r>
          </a:p>
          <a:p>
            <a:pPr lvl="1"/>
            <a:r>
              <a:rPr lang="en-US" dirty="0" smtClean="0"/>
              <a:t>Data </a:t>
            </a:r>
            <a:r>
              <a:rPr lang="en-US" dirty="0"/>
              <a:t>privacy (who can create, see, change, copy, print, and delete what information)</a:t>
            </a:r>
          </a:p>
          <a:p>
            <a:pPr lvl="1"/>
            <a:r>
              <a:rPr lang="en-US" dirty="0" smtClean="0"/>
              <a:t>Deliberate </a:t>
            </a:r>
            <a:r>
              <a:rPr lang="en-US" dirty="0"/>
              <a:t>data destruction, corruption, or theft</a:t>
            </a:r>
          </a:p>
          <a:p>
            <a:pPr lvl="1"/>
            <a:r>
              <a:rPr lang="en-US" dirty="0" smtClean="0"/>
              <a:t>Protection </a:t>
            </a:r>
            <a:r>
              <a:rPr lang="en-US" dirty="0"/>
              <a:t>against viruses, worms, Trojan horses, spyware, rootkits, and other </a:t>
            </a:r>
            <a:r>
              <a:rPr lang="en-US" dirty="0" smtClean="0"/>
              <a:t>malware</a:t>
            </a:r>
          </a:p>
          <a:p>
            <a:pPr lvl="1"/>
            <a:r>
              <a:rPr lang="en-US" dirty="0"/>
              <a:t>Firewall and other network security issues</a:t>
            </a:r>
          </a:p>
          <a:p>
            <a:pPr lvl="1"/>
            <a:r>
              <a:rPr lang="en-US" dirty="0" smtClean="0"/>
              <a:t>Encryption </a:t>
            </a:r>
            <a:r>
              <a:rPr lang="en-US" dirty="0"/>
              <a:t>of secure data</a:t>
            </a:r>
          </a:p>
          <a:p>
            <a:pPr lvl="1"/>
            <a:r>
              <a:rPr lang="en-US" dirty="0" smtClean="0"/>
              <a:t>Building </a:t>
            </a:r>
            <a:r>
              <a:rPr lang="en-US" dirty="0"/>
              <a:t>audit trails of operations performed and access attempts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31</a:t>
            </a:fld>
            <a:endParaRPr lang="en-US"/>
          </a:p>
        </p:txBody>
      </p:sp>
    </p:spTree>
    <p:extLst>
      <p:ext uri="{BB962C8B-B14F-4D97-AF65-F5344CB8AC3E}">
        <p14:creationId xmlns:p14="http://schemas.microsoft.com/office/powerpoint/2010/main" val="345021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32</a:t>
            </a:fld>
            <a:endParaRPr lang="en-US"/>
          </a:p>
        </p:txBody>
      </p:sp>
      <p:pic>
        <p:nvPicPr>
          <p:cNvPr id="5" name="Picture 4"/>
          <p:cNvPicPr>
            <a:picLocks noChangeAspect="1"/>
          </p:cNvPicPr>
          <p:nvPr/>
        </p:nvPicPr>
        <p:blipFill>
          <a:blip r:embed="rId2"/>
          <a:stretch>
            <a:fillRect/>
          </a:stretch>
        </p:blipFill>
        <p:spPr>
          <a:xfrm>
            <a:off x="701039" y="365124"/>
            <a:ext cx="10547557" cy="6127115"/>
          </a:xfrm>
          <a:prstGeom prst="rect">
            <a:avLst/>
          </a:prstGeom>
        </p:spPr>
      </p:pic>
    </p:spTree>
    <p:extLst>
      <p:ext uri="{BB962C8B-B14F-4D97-AF65-F5344CB8AC3E}">
        <p14:creationId xmlns:p14="http://schemas.microsoft.com/office/powerpoint/2010/main" val="3109845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a:bodyPr>
          <a:lstStyle/>
          <a:p>
            <a:pPr marL="0" indent="0">
              <a:buNone/>
            </a:pPr>
            <a:r>
              <a:rPr lang="en-US" dirty="0"/>
              <a:t>Following are some questions to explore when eliciting security requirements:</a:t>
            </a:r>
          </a:p>
          <a:p>
            <a:pPr lvl="1"/>
            <a:r>
              <a:rPr lang="en-US" dirty="0" smtClean="0"/>
              <a:t>What </a:t>
            </a:r>
            <a:r>
              <a:rPr lang="en-US" dirty="0"/>
              <a:t>sensitive data must be protected from unauthorized access?</a:t>
            </a:r>
          </a:p>
          <a:p>
            <a:pPr lvl="1"/>
            <a:r>
              <a:rPr lang="en-US" dirty="0" smtClean="0"/>
              <a:t>Who </a:t>
            </a:r>
            <a:r>
              <a:rPr lang="en-US" dirty="0"/>
              <a:t>is authorized to view sensitive data? Who, specifically, is not authorized?</a:t>
            </a:r>
          </a:p>
          <a:p>
            <a:pPr lvl="1"/>
            <a:r>
              <a:rPr lang="en-US" dirty="0" smtClean="0"/>
              <a:t>Under </a:t>
            </a:r>
            <a:r>
              <a:rPr lang="en-US" dirty="0"/>
              <a:t>what business conditions or operational time frames are authorized users allowed </a:t>
            </a:r>
            <a:r>
              <a:rPr lang="en-US" dirty="0" smtClean="0"/>
              <a:t>to access </a:t>
            </a:r>
            <a:r>
              <a:rPr lang="en-US" dirty="0"/>
              <a:t>functionality?</a:t>
            </a:r>
          </a:p>
          <a:p>
            <a:pPr lvl="1"/>
            <a:r>
              <a:rPr lang="en-US" dirty="0" smtClean="0"/>
              <a:t>What </a:t>
            </a:r>
            <a:r>
              <a:rPr lang="en-US" dirty="0"/>
              <a:t>checks must be performed to confirm that the user is operating the application in </a:t>
            </a:r>
            <a:r>
              <a:rPr lang="en-US" dirty="0" smtClean="0"/>
              <a:t>a secure </a:t>
            </a:r>
            <a:r>
              <a:rPr lang="en-US" dirty="0"/>
              <a:t>environment</a:t>
            </a:r>
            <a:r>
              <a:rPr lang="en-US" dirty="0" smtClean="0"/>
              <a:t>?</a:t>
            </a:r>
          </a:p>
          <a:p>
            <a:pPr lvl="1"/>
            <a:r>
              <a:rPr lang="en-US" dirty="0"/>
              <a:t>How frequently should virus software scan for viruses?</a:t>
            </a:r>
          </a:p>
          <a:p>
            <a:pPr lvl="1"/>
            <a:r>
              <a:rPr lang="en-US" dirty="0" smtClean="0"/>
              <a:t>Is </a:t>
            </a:r>
            <a:r>
              <a:rPr lang="en-US" dirty="0"/>
              <a:t>there a specific user authentication method that must be used?</a:t>
            </a:r>
          </a:p>
        </p:txBody>
      </p:sp>
      <p:sp>
        <p:nvSpPr>
          <p:cNvPr id="4" name="Slide Number Placeholder 3"/>
          <p:cNvSpPr>
            <a:spLocks noGrp="1"/>
          </p:cNvSpPr>
          <p:nvPr>
            <p:ph type="sldNum" sz="quarter" idx="12"/>
          </p:nvPr>
        </p:nvSpPr>
        <p:spPr/>
        <p:txBody>
          <a:bodyPr/>
          <a:lstStyle/>
          <a:p>
            <a:fld id="{A0D70079-9AD5-4DF8-882F-9694E05451A3}" type="slidenum">
              <a:rPr lang="en-US" smtClean="0"/>
              <a:pPr/>
              <a:t>33</a:t>
            </a:fld>
            <a:endParaRPr lang="en-US"/>
          </a:p>
        </p:txBody>
      </p:sp>
    </p:spTree>
    <p:extLst>
      <p:ext uri="{BB962C8B-B14F-4D97-AF65-F5344CB8AC3E}">
        <p14:creationId xmlns:p14="http://schemas.microsoft.com/office/powerpoint/2010/main" val="3897741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a:xfrm>
            <a:off x="838200" y="1690689"/>
            <a:ext cx="10515600" cy="4268151"/>
          </a:xfrm>
        </p:spPr>
        <p:txBody>
          <a:bodyPr>
            <a:noAutofit/>
          </a:bodyPr>
          <a:lstStyle/>
          <a:p>
            <a:r>
              <a:rPr lang="en-US" sz="2000" b="1" dirty="0" smtClean="0"/>
              <a:t>Usability </a:t>
            </a:r>
          </a:p>
          <a:p>
            <a:r>
              <a:rPr lang="en-US" sz="2000" dirty="0" smtClean="0"/>
              <a:t>Also referred to as </a:t>
            </a:r>
            <a:r>
              <a:rPr lang="en-US" sz="2000" i="1" dirty="0" smtClean="0"/>
              <a:t>ease of use and human engineering, usability </a:t>
            </a:r>
            <a:r>
              <a:rPr lang="en-US" sz="2000" dirty="0" smtClean="0"/>
              <a:t>addresses the numerous factors that constitute what users often describe as </a:t>
            </a:r>
            <a:r>
              <a:rPr lang="en-US" sz="2000" i="1" dirty="0" smtClean="0"/>
              <a:t>user-friendliness.</a:t>
            </a:r>
          </a:p>
          <a:p>
            <a:r>
              <a:rPr lang="en-US" sz="2000" dirty="0" smtClean="0"/>
              <a:t>Analysts and developers shouldn’t talk about friendly software but about software that’s designed for effective and unobtrusive usage.</a:t>
            </a:r>
          </a:p>
          <a:p>
            <a:r>
              <a:rPr lang="en-US" sz="2000" dirty="0" smtClean="0"/>
              <a:t>The Chemical Tracking System requirements analysts asked their user representatives questions such as “How important is it that you be able to request chemicals quickly and simply?” and “How long should it take you to complete a chemical request ?” These are simple starting points toward defining the many characteristics that will make the software easy to use. </a:t>
            </a:r>
            <a:endParaRPr lang="en-US" sz="2000" dirty="0">
              <a:solidFill>
                <a:srgbClr val="7030A0"/>
              </a:solidFill>
            </a:endParaRPr>
          </a:p>
        </p:txBody>
      </p:sp>
      <p:sp>
        <p:nvSpPr>
          <p:cNvPr id="4" name="Slide Number Placeholder 3"/>
          <p:cNvSpPr>
            <a:spLocks noGrp="1"/>
          </p:cNvSpPr>
          <p:nvPr>
            <p:ph type="sldNum" sz="quarter" idx="12"/>
          </p:nvPr>
        </p:nvSpPr>
        <p:spPr/>
        <p:txBody>
          <a:bodyPr/>
          <a:lstStyle/>
          <a:p>
            <a:fld id="{A0D70079-9AD5-4DF8-882F-9694E05451A3}"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838200" y="1490911"/>
            <a:ext cx="10728960" cy="5230564"/>
          </a:xfrm>
          <a:prstGeom prst="rect">
            <a:avLst/>
          </a:prstGeom>
        </p:spPr>
      </p:pic>
    </p:spTree>
    <p:extLst>
      <p:ext uri="{BB962C8B-B14F-4D97-AF65-F5344CB8AC3E}">
        <p14:creationId xmlns:p14="http://schemas.microsoft.com/office/powerpoint/2010/main" val="1123619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35</a:t>
            </a:fld>
            <a:endParaRPr lang="en-US"/>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External quality attributes</a:t>
            </a:r>
            <a:endParaRPr lang="en-US" dirty="0"/>
          </a:p>
        </p:txBody>
      </p:sp>
      <p:pic>
        <p:nvPicPr>
          <p:cNvPr id="6" name="Picture 5"/>
          <p:cNvPicPr>
            <a:picLocks noChangeAspect="1"/>
          </p:cNvPicPr>
          <p:nvPr/>
        </p:nvPicPr>
        <p:blipFill>
          <a:blip r:embed="rId2"/>
          <a:stretch>
            <a:fillRect/>
          </a:stretch>
        </p:blipFill>
        <p:spPr>
          <a:xfrm>
            <a:off x="838200" y="1490911"/>
            <a:ext cx="10728960" cy="5230564"/>
          </a:xfrm>
          <a:prstGeom prst="rect">
            <a:avLst/>
          </a:prstGeom>
        </p:spPr>
      </p:pic>
    </p:spTree>
    <p:extLst>
      <p:ext uri="{BB962C8B-B14F-4D97-AF65-F5344CB8AC3E}">
        <p14:creationId xmlns:p14="http://schemas.microsoft.com/office/powerpoint/2010/main" val="220221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
            </a:r>
            <a:r>
              <a:rPr lang="en-US" dirty="0" smtClean="0"/>
              <a:t>attributes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As with the other quality attributes, it is possible to measure many aspects of “user-friendliness</a:t>
            </a:r>
            <a:r>
              <a:rPr lang="en-US" dirty="0" smtClean="0"/>
              <a:t>.” Usability </a:t>
            </a:r>
            <a:r>
              <a:rPr lang="en-US" dirty="0"/>
              <a:t>indicators include:</a:t>
            </a:r>
          </a:p>
          <a:p>
            <a:pPr lvl="1"/>
            <a:r>
              <a:rPr lang="en-US" dirty="0" smtClean="0"/>
              <a:t>The </a:t>
            </a:r>
            <a:r>
              <a:rPr lang="en-US" dirty="0"/>
              <a:t>average time needed for a specific type of user to complete a particular task correctly.</a:t>
            </a:r>
          </a:p>
          <a:p>
            <a:pPr lvl="1"/>
            <a:r>
              <a:rPr lang="en-US" dirty="0" smtClean="0"/>
              <a:t>How </a:t>
            </a:r>
            <a:r>
              <a:rPr lang="en-US" dirty="0"/>
              <a:t>many transactions the user can complete correctly in a given time period.</a:t>
            </a:r>
          </a:p>
          <a:p>
            <a:pPr lvl="1"/>
            <a:r>
              <a:rPr lang="en-US" dirty="0" smtClean="0"/>
              <a:t>What </a:t>
            </a:r>
            <a:r>
              <a:rPr lang="en-US" dirty="0"/>
              <a:t>percentage of a set of tasks the user can complete correctly without needing help.</a:t>
            </a:r>
          </a:p>
          <a:p>
            <a:pPr lvl="1"/>
            <a:r>
              <a:rPr lang="en-US" dirty="0" smtClean="0"/>
              <a:t>How </a:t>
            </a:r>
            <a:r>
              <a:rPr lang="en-US" dirty="0"/>
              <a:t>many errors the user makes when completing a task.</a:t>
            </a:r>
          </a:p>
          <a:p>
            <a:pPr lvl="1"/>
            <a:r>
              <a:rPr lang="en-US" dirty="0" smtClean="0"/>
              <a:t>How </a:t>
            </a:r>
            <a:r>
              <a:rPr lang="en-US" dirty="0"/>
              <a:t>many tries it takes the user to accomplish a particular task, like finding a specific </a:t>
            </a:r>
            <a:r>
              <a:rPr lang="en-US" dirty="0" smtClean="0"/>
              <a:t>function buried </a:t>
            </a:r>
            <a:r>
              <a:rPr lang="en-US" dirty="0"/>
              <a:t>somewhere in the menus.</a:t>
            </a:r>
          </a:p>
          <a:p>
            <a:pPr lvl="1"/>
            <a:r>
              <a:rPr lang="en-US" dirty="0" smtClean="0"/>
              <a:t>The </a:t>
            </a:r>
            <a:r>
              <a:rPr lang="en-US" dirty="0"/>
              <a:t>delay or wait time when performing a task.</a:t>
            </a:r>
          </a:p>
          <a:p>
            <a:pPr lvl="1"/>
            <a:r>
              <a:rPr lang="en-US" dirty="0" smtClean="0"/>
              <a:t>The </a:t>
            </a:r>
            <a:r>
              <a:rPr lang="en-US" dirty="0"/>
              <a:t>number of interactions (mouse clicks, keystrokes, touch-screen gestures) required to </a:t>
            </a:r>
            <a:r>
              <a:rPr lang="en-US" dirty="0" smtClean="0"/>
              <a:t>get to </a:t>
            </a:r>
            <a:r>
              <a:rPr lang="en-US" dirty="0"/>
              <a:t>a piece of information or to accomplish a task.</a:t>
            </a:r>
          </a:p>
        </p:txBody>
      </p:sp>
      <p:sp>
        <p:nvSpPr>
          <p:cNvPr id="4" name="Slide Number Placeholder 3"/>
          <p:cNvSpPr>
            <a:spLocks noGrp="1"/>
          </p:cNvSpPr>
          <p:nvPr>
            <p:ph type="sldNum" sz="quarter" idx="12"/>
          </p:nvPr>
        </p:nvSpPr>
        <p:spPr/>
        <p:txBody>
          <a:bodyPr/>
          <a:lstStyle/>
          <a:p>
            <a:fld id="{A0D70079-9AD5-4DF8-882F-9694E05451A3}" type="slidenum">
              <a:rPr lang="en-US" smtClean="0"/>
              <a:pPr/>
              <a:t>36</a:t>
            </a:fld>
            <a:endParaRPr lang="en-US"/>
          </a:p>
        </p:txBody>
      </p:sp>
    </p:spTree>
    <p:extLst>
      <p:ext uri="{BB962C8B-B14F-4D97-AF65-F5344CB8AC3E}">
        <p14:creationId xmlns:p14="http://schemas.microsoft.com/office/powerpoint/2010/main" val="24632480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attributes</a:t>
            </a:r>
          </a:p>
        </p:txBody>
      </p:sp>
      <p:sp>
        <p:nvSpPr>
          <p:cNvPr id="3" name="Content Placeholder 2"/>
          <p:cNvSpPr>
            <a:spLocks noGrp="1"/>
          </p:cNvSpPr>
          <p:nvPr>
            <p:ph idx="1"/>
          </p:nvPr>
        </p:nvSpPr>
        <p:spPr/>
        <p:txBody>
          <a:bodyPr>
            <a:normAutofit fontScale="77500" lnSpcReduction="20000"/>
          </a:bodyPr>
          <a:lstStyle/>
          <a:p>
            <a:r>
              <a:rPr lang="en-US" dirty="0"/>
              <a:t>Discussions about usability can lead to measurable goals (</a:t>
            </a:r>
            <a:r>
              <a:rPr lang="en-US" dirty="0" err="1"/>
              <a:t>Lauesen</a:t>
            </a:r>
            <a:r>
              <a:rPr lang="en-US" dirty="0"/>
              <a:t> 2002) such as this one:</a:t>
            </a:r>
          </a:p>
          <a:p>
            <a:pPr algn="ctr">
              <a:buNone/>
            </a:pPr>
            <a:r>
              <a:rPr lang="en-US" i="1" dirty="0">
                <a:solidFill>
                  <a:srgbClr val="7030A0"/>
                </a:solidFill>
              </a:rPr>
              <a:t>US-1. A trained user shall be able to submit a complete request for a chemical selected from a vendor catalog in an average of four and a maximum of six minutes. </a:t>
            </a:r>
          </a:p>
          <a:p>
            <a:r>
              <a:rPr lang="en-US" dirty="0"/>
              <a:t>Inquire whether the new system must conform to any user interface standards or conventions, or whether its user interface needs to be consistent with those of other frequently used systems. You might state such a usability requirement in the following way:</a:t>
            </a:r>
          </a:p>
          <a:p>
            <a:pPr algn="ctr">
              <a:buNone/>
            </a:pPr>
            <a:r>
              <a:rPr lang="en-US" i="1" dirty="0">
                <a:solidFill>
                  <a:srgbClr val="7030A0"/>
                </a:solidFill>
              </a:rPr>
              <a:t>US-2. All functions on the File menu shall have shortcut keys defined that use the Control key pressed simultaneously with one other key. Menu commands that also appear on the Microsoft Word XP File menu shall use the same shortcut keys that Word uses.</a:t>
            </a:r>
          </a:p>
          <a:p>
            <a:r>
              <a:rPr lang="en-US" dirty="0"/>
              <a:t>Usability also encompasses how easy it is for new or infrequent users to learn to use the product. Ease-of-learning goals can be quantified and measured:</a:t>
            </a:r>
          </a:p>
          <a:p>
            <a:pPr algn="ctr">
              <a:buNone/>
            </a:pPr>
            <a:r>
              <a:rPr lang="en-US" i="1" dirty="0">
                <a:solidFill>
                  <a:srgbClr val="7030A0"/>
                </a:solidFill>
              </a:rPr>
              <a:t>US-3. A chemist who has never used the Chemical Tracking System before shall be able to place a request for a chemical correctly with no more than 30 minutes of orientation.</a:t>
            </a:r>
            <a:endParaRPr lang="en-US" dirty="0">
              <a:solidFill>
                <a:srgbClr val="7030A0"/>
              </a:solidFill>
            </a:endParaRPr>
          </a:p>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37</a:t>
            </a:fld>
            <a:endParaRPr lang="en-US"/>
          </a:p>
        </p:txBody>
      </p:sp>
    </p:spTree>
    <p:extLst>
      <p:ext uri="{BB962C8B-B14F-4D97-AF65-F5344CB8AC3E}">
        <p14:creationId xmlns:p14="http://schemas.microsoft.com/office/powerpoint/2010/main" val="299699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Usability </a:t>
            </a:r>
          </a:p>
        </p:txBody>
      </p:sp>
      <p:sp>
        <p:nvSpPr>
          <p:cNvPr id="3" name="Content Placeholder 2"/>
          <p:cNvSpPr>
            <a:spLocks noGrp="1"/>
          </p:cNvSpPr>
          <p:nvPr>
            <p:ph idx="1"/>
          </p:nvPr>
        </p:nvSpPr>
        <p:spPr/>
        <p:txBody>
          <a:bodyPr>
            <a:normAutofit lnSpcReduction="10000"/>
          </a:bodyPr>
          <a:lstStyle/>
          <a:p>
            <a:r>
              <a:rPr lang="en-US" i="1" dirty="0" smtClean="0"/>
              <a:t>Example</a:t>
            </a:r>
          </a:p>
          <a:p>
            <a:r>
              <a:rPr lang="en-US" dirty="0" smtClean="0"/>
              <a:t>The software usability requirements document for the new help desk system initiated by a home appliance service company lists the following specifications:</a:t>
            </a:r>
          </a:p>
          <a:p>
            <a:pPr>
              <a:buNone/>
            </a:pPr>
            <a:endParaRPr lang="en-US" dirty="0" smtClean="0"/>
          </a:p>
          <a:p>
            <a:pPr>
              <a:buNone/>
            </a:pPr>
            <a:r>
              <a:rPr lang="en-US" dirty="0" smtClean="0"/>
              <a:t>(a) A staff member should be able to handle at least 60 service calls a day.</a:t>
            </a:r>
          </a:p>
          <a:p>
            <a:pPr>
              <a:buNone/>
            </a:pPr>
            <a:r>
              <a:rPr lang="en-US" dirty="0" smtClean="0"/>
              <a:t>(b) Training a new employee will take no more than two days (16 training hours), immediately at the end of which the trainee will be able to handle 45 service calls a day.</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38</a:t>
            </a:fld>
            <a:endParaRPr lang="en-US" dirty="0"/>
          </a:p>
        </p:txBody>
      </p:sp>
    </p:spTree>
    <p:extLst>
      <p:ext uri="{BB962C8B-B14F-4D97-AF65-F5344CB8AC3E}">
        <p14:creationId xmlns:p14="http://schemas.microsoft.com/office/powerpoint/2010/main" val="41103622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normAutofit fontScale="92500"/>
          </a:bodyPr>
          <a:lstStyle/>
          <a:p>
            <a:r>
              <a:rPr lang="en-US" b="1" dirty="0" smtClean="0"/>
              <a:t>Efficiency </a:t>
            </a:r>
          </a:p>
          <a:p>
            <a:r>
              <a:rPr lang="en-US" dirty="0" smtClean="0"/>
              <a:t>Efficiency is a measure of how well the system utilizes processor capacity, disk space, memory, or communication bandwidth (Davis 1993).</a:t>
            </a:r>
          </a:p>
          <a:p>
            <a:endParaRPr lang="en-US" dirty="0" smtClean="0"/>
          </a:p>
          <a:p>
            <a:pPr algn="ctr">
              <a:buNone/>
            </a:pPr>
            <a:r>
              <a:rPr lang="en-US" i="1" dirty="0" smtClean="0">
                <a:solidFill>
                  <a:srgbClr val="7030A0"/>
                </a:solidFill>
              </a:rPr>
              <a:t>	EF-1. At least 25 percent of the processor capacity and RAM available to the application shall be unused at the planned peak load conditions.</a:t>
            </a:r>
          </a:p>
          <a:p>
            <a:endParaRPr lang="en-US" dirty="0" smtClean="0"/>
          </a:p>
          <a:p>
            <a:r>
              <a:rPr lang="en-US" dirty="0" smtClean="0"/>
              <a:t>Typical users won’t state efficiency requirements in such technical terms. They’ll think primarily in terms of response times or disk space consumption.</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60" y="154175"/>
            <a:ext cx="10515600" cy="1325563"/>
          </a:xfrm>
        </p:spPr>
        <p:txBody>
          <a:bodyPr/>
          <a:lstStyle/>
          <a:p>
            <a:r>
              <a:rPr lang="en-US" dirty="0"/>
              <a:t>Quality Attributes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838200" y="1133852"/>
            <a:ext cx="10408920" cy="5587624"/>
          </a:xfrm>
          <a:prstGeom prst="rect">
            <a:avLst/>
          </a:prstGeom>
        </p:spPr>
      </p:pic>
    </p:spTree>
    <p:extLst>
      <p:ext uri="{BB962C8B-B14F-4D97-AF65-F5344CB8AC3E}">
        <p14:creationId xmlns:p14="http://schemas.microsoft.com/office/powerpoint/2010/main" val="20709872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Efficiency</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Examples</a:t>
            </a:r>
          </a:p>
          <a:p>
            <a:pPr>
              <a:buNone/>
            </a:pPr>
            <a:r>
              <a:rPr lang="en-US" dirty="0" smtClean="0"/>
              <a:t>(1) A chain of stores is considering two alternative bids for a software system. Both bids consist of placing the same computers in the chain’s headquarters and its branches. The bids differ solely in the storage volume: 20 GB per branch computer and 100 GB in the head office computer (Bid A); 10 GB per branch computer and 30 GB in the head office computer (Bid B). There is also a difference in the number of communication lines required: Bid A consists of three communication lines of 28.8 KBPS between each branch and the head office, whereas Bid B  is based on two communication lines of the same capacity between each branch and the head office. In this case, it is clear that Bid B is more efficient than Bid A because fewer hardware resources are required.</a:t>
            </a:r>
          </a:p>
          <a:p>
            <a:endParaRPr lang="en-US" dirty="0" smtClean="0"/>
          </a:p>
          <a:p>
            <a:pPr>
              <a:buNone/>
            </a:pPr>
            <a:r>
              <a:rPr lang="en-US" dirty="0" smtClean="0"/>
              <a:t>(2) An outdoor meteorological unit, equipped with a 1000 </a:t>
            </a:r>
            <a:r>
              <a:rPr lang="en-US" dirty="0" err="1" smtClean="0"/>
              <a:t>milli</a:t>
            </a:r>
            <a:r>
              <a:rPr lang="en-US" dirty="0" smtClean="0"/>
              <a:t>-ampere hour cell, should be capable of supplying the power requirements of the unit for at least 30 days. The system performs measurements once per hour, logs the results, and transmits the results once a day to the meteorological center by means of wireless communication.</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Efficiency</a:t>
            </a:r>
            <a:endParaRPr lang="en-US" dirty="0"/>
          </a:p>
        </p:txBody>
      </p:sp>
      <p:sp>
        <p:nvSpPr>
          <p:cNvPr id="3" name="Content Placeholder 2"/>
          <p:cNvSpPr>
            <a:spLocks noGrp="1"/>
          </p:cNvSpPr>
          <p:nvPr>
            <p:ph idx="1"/>
          </p:nvPr>
        </p:nvSpPr>
        <p:spPr/>
        <p:txBody>
          <a:bodyPr>
            <a:normAutofit/>
          </a:bodyPr>
          <a:lstStyle/>
          <a:p>
            <a:r>
              <a:rPr lang="en-US" dirty="0"/>
              <a:t>The BA must ask the questions that will surface </a:t>
            </a:r>
            <a:r>
              <a:rPr lang="en-US" dirty="0" smtClean="0"/>
              <a:t>user expectations </a:t>
            </a:r>
            <a:r>
              <a:rPr lang="en-US" dirty="0"/>
              <a:t>regarding issues such as acceptable performance degradation, demand spikes, </a:t>
            </a:r>
            <a:r>
              <a:rPr lang="en-US" dirty="0" smtClean="0"/>
              <a:t>and anticipated </a:t>
            </a:r>
            <a:r>
              <a:rPr lang="en-US" dirty="0"/>
              <a:t>growth. Examples of such questions are:</a:t>
            </a:r>
          </a:p>
          <a:p>
            <a:pPr lvl="1"/>
            <a:r>
              <a:rPr lang="en-US" dirty="0" smtClean="0"/>
              <a:t>What </a:t>
            </a:r>
            <a:r>
              <a:rPr lang="en-US" dirty="0"/>
              <a:t>is the maximum number of concurrent users now and anticipated in the future?</a:t>
            </a:r>
          </a:p>
          <a:p>
            <a:pPr lvl="1"/>
            <a:r>
              <a:rPr lang="en-US" dirty="0" smtClean="0"/>
              <a:t>By </a:t>
            </a:r>
            <a:r>
              <a:rPr lang="en-US" dirty="0"/>
              <a:t>how much could response times or other performance indicators decrease before users </a:t>
            </a:r>
            <a:r>
              <a:rPr lang="en-US" dirty="0" smtClean="0"/>
              <a:t>or the </a:t>
            </a:r>
            <a:r>
              <a:rPr lang="en-US" dirty="0"/>
              <a:t>business suffer adverse consequences?</a:t>
            </a:r>
          </a:p>
          <a:p>
            <a:pPr lvl="1"/>
            <a:r>
              <a:rPr lang="en-US" dirty="0" smtClean="0"/>
              <a:t>How </a:t>
            </a:r>
            <a:r>
              <a:rPr lang="en-US" dirty="0"/>
              <a:t>many operations must the system be able to perform simultaneously under both </a:t>
            </a:r>
            <a:r>
              <a:rPr lang="en-US" dirty="0" smtClean="0"/>
              <a:t>normal and </a:t>
            </a:r>
            <a:r>
              <a:rPr lang="en-US" dirty="0"/>
              <a:t>extreme operating conditions?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41</a:t>
            </a:fld>
            <a:endParaRPr lang="en-US"/>
          </a:p>
        </p:txBody>
      </p:sp>
    </p:spTree>
    <p:extLst>
      <p:ext uri="{BB962C8B-B14F-4D97-AF65-F5344CB8AC3E}">
        <p14:creationId xmlns:p14="http://schemas.microsoft.com/office/powerpoint/2010/main" val="708984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a:xfrm>
            <a:off x="838200" y="1459865"/>
            <a:ext cx="10515600" cy="4351338"/>
          </a:xfrm>
        </p:spPr>
        <p:txBody>
          <a:bodyPr>
            <a:normAutofit/>
          </a:bodyPr>
          <a:lstStyle/>
          <a:p>
            <a:r>
              <a:rPr lang="en-US" sz="2400" dirty="0" smtClean="0"/>
              <a:t>Modifiability</a:t>
            </a:r>
          </a:p>
          <a:p>
            <a:r>
              <a:rPr lang="en-US" sz="2400" dirty="0"/>
              <a:t>Modifiability addresses how easily the software designs and code can be understood, </a:t>
            </a:r>
            <a:r>
              <a:rPr lang="en-US" sz="2400" dirty="0" smtClean="0"/>
              <a:t>changed, and </a:t>
            </a:r>
            <a:r>
              <a:rPr lang="en-US" sz="2400" dirty="0"/>
              <a:t>extended. </a:t>
            </a:r>
            <a:endParaRPr lang="en-US" sz="2400" dirty="0" smtClean="0"/>
          </a:p>
          <a:p>
            <a:r>
              <a:rPr lang="en-US" sz="2400" dirty="0" smtClean="0"/>
              <a:t>Modifiability </a:t>
            </a:r>
            <a:r>
              <a:rPr lang="en-US" sz="2400" dirty="0"/>
              <a:t>encompasses several other quality attribute terms that relate </a:t>
            </a:r>
            <a:r>
              <a:rPr lang="en-US" sz="2400" dirty="0" smtClean="0"/>
              <a:t>to different </a:t>
            </a:r>
            <a:r>
              <a:rPr lang="en-US" sz="2400" dirty="0"/>
              <a:t>forms of software maintenance</a:t>
            </a:r>
          </a:p>
        </p:txBody>
      </p:sp>
      <p:sp>
        <p:nvSpPr>
          <p:cNvPr id="4" name="Slide Number Placeholder 3"/>
          <p:cNvSpPr>
            <a:spLocks noGrp="1"/>
          </p:cNvSpPr>
          <p:nvPr>
            <p:ph type="sldNum" sz="quarter" idx="12"/>
          </p:nvPr>
        </p:nvSpPr>
        <p:spPr/>
        <p:txBody>
          <a:bodyPr/>
          <a:lstStyle/>
          <a:p>
            <a:fld id="{A0D70079-9AD5-4DF8-882F-9694E05451A3}" type="slidenum">
              <a:rPr lang="en-US" smtClean="0"/>
              <a:pPr/>
              <a:t>42</a:t>
            </a:fld>
            <a:endParaRPr lang="en-US"/>
          </a:p>
        </p:txBody>
      </p:sp>
      <p:pic>
        <p:nvPicPr>
          <p:cNvPr id="5" name="Picture 4"/>
          <p:cNvPicPr>
            <a:picLocks noChangeAspect="1"/>
          </p:cNvPicPr>
          <p:nvPr/>
        </p:nvPicPr>
        <p:blipFill>
          <a:blip r:embed="rId2"/>
          <a:stretch>
            <a:fillRect/>
          </a:stretch>
        </p:blipFill>
        <p:spPr>
          <a:xfrm>
            <a:off x="1281048" y="3516409"/>
            <a:ext cx="10072752" cy="3341591"/>
          </a:xfrm>
          <a:prstGeom prst="rect">
            <a:avLst/>
          </a:prstGeom>
        </p:spPr>
      </p:pic>
    </p:spTree>
    <p:extLst>
      <p:ext uri="{BB962C8B-B14F-4D97-AF65-F5344CB8AC3E}">
        <p14:creationId xmlns:p14="http://schemas.microsoft.com/office/powerpoint/2010/main" val="30613923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pic>
        <p:nvPicPr>
          <p:cNvPr id="7" name="Content Placeholder 6"/>
          <p:cNvPicPr>
            <a:picLocks noGrp="1" noChangeAspect="1"/>
          </p:cNvPicPr>
          <p:nvPr>
            <p:ph idx="1"/>
          </p:nvPr>
        </p:nvPicPr>
        <p:blipFill>
          <a:blip r:embed="rId2"/>
          <a:stretch>
            <a:fillRect/>
          </a:stretch>
        </p:blipFill>
        <p:spPr>
          <a:xfrm>
            <a:off x="838200" y="3169920"/>
            <a:ext cx="9814271" cy="3038223"/>
          </a:xfrm>
          <a:prstGeom prst="rect">
            <a:avLst/>
          </a:prstGeom>
        </p:spPr>
      </p:pic>
      <p:sp>
        <p:nvSpPr>
          <p:cNvPr id="4" name="Slide Number Placeholder 3"/>
          <p:cNvSpPr>
            <a:spLocks noGrp="1"/>
          </p:cNvSpPr>
          <p:nvPr>
            <p:ph type="sldNum" sz="quarter" idx="12"/>
          </p:nvPr>
        </p:nvSpPr>
        <p:spPr/>
        <p:txBody>
          <a:bodyPr/>
          <a:lstStyle/>
          <a:p>
            <a:fld id="{A0D70079-9AD5-4DF8-882F-9694E05451A3}" type="slidenum">
              <a:rPr lang="en-US" smtClean="0"/>
              <a:pPr/>
              <a:t>43</a:t>
            </a:fld>
            <a:endParaRPr lang="en-US"/>
          </a:p>
        </p:txBody>
      </p:sp>
      <p:pic>
        <p:nvPicPr>
          <p:cNvPr id="5" name="Picture 4"/>
          <p:cNvPicPr>
            <a:picLocks noChangeAspect="1"/>
          </p:cNvPicPr>
          <p:nvPr/>
        </p:nvPicPr>
        <p:blipFill>
          <a:blip r:embed="rId3"/>
          <a:stretch>
            <a:fillRect/>
          </a:stretch>
        </p:blipFill>
        <p:spPr>
          <a:xfrm>
            <a:off x="966995" y="1474624"/>
            <a:ext cx="8889301" cy="1146655"/>
          </a:xfrm>
          <a:prstGeom prst="rect">
            <a:avLst/>
          </a:prstGeom>
        </p:spPr>
      </p:pic>
      <p:pic>
        <p:nvPicPr>
          <p:cNvPr id="6" name="Picture 5"/>
          <p:cNvPicPr>
            <a:picLocks noChangeAspect="1"/>
          </p:cNvPicPr>
          <p:nvPr/>
        </p:nvPicPr>
        <p:blipFill>
          <a:blip r:embed="rId4"/>
          <a:stretch>
            <a:fillRect/>
          </a:stretch>
        </p:blipFill>
        <p:spPr>
          <a:xfrm>
            <a:off x="1097569" y="2621280"/>
            <a:ext cx="6928954" cy="548640"/>
          </a:xfrm>
          <a:prstGeom prst="rect">
            <a:avLst/>
          </a:prstGeom>
        </p:spPr>
      </p:pic>
    </p:spTree>
    <p:extLst>
      <p:ext uri="{BB962C8B-B14F-4D97-AF65-F5344CB8AC3E}">
        <p14:creationId xmlns:p14="http://schemas.microsoft.com/office/powerpoint/2010/main" val="38108481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7"/>
            <a:ext cx="10515600" cy="1325563"/>
          </a:xfrm>
        </p:spPr>
        <p:txBody>
          <a:bodyPr/>
          <a:lstStyle/>
          <a:p>
            <a:r>
              <a:rPr lang="en-US" dirty="0"/>
              <a:t>Internal quality attributes</a:t>
            </a:r>
          </a:p>
        </p:txBody>
      </p:sp>
      <p:sp>
        <p:nvSpPr>
          <p:cNvPr id="3" name="Content Placeholder 2"/>
          <p:cNvSpPr>
            <a:spLocks noGrp="1"/>
          </p:cNvSpPr>
          <p:nvPr>
            <p:ph idx="1"/>
          </p:nvPr>
        </p:nvSpPr>
        <p:spPr>
          <a:xfrm>
            <a:off x="838200" y="1094105"/>
            <a:ext cx="10515600" cy="4351338"/>
          </a:xfrm>
        </p:spPr>
        <p:txBody>
          <a:bodyPr>
            <a:noAutofit/>
          </a:bodyPr>
          <a:lstStyle/>
          <a:p>
            <a:r>
              <a:rPr lang="en-US" sz="2400" b="1" dirty="0" smtClean="0"/>
              <a:t>Portability </a:t>
            </a:r>
          </a:p>
          <a:p>
            <a:r>
              <a:rPr lang="en-US" sz="2400" dirty="0" smtClean="0"/>
              <a:t>The effort required to migrate a piece of software from one operating environment to another is a measure of portability. Some practitioners include the ability to internationalize and localize a product under the heading of portability.</a:t>
            </a:r>
          </a:p>
          <a:p>
            <a:r>
              <a:rPr lang="en-US" sz="2400" i="1" dirty="0" smtClean="0"/>
              <a:t>Example</a:t>
            </a:r>
          </a:p>
          <a:p>
            <a:r>
              <a:rPr lang="en-US" sz="2400" dirty="0" smtClean="0"/>
              <a:t>A software package designed and programmed to operate in a Windows 2000 environment is required to allow low-cost transfer to Linux and Windows NT environments.</a:t>
            </a:r>
          </a:p>
          <a:p>
            <a:r>
              <a:rPr lang="en-US" sz="2400" dirty="0" smtClean="0"/>
              <a:t>Some compilers define an </a:t>
            </a:r>
            <a:r>
              <a:rPr lang="en-US" sz="2400" i="1" dirty="0" smtClean="0"/>
              <a:t>integer as being 16 bits long and </a:t>
            </a:r>
            <a:r>
              <a:rPr lang="en-US" sz="2400" dirty="0" smtClean="0"/>
              <a:t>others define it as 32 bits. To satisfy a portability requirement, a programmer might symbolically define a data type called </a:t>
            </a:r>
            <a:r>
              <a:rPr lang="en-US" sz="2400" i="1" dirty="0" smtClean="0"/>
              <a:t>WORD as a 16-bit unsigned integer </a:t>
            </a:r>
            <a:r>
              <a:rPr lang="en-US" sz="2400" dirty="0" smtClean="0"/>
              <a:t>and use the WORD data type instead of the compiler’s default integer data type. This ensures that all compilers will treat data items of type WORD in the same way, which helps to make the system work predictably in different operating environments.</a:t>
            </a:r>
          </a:p>
          <a:p>
            <a:endParaRPr lang="en-US" sz="2400"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a:xfrm>
            <a:off x="838200" y="1414145"/>
            <a:ext cx="10515600" cy="4351338"/>
          </a:xfrm>
        </p:spPr>
        <p:txBody>
          <a:bodyPr/>
          <a:lstStyle/>
          <a:p>
            <a:r>
              <a:rPr lang="en-US" dirty="0"/>
              <a:t>Portability</a:t>
            </a:r>
          </a:p>
        </p:txBody>
      </p:sp>
      <p:sp>
        <p:nvSpPr>
          <p:cNvPr id="4" name="Slide Number Placeholder 3"/>
          <p:cNvSpPr>
            <a:spLocks noGrp="1"/>
          </p:cNvSpPr>
          <p:nvPr>
            <p:ph type="sldNum" sz="quarter" idx="12"/>
          </p:nvPr>
        </p:nvSpPr>
        <p:spPr/>
        <p:txBody>
          <a:bodyPr/>
          <a:lstStyle/>
          <a:p>
            <a:fld id="{A0D70079-9AD5-4DF8-882F-9694E05451A3}" type="slidenum">
              <a:rPr lang="en-US" smtClean="0"/>
              <a:pPr/>
              <a:t>45</a:t>
            </a:fld>
            <a:endParaRPr lang="en-US"/>
          </a:p>
        </p:txBody>
      </p:sp>
      <p:pic>
        <p:nvPicPr>
          <p:cNvPr id="5" name="Picture 4"/>
          <p:cNvPicPr>
            <a:picLocks noChangeAspect="1"/>
          </p:cNvPicPr>
          <p:nvPr/>
        </p:nvPicPr>
        <p:blipFill>
          <a:blip r:embed="rId2"/>
          <a:stretch>
            <a:fillRect/>
          </a:stretch>
        </p:blipFill>
        <p:spPr>
          <a:xfrm>
            <a:off x="1058532" y="1849417"/>
            <a:ext cx="9700908" cy="4689495"/>
          </a:xfrm>
          <a:prstGeom prst="rect">
            <a:avLst/>
          </a:prstGeom>
        </p:spPr>
      </p:pic>
    </p:spTree>
    <p:extLst>
      <p:ext uri="{BB962C8B-B14F-4D97-AF65-F5344CB8AC3E}">
        <p14:creationId xmlns:p14="http://schemas.microsoft.com/office/powerpoint/2010/main" val="969197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normAutofit/>
          </a:bodyPr>
          <a:lstStyle/>
          <a:p>
            <a:r>
              <a:rPr lang="en-US" b="1" dirty="0" smtClean="0"/>
              <a:t>Reusability </a:t>
            </a:r>
          </a:p>
          <a:p>
            <a:r>
              <a:rPr lang="en-US" dirty="0" smtClean="0"/>
              <a:t>A long-sought goal of software development, reusability indicates the relative effort involved to convert a software component for use in other applications. Developing reusable software costs considerably more than creating a component that you intend to use in just one application. </a:t>
            </a:r>
          </a:p>
          <a:p>
            <a:endParaRPr lang="en-US" dirty="0" smtClean="0"/>
          </a:p>
          <a:p>
            <a:pPr algn="ctr"/>
            <a:r>
              <a:rPr lang="en-US" i="1" dirty="0" smtClean="0">
                <a:solidFill>
                  <a:srgbClr val="7030A0"/>
                </a:solidFill>
              </a:rPr>
              <a:t>RU-1. The chemical structure input functions shall be designed to be reusable at the object code level in other applications that use the international standard chemical structure representations</a:t>
            </a:r>
            <a:r>
              <a:rPr lang="en-US" i="1" dirty="0" smtClean="0"/>
              <a:t>.</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46</a:t>
            </a:fld>
            <a:endParaRPr lang="en-US"/>
          </a:p>
        </p:txBody>
      </p:sp>
    </p:spTree>
    <p:extLst>
      <p:ext uri="{BB962C8B-B14F-4D97-AF65-F5344CB8AC3E}">
        <p14:creationId xmlns:p14="http://schemas.microsoft.com/office/powerpoint/2010/main" val="1862065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quality attributes</a:t>
            </a:r>
          </a:p>
        </p:txBody>
      </p:sp>
      <p:sp>
        <p:nvSpPr>
          <p:cNvPr id="3" name="Content Placeholder 2"/>
          <p:cNvSpPr>
            <a:spLocks noGrp="1"/>
          </p:cNvSpPr>
          <p:nvPr>
            <p:ph idx="1"/>
          </p:nvPr>
        </p:nvSpPr>
        <p:spPr/>
        <p:txBody>
          <a:bodyPr>
            <a:normAutofit fontScale="92500" lnSpcReduction="20000"/>
          </a:bodyPr>
          <a:lstStyle/>
          <a:p>
            <a:r>
              <a:rPr lang="en-US" i="1" dirty="0" smtClean="0"/>
              <a:t>Example</a:t>
            </a:r>
          </a:p>
          <a:p>
            <a:r>
              <a:rPr lang="en-US" dirty="0" smtClean="0"/>
              <a:t>A software development unit has been required to develop a software system for the operation and control of a hotel swimming pool that serves hotel guests and members of a pool club. Although the management did not define any reusability requirements, the unit’s team leader, after analyzing the information processing requirements of the hotel’s spa, decided to add the reusability requirement that some of the software modules for the pool should be designed and programmed in a way that will allow its reuse in the spa’s future software system, which is planned to be developed next year.</a:t>
            </a:r>
          </a:p>
          <a:p>
            <a:r>
              <a:rPr lang="en-US" dirty="0" smtClean="0"/>
              <a:t>These modules will allow:</a:t>
            </a:r>
          </a:p>
          <a:p>
            <a:pPr lvl="1"/>
            <a:r>
              <a:rPr lang="en-US" dirty="0" smtClean="0"/>
              <a:t>Entrance validity checks of membership cards and visit recording.</a:t>
            </a:r>
          </a:p>
          <a:p>
            <a:pPr lvl="1"/>
            <a:r>
              <a:rPr lang="en-US" dirty="0" smtClean="0"/>
              <a:t>Restaurant billing.</a:t>
            </a:r>
          </a:p>
          <a:p>
            <a:pPr lvl="1"/>
            <a:r>
              <a:rPr lang="en-US" dirty="0" smtClean="0"/>
              <a:t>Processing of membership renewal letters.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47</a:t>
            </a:fld>
            <a:endParaRPr lang="en-US"/>
          </a:p>
        </p:txBody>
      </p:sp>
    </p:spTree>
    <p:extLst>
      <p:ext uri="{BB962C8B-B14F-4D97-AF65-F5344CB8AC3E}">
        <p14:creationId xmlns:p14="http://schemas.microsoft.com/office/powerpoint/2010/main" val="35824851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normAutofit fontScale="92500" lnSpcReduction="20000"/>
          </a:bodyPr>
          <a:lstStyle/>
          <a:p>
            <a:r>
              <a:rPr lang="en-US" b="1" dirty="0" smtClean="0"/>
              <a:t>Scalability</a:t>
            </a:r>
          </a:p>
          <a:p>
            <a:r>
              <a:rPr lang="en-US" dirty="0"/>
              <a:t>Scalability requirements address the ability of the application to grow to accommodate more </a:t>
            </a:r>
            <a:r>
              <a:rPr lang="en-US" dirty="0" smtClean="0"/>
              <a:t>users, data</a:t>
            </a:r>
            <a:r>
              <a:rPr lang="en-US" dirty="0"/>
              <a:t>, servers, geographic locations, transactions, network traffic, searches, and other services </a:t>
            </a:r>
            <a:r>
              <a:rPr lang="en-US" dirty="0" smtClean="0"/>
              <a:t>without compromising </a:t>
            </a:r>
            <a:r>
              <a:rPr lang="en-US" dirty="0"/>
              <a:t>performance or correctness. </a:t>
            </a:r>
            <a:endParaRPr lang="en-US" dirty="0" smtClean="0"/>
          </a:p>
          <a:p>
            <a:r>
              <a:rPr lang="en-US" dirty="0" smtClean="0"/>
              <a:t>Scalability </a:t>
            </a:r>
            <a:r>
              <a:rPr lang="en-US" dirty="0"/>
              <a:t>has both hardware and software </a:t>
            </a:r>
            <a:r>
              <a:rPr lang="en-US" dirty="0" smtClean="0"/>
              <a:t>implications.</a:t>
            </a:r>
          </a:p>
          <a:p>
            <a:r>
              <a:rPr lang="en-US" dirty="0" smtClean="0"/>
              <a:t>Scaling </a:t>
            </a:r>
            <a:r>
              <a:rPr lang="en-US" dirty="0"/>
              <a:t>up a system could mean acquiring faster computers, adding memory or disk space, </a:t>
            </a:r>
            <a:r>
              <a:rPr lang="en-US" dirty="0" smtClean="0"/>
              <a:t>adding servers</a:t>
            </a:r>
            <a:r>
              <a:rPr lang="en-US" dirty="0"/>
              <a:t>, mirroring databases, or increasing network capacity. </a:t>
            </a:r>
            <a:endParaRPr lang="en-US" dirty="0" smtClean="0"/>
          </a:p>
          <a:p>
            <a:r>
              <a:rPr lang="en-US" dirty="0" smtClean="0"/>
              <a:t>Software </a:t>
            </a:r>
            <a:r>
              <a:rPr lang="en-US" dirty="0"/>
              <a:t>approaches might </a:t>
            </a:r>
            <a:r>
              <a:rPr lang="en-US" dirty="0" smtClean="0"/>
              <a:t>include distributing </a:t>
            </a:r>
            <a:r>
              <a:rPr lang="en-US" dirty="0"/>
              <a:t>computations onto multiple processors, compressing data, optimizing </a:t>
            </a:r>
            <a:r>
              <a:rPr lang="en-US" dirty="0" smtClean="0"/>
              <a:t>algorithms, and </a:t>
            </a:r>
            <a:r>
              <a:rPr lang="en-US" dirty="0"/>
              <a:t>other performance-tuning techniques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48</a:t>
            </a:fld>
            <a:endParaRPr lang="en-US"/>
          </a:p>
        </p:txBody>
      </p:sp>
    </p:spTree>
    <p:extLst>
      <p:ext uri="{BB962C8B-B14F-4D97-AF65-F5344CB8AC3E}">
        <p14:creationId xmlns:p14="http://schemas.microsoft.com/office/powerpoint/2010/main" val="2429317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normAutofit/>
          </a:bodyPr>
          <a:lstStyle/>
          <a:p>
            <a:r>
              <a:rPr lang="en-US" dirty="0"/>
              <a:t>Following are some examples of scalability requirements:</a:t>
            </a:r>
          </a:p>
          <a:p>
            <a:r>
              <a:rPr lang="en-US" i="1" dirty="0"/>
              <a:t>SCA-1. The capacity of the emergency telephone system must be able to </a:t>
            </a:r>
            <a:r>
              <a:rPr lang="en-US" i="1" dirty="0" smtClean="0"/>
              <a:t>be increased </a:t>
            </a:r>
            <a:r>
              <a:rPr lang="en-US" i="1" dirty="0"/>
              <a:t>from 500 calls per day to 2,500 calls per day within 12 hours.</a:t>
            </a:r>
          </a:p>
          <a:p>
            <a:r>
              <a:rPr lang="en-US" i="1" dirty="0"/>
              <a:t>SCA-2. The website shall be able to handle a page-view growth rate </a:t>
            </a:r>
            <a:r>
              <a:rPr lang="en-US" i="1" dirty="0" smtClean="0"/>
              <a:t>of 30 </a:t>
            </a:r>
            <a:r>
              <a:rPr lang="en-US" i="1" dirty="0"/>
              <a:t>percent per quarter for at least two years without user-perceptible </a:t>
            </a:r>
            <a:r>
              <a:rPr lang="en-US" i="1" dirty="0" smtClean="0"/>
              <a:t>performance degradation</a:t>
            </a:r>
            <a:r>
              <a:rPr lang="en-US" i="1" dirty="0"/>
              <a:t>.</a:t>
            </a:r>
          </a:p>
          <a:p>
            <a:r>
              <a:rPr lang="en-US" i="1" dirty="0"/>
              <a:t>SCA-3. The distribution system shall be able to accommodate up to 20 </a:t>
            </a:r>
            <a:r>
              <a:rPr lang="en-US" i="1" dirty="0" smtClean="0"/>
              <a:t>new warehouse </a:t>
            </a:r>
            <a:r>
              <a:rPr lang="en-US" i="1" dirty="0"/>
              <a:t>centers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49</a:t>
            </a:fld>
            <a:endParaRPr lang="en-US"/>
          </a:p>
        </p:txBody>
      </p:sp>
    </p:spTree>
    <p:extLst>
      <p:ext uri="{BB962C8B-B14F-4D97-AF65-F5344CB8AC3E}">
        <p14:creationId xmlns:p14="http://schemas.microsoft.com/office/powerpoint/2010/main" val="532637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Attributes</a:t>
            </a:r>
            <a:endParaRPr lang="en-US" dirty="0"/>
          </a:p>
        </p:txBody>
      </p:sp>
      <p:sp>
        <p:nvSpPr>
          <p:cNvPr id="3" name="Content Placeholder 2"/>
          <p:cNvSpPr>
            <a:spLocks noGrp="1"/>
          </p:cNvSpPr>
          <p:nvPr>
            <p:ph idx="1"/>
          </p:nvPr>
        </p:nvSpPr>
        <p:spPr>
          <a:xfrm>
            <a:off x="838200" y="1417320"/>
            <a:ext cx="10515600" cy="5105400"/>
          </a:xfrm>
        </p:spPr>
        <p:txBody>
          <a:bodyPr>
            <a:normAutofit fontScale="70000" lnSpcReduction="20000"/>
          </a:bodyPr>
          <a:lstStyle/>
          <a:p>
            <a:r>
              <a:rPr lang="en-US" dirty="0" smtClean="0"/>
              <a:t>Quality attributes have been classified according to various schemes (Boehm, Brown, and </a:t>
            </a:r>
            <a:r>
              <a:rPr lang="en-US" dirty="0" err="1" smtClean="0"/>
              <a:t>Lipow</a:t>
            </a:r>
            <a:r>
              <a:rPr lang="en-US" dirty="0" smtClean="0"/>
              <a:t> 1976; </a:t>
            </a:r>
            <a:r>
              <a:rPr lang="en-US" dirty="0" err="1" smtClean="0"/>
              <a:t>Cavano</a:t>
            </a:r>
            <a:r>
              <a:rPr lang="en-US" dirty="0" smtClean="0"/>
              <a:t> and McCall 1978; IEEE 1992; </a:t>
            </a:r>
            <a:r>
              <a:rPr lang="en-US" dirty="0" err="1" smtClean="0"/>
              <a:t>DeGrace</a:t>
            </a:r>
            <a:r>
              <a:rPr lang="en-US" dirty="0" smtClean="0"/>
              <a:t> and Stahl 1993).</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Different parts of the product need different combinations of quality attributes. Efficiency might be critical for certain components, while usability is paramount for others. Differentiate quality characteristics that apply to the entire product from those that are specific to certain components, certain user </a:t>
            </a:r>
            <a:r>
              <a:rPr lang="fr-FR" dirty="0" smtClean="0"/>
              <a:t>classes, or </a:t>
            </a:r>
            <a:r>
              <a:rPr lang="fr-FR" dirty="0" err="1" smtClean="0"/>
              <a:t>particular</a:t>
            </a:r>
            <a:r>
              <a:rPr lang="fr-FR" dirty="0" smtClean="0"/>
              <a:t> usage situations.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5</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038114" y="2180653"/>
            <a:ext cx="8115772" cy="30926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normAutofit/>
          </a:bodyPr>
          <a:lstStyle/>
          <a:p>
            <a:r>
              <a:rPr lang="en-US" dirty="0"/>
              <a:t>The </a:t>
            </a:r>
            <a:r>
              <a:rPr lang="en-US" dirty="0" smtClean="0"/>
              <a:t>following questions </a:t>
            </a:r>
            <a:r>
              <a:rPr lang="en-US" dirty="0"/>
              <a:t>could be helpful during those discussions:</a:t>
            </a:r>
          </a:p>
          <a:p>
            <a:pPr lvl="1"/>
            <a:r>
              <a:rPr lang="en-US" dirty="0" smtClean="0"/>
              <a:t>What </a:t>
            </a:r>
            <a:r>
              <a:rPr lang="en-US" dirty="0"/>
              <a:t>are your estimates for the number of total and concurrent users the system must be </a:t>
            </a:r>
            <a:r>
              <a:rPr lang="en-US" dirty="0" smtClean="0"/>
              <a:t>able to </a:t>
            </a:r>
            <a:r>
              <a:rPr lang="en-US" dirty="0"/>
              <a:t>handle over the next several months, quarters, or years?</a:t>
            </a:r>
          </a:p>
          <a:p>
            <a:pPr lvl="1"/>
            <a:r>
              <a:rPr lang="en-US" dirty="0" smtClean="0"/>
              <a:t>Can </a:t>
            </a:r>
            <a:r>
              <a:rPr lang="en-US" dirty="0"/>
              <a:t>you describe how and why data capacity demands of the system might grow in </a:t>
            </a:r>
            <a:r>
              <a:rPr lang="en-US" dirty="0" smtClean="0"/>
              <a:t>the future</a:t>
            </a:r>
            <a:r>
              <a:rPr lang="en-US" dirty="0"/>
              <a:t>?</a:t>
            </a:r>
          </a:p>
          <a:p>
            <a:pPr lvl="1"/>
            <a:r>
              <a:rPr lang="en-US" dirty="0" smtClean="0"/>
              <a:t>What </a:t>
            </a:r>
            <a:r>
              <a:rPr lang="en-US" dirty="0"/>
              <a:t>are the minimum acceptable performance criteria that must be satisfied regardless </a:t>
            </a:r>
            <a:r>
              <a:rPr lang="en-US" dirty="0" smtClean="0"/>
              <a:t>of the </a:t>
            </a:r>
            <a:r>
              <a:rPr lang="en-US" dirty="0"/>
              <a:t>number of users?</a:t>
            </a:r>
          </a:p>
          <a:p>
            <a:pPr lvl="1"/>
            <a:r>
              <a:rPr lang="en-US" dirty="0" smtClean="0"/>
              <a:t>What </a:t>
            </a:r>
            <a:r>
              <a:rPr lang="en-US" dirty="0"/>
              <a:t>growth plans are available regarding how many servers, data centers, or </a:t>
            </a:r>
            <a:r>
              <a:rPr lang="en-US" dirty="0" smtClean="0"/>
              <a:t>individual installations </a:t>
            </a:r>
            <a:r>
              <a:rPr lang="en-US" dirty="0"/>
              <a:t>the system might be expected to run on?</a:t>
            </a:r>
          </a:p>
        </p:txBody>
      </p:sp>
      <p:sp>
        <p:nvSpPr>
          <p:cNvPr id="4" name="Slide Number Placeholder 3"/>
          <p:cNvSpPr>
            <a:spLocks noGrp="1"/>
          </p:cNvSpPr>
          <p:nvPr>
            <p:ph type="sldNum" sz="quarter" idx="12"/>
          </p:nvPr>
        </p:nvSpPr>
        <p:spPr/>
        <p:txBody>
          <a:bodyPr/>
          <a:lstStyle/>
          <a:p>
            <a:fld id="{A0D70079-9AD5-4DF8-882F-9694E05451A3}" type="slidenum">
              <a:rPr lang="en-US" smtClean="0"/>
              <a:pPr/>
              <a:t>50</a:t>
            </a:fld>
            <a:endParaRPr lang="en-US"/>
          </a:p>
        </p:txBody>
      </p:sp>
    </p:spTree>
    <p:extLst>
      <p:ext uri="{BB962C8B-B14F-4D97-AF65-F5344CB8AC3E}">
        <p14:creationId xmlns:p14="http://schemas.microsoft.com/office/powerpoint/2010/main" val="39623658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lstStyle/>
          <a:p>
            <a:r>
              <a:rPr lang="en-US" b="1" dirty="0" smtClean="0"/>
              <a:t>Verifiability</a:t>
            </a:r>
          </a:p>
          <a:p>
            <a:r>
              <a:rPr lang="en-US" dirty="0"/>
              <a:t>More narrowly referred to as </a:t>
            </a:r>
            <a:r>
              <a:rPr lang="en-US" i="1" dirty="0"/>
              <a:t>testability</a:t>
            </a:r>
            <a:r>
              <a:rPr lang="en-US" dirty="0"/>
              <a:t>, verifiability refers to how well software components or </a:t>
            </a:r>
            <a:r>
              <a:rPr lang="en-US" dirty="0" smtClean="0"/>
              <a:t>the integrated </a:t>
            </a:r>
            <a:r>
              <a:rPr lang="en-US" dirty="0"/>
              <a:t>product can be evaluated to demonstrate whether the system functions as expected.</a:t>
            </a:r>
          </a:p>
          <a:p>
            <a:r>
              <a:rPr lang="en-US" dirty="0"/>
              <a:t>Designing for verifiability is critical if the product has complex algorithms and logic, or if it </a:t>
            </a:r>
            <a:r>
              <a:rPr lang="en-US" dirty="0" smtClean="0"/>
              <a:t>contains subtle </a:t>
            </a:r>
            <a:r>
              <a:rPr lang="en-US" dirty="0"/>
              <a:t>functionality interrelationships.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51</a:t>
            </a:fld>
            <a:endParaRPr lang="en-US"/>
          </a:p>
        </p:txBody>
      </p:sp>
    </p:spTree>
    <p:extLst>
      <p:ext uri="{BB962C8B-B14F-4D97-AF65-F5344CB8AC3E}">
        <p14:creationId xmlns:p14="http://schemas.microsoft.com/office/powerpoint/2010/main" val="8215412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Here are </a:t>
            </a:r>
            <a:r>
              <a:rPr lang="en-US" dirty="0"/>
              <a:t>some examples of verifiability requirements:</a:t>
            </a:r>
          </a:p>
          <a:p>
            <a:r>
              <a:rPr lang="en-US" i="1" dirty="0"/>
              <a:t>VER-1. The development environment configuration shall be identical to the test</a:t>
            </a:r>
          </a:p>
          <a:p>
            <a:r>
              <a:rPr lang="en-US" i="1" dirty="0"/>
              <a:t>configuration environment to avoid irreproducible testing failures.</a:t>
            </a:r>
          </a:p>
          <a:p>
            <a:r>
              <a:rPr lang="en-US" i="1" dirty="0"/>
              <a:t>VER-2. A tester shall be able to configure which execution results are logged during</a:t>
            </a:r>
          </a:p>
          <a:p>
            <a:r>
              <a:rPr lang="en-US" i="1" dirty="0"/>
              <a:t>testing.</a:t>
            </a:r>
          </a:p>
          <a:p>
            <a:r>
              <a:rPr lang="en-US" i="1" dirty="0"/>
              <a:t>VER-3. The developer shall be able to set the computational module to show the</a:t>
            </a:r>
          </a:p>
          <a:p>
            <a:r>
              <a:rPr lang="en-US" i="1" dirty="0"/>
              <a:t>interim results of any specified algorithm group for debugging purposes</a:t>
            </a:r>
            <a:r>
              <a:rPr lang="en-US" i="1" dirty="0" smtClean="0"/>
              <a:t>.</a:t>
            </a:r>
          </a:p>
          <a:p>
            <a:r>
              <a:rPr lang="en-US" i="1" dirty="0"/>
              <a:t>VER-4. The maximum </a:t>
            </a:r>
            <a:r>
              <a:rPr lang="en-US" i="1" dirty="0" err="1"/>
              <a:t>cyclomatic</a:t>
            </a:r>
            <a:r>
              <a:rPr lang="en-US" i="1" dirty="0"/>
              <a:t> complexity of a module shall not exceed 20</a:t>
            </a:r>
            <a:r>
              <a:rPr lang="en-US" i="1" dirty="0" smtClean="0"/>
              <a:t>.</a:t>
            </a:r>
          </a:p>
          <a:p>
            <a:pPr marL="0" indent="0">
              <a:buNone/>
            </a:pPr>
            <a:r>
              <a:rPr lang="en-US" i="1" dirty="0" err="1"/>
              <a:t>Cyclomatic</a:t>
            </a:r>
            <a:r>
              <a:rPr lang="en-US" i="1" dirty="0"/>
              <a:t> complexity </a:t>
            </a:r>
            <a:r>
              <a:rPr lang="en-US" dirty="0"/>
              <a:t>is a measure of the number of logic branches in a source code </a:t>
            </a:r>
            <a:r>
              <a:rPr lang="en-US" dirty="0" smtClean="0"/>
              <a:t>module. Adding </a:t>
            </a:r>
            <a:r>
              <a:rPr lang="en-US" dirty="0"/>
              <a:t>more branches and loops to a module makes it harder to understand, to test, and to maintain.</a:t>
            </a:r>
          </a:p>
        </p:txBody>
      </p:sp>
      <p:sp>
        <p:nvSpPr>
          <p:cNvPr id="4" name="Slide Number Placeholder 3"/>
          <p:cNvSpPr>
            <a:spLocks noGrp="1"/>
          </p:cNvSpPr>
          <p:nvPr>
            <p:ph type="sldNum" sz="quarter" idx="12"/>
          </p:nvPr>
        </p:nvSpPr>
        <p:spPr/>
        <p:txBody>
          <a:bodyPr/>
          <a:lstStyle/>
          <a:p>
            <a:fld id="{A0D70079-9AD5-4DF8-882F-9694E05451A3}" type="slidenum">
              <a:rPr lang="en-US" smtClean="0"/>
              <a:pPr/>
              <a:t>52</a:t>
            </a:fld>
            <a:endParaRPr lang="en-US"/>
          </a:p>
        </p:txBody>
      </p:sp>
    </p:spTree>
    <p:extLst>
      <p:ext uri="{BB962C8B-B14F-4D97-AF65-F5344CB8AC3E}">
        <p14:creationId xmlns:p14="http://schemas.microsoft.com/office/powerpoint/2010/main" val="6087949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attributes</a:t>
            </a:r>
          </a:p>
        </p:txBody>
      </p:sp>
      <p:sp>
        <p:nvSpPr>
          <p:cNvPr id="3" name="Content Placeholder 2"/>
          <p:cNvSpPr>
            <a:spLocks noGrp="1"/>
          </p:cNvSpPr>
          <p:nvPr>
            <p:ph idx="1"/>
          </p:nvPr>
        </p:nvSpPr>
        <p:spPr/>
        <p:txBody>
          <a:bodyPr>
            <a:normAutofit/>
          </a:bodyPr>
          <a:lstStyle/>
          <a:p>
            <a:pPr marL="0" indent="0">
              <a:buNone/>
            </a:pPr>
            <a:r>
              <a:rPr lang="en-US" dirty="0"/>
              <a:t>Defining verifiability requirements can be difficult. Explore questions like the following:</a:t>
            </a:r>
          </a:p>
          <a:p>
            <a:pPr lvl="1"/>
            <a:r>
              <a:rPr lang="en-US" dirty="0" smtClean="0"/>
              <a:t>How </a:t>
            </a:r>
            <a:r>
              <a:rPr lang="en-US" dirty="0"/>
              <a:t>can we confirm that specific calculations are giving the expected results?</a:t>
            </a:r>
          </a:p>
          <a:p>
            <a:pPr lvl="1"/>
            <a:r>
              <a:rPr lang="en-US" dirty="0" smtClean="0"/>
              <a:t>Are </a:t>
            </a:r>
            <a:r>
              <a:rPr lang="en-US" dirty="0"/>
              <a:t>there any portions of the system that do not yield deterministic outputs, such that it </a:t>
            </a:r>
            <a:r>
              <a:rPr lang="en-US" dirty="0" smtClean="0"/>
              <a:t>could be </a:t>
            </a:r>
            <a:r>
              <a:rPr lang="en-US" dirty="0"/>
              <a:t>difficult to determine if they were working correctly?</a:t>
            </a:r>
          </a:p>
          <a:p>
            <a:pPr lvl="1"/>
            <a:r>
              <a:rPr lang="en-US" dirty="0" smtClean="0"/>
              <a:t>Is </a:t>
            </a:r>
            <a:r>
              <a:rPr lang="en-US" dirty="0"/>
              <a:t>it possible to come up with test data sets that have a high probability of revealing any </a:t>
            </a:r>
            <a:r>
              <a:rPr lang="en-US" dirty="0" smtClean="0"/>
              <a:t>errors in </a:t>
            </a:r>
            <a:r>
              <a:rPr lang="en-US" dirty="0"/>
              <a:t>the requirements or in their implementation?</a:t>
            </a:r>
          </a:p>
          <a:p>
            <a:pPr lvl="1"/>
            <a:r>
              <a:rPr lang="en-US" dirty="0" smtClean="0"/>
              <a:t>What </a:t>
            </a:r>
            <a:r>
              <a:rPr lang="en-US" dirty="0"/>
              <a:t>reference reports or other outputs can we use to verify that the system is producing </a:t>
            </a:r>
            <a:r>
              <a:rPr lang="en-US" dirty="0" smtClean="0"/>
              <a:t>its outputs </a:t>
            </a:r>
            <a:r>
              <a:rPr lang="en-US" dirty="0"/>
              <a:t>correctly?</a:t>
            </a:r>
          </a:p>
        </p:txBody>
      </p:sp>
      <p:sp>
        <p:nvSpPr>
          <p:cNvPr id="4" name="Slide Number Placeholder 3"/>
          <p:cNvSpPr>
            <a:spLocks noGrp="1"/>
          </p:cNvSpPr>
          <p:nvPr>
            <p:ph type="sldNum" sz="quarter" idx="12"/>
          </p:nvPr>
        </p:nvSpPr>
        <p:spPr/>
        <p:txBody>
          <a:bodyPr/>
          <a:lstStyle/>
          <a:p>
            <a:fld id="{A0D70079-9AD5-4DF8-882F-9694E05451A3}" type="slidenum">
              <a:rPr lang="en-US" smtClean="0"/>
              <a:pPr/>
              <a:t>53</a:t>
            </a:fld>
            <a:endParaRPr lang="en-US"/>
          </a:p>
        </p:txBody>
      </p:sp>
    </p:spTree>
    <p:extLst>
      <p:ext uri="{BB962C8B-B14F-4D97-AF65-F5344CB8AC3E}">
        <p14:creationId xmlns:p14="http://schemas.microsoft.com/office/powerpoint/2010/main" val="3111492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Specifying quality requirements with </a:t>
            </a:r>
            <a:r>
              <a:rPr lang="en-US" b="1" dirty="0" err="1"/>
              <a:t>Planguage</a:t>
            </a:r>
            <a:endParaRPr lang="en-US" dirty="0"/>
          </a:p>
        </p:txBody>
      </p:sp>
      <p:sp>
        <p:nvSpPr>
          <p:cNvPr id="3" name="Content Placeholder 2"/>
          <p:cNvSpPr>
            <a:spLocks noGrp="1"/>
          </p:cNvSpPr>
          <p:nvPr>
            <p:ph idx="1"/>
          </p:nvPr>
        </p:nvSpPr>
        <p:spPr/>
        <p:txBody>
          <a:bodyPr>
            <a:normAutofit/>
          </a:bodyPr>
          <a:lstStyle/>
          <a:p>
            <a:r>
              <a:rPr lang="en-US" dirty="0"/>
              <a:t>To address the problem of ambiguous and incomplete nonfunctional requirements, Tom </a:t>
            </a:r>
            <a:r>
              <a:rPr lang="en-US" dirty="0" err="1" smtClean="0"/>
              <a:t>Gilb</a:t>
            </a:r>
            <a:r>
              <a:rPr lang="en-US" dirty="0" smtClean="0"/>
              <a:t> (1997</a:t>
            </a:r>
            <a:r>
              <a:rPr lang="en-US" dirty="0"/>
              <a:t>; 2005) developed </a:t>
            </a:r>
            <a:r>
              <a:rPr lang="en-US" i="1" dirty="0" err="1"/>
              <a:t>Planguage</a:t>
            </a:r>
            <a:r>
              <a:rPr lang="en-US" dirty="0"/>
              <a:t>, a </a:t>
            </a:r>
            <a:r>
              <a:rPr lang="en-US" dirty="0" smtClean="0"/>
              <a:t>language </a:t>
            </a:r>
            <a:r>
              <a:rPr lang="en-US" dirty="0"/>
              <a:t>with a rich set of keywords that permits </a:t>
            </a:r>
            <a:r>
              <a:rPr lang="en-US" dirty="0" smtClean="0"/>
              <a:t>precise statements </a:t>
            </a:r>
            <a:r>
              <a:rPr lang="en-US" dirty="0"/>
              <a:t>of quality attributes and other project goals (Simmons 2001</a:t>
            </a:r>
            <a:r>
              <a:rPr lang="en-US" dirty="0" smtClean="0"/>
              <a:t>).</a:t>
            </a:r>
          </a:p>
          <a:p>
            <a:r>
              <a:rPr lang="en-US" dirty="0"/>
              <a:t>Following is an </a:t>
            </a:r>
            <a:r>
              <a:rPr lang="en-US" dirty="0" smtClean="0"/>
              <a:t>example of </a:t>
            </a:r>
            <a:r>
              <a:rPr lang="en-US" dirty="0"/>
              <a:t>how to express a performance requirement using just a few of the many </a:t>
            </a:r>
            <a:r>
              <a:rPr lang="en-US" dirty="0" err="1"/>
              <a:t>Planguage</a:t>
            </a:r>
            <a:r>
              <a:rPr lang="en-US" dirty="0"/>
              <a:t> keywords.</a:t>
            </a:r>
          </a:p>
          <a:p>
            <a:r>
              <a:rPr lang="en-US" dirty="0"/>
              <a:t>Expressed in traditional form, this requirement might read: “At least 95 percent of the time, </a:t>
            </a:r>
            <a:r>
              <a:rPr lang="en-US" dirty="0" smtClean="0"/>
              <a:t>the system </a:t>
            </a:r>
            <a:r>
              <a:rPr lang="en-US" dirty="0"/>
              <a:t>shall take no more than 8 seconds to display any of the predefined accounting reports.”</a:t>
            </a:r>
          </a:p>
        </p:txBody>
      </p:sp>
      <p:sp>
        <p:nvSpPr>
          <p:cNvPr id="4" name="Slide Number Placeholder 3"/>
          <p:cNvSpPr>
            <a:spLocks noGrp="1"/>
          </p:cNvSpPr>
          <p:nvPr>
            <p:ph type="sldNum" sz="quarter" idx="12"/>
          </p:nvPr>
        </p:nvSpPr>
        <p:spPr/>
        <p:txBody>
          <a:bodyPr/>
          <a:lstStyle/>
          <a:p>
            <a:fld id="{A0D70079-9AD5-4DF8-882F-9694E05451A3}" type="slidenum">
              <a:rPr lang="en-US" smtClean="0"/>
              <a:pPr/>
              <a:t>54</a:t>
            </a:fld>
            <a:endParaRPr lang="en-US"/>
          </a:p>
        </p:txBody>
      </p:sp>
    </p:spTree>
    <p:extLst>
      <p:ext uri="{BB962C8B-B14F-4D97-AF65-F5344CB8AC3E}">
        <p14:creationId xmlns:p14="http://schemas.microsoft.com/office/powerpoint/2010/main" val="37781732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Specifying quality requirements with </a:t>
            </a:r>
            <a:r>
              <a:rPr lang="en-US" b="1" dirty="0" err="1"/>
              <a:t>Planguage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55</a:t>
            </a:fld>
            <a:endParaRPr lang="en-US"/>
          </a:p>
        </p:txBody>
      </p:sp>
      <p:pic>
        <p:nvPicPr>
          <p:cNvPr id="5" name="Picture 4"/>
          <p:cNvPicPr>
            <a:picLocks noChangeAspect="1"/>
          </p:cNvPicPr>
          <p:nvPr/>
        </p:nvPicPr>
        <p:blipFill>
          <a:blip r:embed="rId2"/>
          <a:stretch>
            <a:fillRect/>
          </a:stretch>
        </p:blipFill>
        <p:spPr>
          <a:xfrm>
            <a:off x="838200" y="1598065"/>
            <a:ext cx="9966960" cy="5326017"/>
          </a:xfrm>
          <a:prstGeom prst="rect">
            <a:avLst/>
          </a:prstGeom>
        </p:spPr>
      </p:pic>
    </p:spTree>
    <p:extLst>
      <p:ext uri="{BB962C8B-B14F-4D97-AF65-F5344CB8AC3E}">
        <p14:creationId xmlns:p14="http://schemas.microsoft.com/office/powerpoint/2010/main" val="2622191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50" y="457200"/>
            <a:ext cx="1461452" cy="6096000"/>
          </a:xfrm>
        </p:spPr>
        <p:txBody>
          <a:bodyPr vert="vert270"/>
          <a:lstStyle/>
          <a:p>
            <a:r>
              <a:rPr lang="en-US" b="1" dirty="0"/>
              <a:t>Quality attribute trade-offs</a:t>
            </a:r>
            <a:endParaRPr lang="en-US" dirty="0"/>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56</a:t>
            </a:fld>
            <a:endParaRPr lang="en-US"/>
          </a:p>
        </p:txBody>
      </p:sp>
      <p:pic>
        <p:nvPicPr>
          <p:cNvPr id="5" name="Picture 4"/>
          <p:cNvPicPr>
            <a:picLocks noChangeAspect="1"/>
          </p:cNvPicPr>
          <p:nvPr/>
        </p:nvPicPr>
        <p:blipFill>
          <a:blip r:embed="rId2"/>
          <a:stretch>
            <a:fillRect/>
          </a:stretch>
        </p:blipFill>
        <p:spPr>
          <a:xfrm>
            <a:off x="1808322" y="-276734"/>
            <a:ext cx="8676798" cy="6998209"/>
          </a:xfrm>
          <a:prstGeom prst="rect">
            <a:avLst/>
          </a:prstGeom>
        </p:spPr>
      </p:pic>
    </p:spTree>
    <p:extLst>
      <p:ext uri="{BB962C8B-B14F-4D97-AF65-F5344CB8AC3E}">
        <p14:creationId xmlns:p14="http://schemas.microsoft.com/office/powerpoint/2010/main" val="24603032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Implementing quality attribute requirements</a:t>
            </a:r>
            <a:endParaRPr lang="en-US" dirty="0"/>
          </a:p>
        </p:txBody>
      </p:sp>
      <p:sp>
        <p:nvSpPr>
          <p:cNvPr id="8" name="Content Placeholder 7"/>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A0D70079-9AD5-4DF8-882F-9694E05451A3}" type="slidenum">
              <a:rPr lang="en-US" smtClean="0"/>
              <a:pPr/>
              <a:t>57</a:t>
            </a:fld>
            <a:endParaRPr lang="en-US"/>
          </a:p>
        </p:txBody>
      </p:sp>
      <p:pic>
        <p:nvPicPr>
          <p:cNvPr id="6" name="Picture 5"/>
          <p:cNvPicPr>
            <a:picLocks noChangeAspect="1"/>
          </p:cNvPicPr>
          <p:nvPr/>
        </p:nvPicPr>
        <p:blipFill>
          <a:blip r:embed="rId2"/>
          <a:stretch>
            <a:fillRect/>
          </a:stretch>
        </p:blipFill>
        <p:spPr>
          <a:xfrm>
            <a:off x="626976" y="2109946"/>
            <a:ext cx="10938047" cy="3782696"/>
          </a:xfrm>
          <a:prstGeom prst="rect">
            <a:avLst/>
          </a:prstGeom>
        </p:spPr>
      </p:pic>
    </p:spTree>
    <p:extLst>
      <p:ext uri="{BB962C8B-B14F-4D97-AF65-F5344CB8AC3E}">
        <p14:creationId xmlns:p14="http://schemas.microsoft.com/office/powerpoint/2010/main" val="1573403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quality attributes</a:t>
            </a:r>
            <a:endParaRPr lang="en-US" dirty="0"/>
          </a:p>
        </p:txBody>
      </p:sp>
      <p:sp>
        <p:nvSpPr>
          <p:cNvPr id="3" name="Content Placeholder 2"/>
          <p:cNvSpPr>
            <a:spLocks noGrp="1"/>
          </p:cNvSpPr>
          <p:nvPr>
            <p:ph idx="1"/>
          </p:nvPr>
        </p:nvSpPr>
        <p:spPr/>
        <p:txBody>
          <a:bodyPr>
            <a:normAutofit/>
          </a:bodyPr>
          <a:lstStyle/>
          <a:p>
            <a:r>
              <a:rPr lang="en-US" sz="2000" dirty="0"/>
              <a:t>Different proje</a:t>
            </a:r>
            <a:r>
              <a:rPr lang="en-US" dirty="0"/>
              <a:t>cts will demand different sets of quality attributes for success. Jim </a:t>
            </a:r>
            <a:r>
              <a:rPr lang="en-US" dirty="0" err="1"/>
              <a:t>Brosseau</a:t>
            </a:r>
            <a:r>
              <a:rPr lang="en-US" dirty="0"/>
              <a:t> (2010</a:t>
            </a:r>
            <a:r>
              <a:rPr lang="en-US" dirty="0" smtClean="0"/>
              <a:t>)  recommends </a:t>
            </a:r>
            <a:r>
              <a:rPr lang="en-US" dirty="0"/>
              <a:t>the following practical approach for identifying and specifying the most </a:t>
            </a:r>
            <a:r>
              <a:rPr lang="en-US" dirty="0" smtClean="0"/>
              <a:t>important attributes </a:t>
            </a:r>
            <a:r>
              <a:rPr lang="en-US" dirty="0"/>
              <a:t>for your project. He provides a spreadsheet to assist with the analysis at </a:t>
            </a:r>
            <a:r>
              <a:rPr lang="en-US" i="1" dirty="0" smtClean="0">
                <a:hlinkClick r:id="rId2"/>
              </a:rPr>
              <a:t>www.clarrus.com/resources/articles/software-quality-attributes</a:t>
            </a:r>
            <a:r>
              <a:rPr lang="en-US" dirty="0" smtClean="0"/>
              <a:t>.</a:t>
            </a:r>
          </a:p>
          <a:p>
            <a:pPr lvl="1"/>
            <a:r>
              <a:rPr lang="en-US" sz="2000" b="1" dirty="0"/>
              <a:t>Step 1: Start with a broad </a:t>
            </a:r>
            <a:r>
              <a:rPr lang="en-US" sz="2000" b="1" dirty="0" smtClean="0"/>
              <a:t>taxonomy</a:t>
            </a:r>
          </a:p>
          <a:p>
            <a:pPr lvl="1"/>
            <a:r>
              <a:rPr lang="en-US" sz="2000" b="1" dirty="0"/>
              <a:t>Step 2: Reduce the </a:t>
            </a:r>
            <a:r>
              <a:rPr lang="en-US" sz="2000" b="1" dirty="0" smtClean="0"/>
              <a:t>list	</a:t>
            </a:r>
          </a:p>
          <a:p>
            <a:pPr lvl="1"/>
            <a:endParaRPr lang="en-US" sz="1600" b="1" dirty="0"/>
          </a:p>
          <a:p>
            <a:pPr marL="0" indent="0">
              <a:buNone/>
            </a:pPr>
            <a:endParaRPr lang="en-US" sz="2000" b="1"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6</a:t>
            </a:fld>
            <a:endParaRPr lang="en-US"/>
          </a:p>
        </p:txBody>
      </p:sp>
    </p:spTree>
    <p:extLst>
      <p:ext uri="{BB962C8B-B14F-4D97-AF65-F5344CB8AC3E}">
        <p14:creationId xmlns:p14="http://schemas.microsoft.com/office/powerpoint/2010/main" val="556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quality attributes</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b="1" dirty="0"/>
              <a:t>Step 3: Prioritize the attributes</a:t>
            </a:r>
          </a:p>
          <a:p>
            <a:pPr lvl="1"/>
            <a:r>
              <a:rPr lang="en-US" sz="2000" dirty="0" smtClean="0"/>
              <a:t>Figure </a:t>
            </a:r>
            <a:r>
              <a:rPr lang="en-US" sz="2000" dirty="0"/>
              <a:t>14-1 illustrates </a:t>
            </a:r>
            <a:r>
              <a:rPr lang="en-US" sz="2000" dirty="0" smtClean="0"/>
              <a:t>how to </a:t>
            </a:r>
            <a:r>
              <a:rPr lang="en-US" sz="2000" dirty="0"/>
              <a:t>use </a:t>
            </a:r>
            <a:r>
              <a:rPr lang="en-US" sz="2000" dirty="0" err="1"/>
              <a:t>Brosseau’s</a:t>
            </a:r>
            <a:r>
              <a:rPr lang="en-US" sz="2000" dirty="0"/>
              <a:t> spreadsheet to assess the quality attributes for an airport check-in kiosk. </a:t>
            </a:r>
            <a:endParaRPr lang="en-US" sz="2000" dirty="0" smtClean="0"/>
          </a:p>
          <a:p>
            <a:pPr lvl="1"/>
            <a:r>
              <a:rPr lang="en-US" sz="2000" dirty="0" smtClean="0"/>
              <a:t>For each cell </a:t>
            </a:r>
            <a:r>
              <a:rPr lang="en-US" sz="2000" dirty="0"/>
              <a:t>at the intersection of two attributes, ask yourself, “If I could have only one of these </a:t>
            </a:r>
            <a:r>
              <a:rPr lang="en-US" sz="2000" dirty="0" smtClean="0"/>
              <a:t>attributes, which </a:t>
            </a:r>
            <a:r>
              <a:rPr lang="en-US" sz="2000" dirty="0"/>
              <a:t>would I take?” Entering a less-than sign (&lt;) in the cell indicates that the attribute in the </a:t>
            </a:r>
            <a:r>
              <a:rPr lang="en-US" sz="2000" dirty="0" smtClean="0"/>
              <a:t>row is </a:t>
            </a:r>
            <a:r>
              <a:rPr lang="en-US" sz="2000" dirty="0"/>
              <a:t>more important; a caret symbol (^) points to the attribute at the top of the column as </a:t>
            </a:r>
            <a:r>
              <a:rPr lang="en-US" sz="2000" dirty="0" smtClean="0"/>
              <a:t>being more </a:t>
            </a:r>
            <a:r>
              <a:rPr lang="en-US" sz="2000" dirty="0"/>
              <a:t>important.</a:t>
            </a:r>
          </a:p>
        </p:txBody>
      </p:sp>
      <p:sp>
        <p:nvSpPr>
          <p:cNvPr id="4" name="Slide Number Placeholder 3"/>
          <p:cNvSpPr>
            <a:spLocks noGrp="1"/>
          </p:cNvSpPr>
          <p:nvPr>
            <p:ph type="sldNum" sz="quarter" idx="12"/>
          </p:nvPr>
        </p:nvSpPr>
        <p:spPr/>
        <p:txBody>
          <a:bodyPr/>
          <a:lstStyle/>
          <a:p>
            <a:fld id="{A0D70079-9AD5-4DF8-882F-9694E05451A3}" type="slidenum">
              <a:rPr lang="en-US" smtClean="0"/>
              <a:pPr/>
              <a:t>7</a:t>
            </a:fld>
            <a:endParaRPr lang="en-US"/>
          </a:p>
        </p:txBody>
      </p:sp>
      <p:pic>
        <p:nvPicPr>
          <p:cNvPr id="6" name="Picture 5"/>
          <p:cNvPicPr>
            <a:picLocks noChangeAspect="1"/>
          </p:cNvPicPr>
          <p:nvPr/>
        </p:nvPicPr>
        <p:blipFill>
          <a:blip r:embed="rId2"/>
          <a:stretch>
            <a:fillRect/>
          </a:stretch>
        </p:blipFill>
        <p:spPr>
          <a:xfrm>
            <a:off x="2355589" y="2941320"/>
            <a:ext cx="7466614" cy="3551872"/>
          </a:xfrm>
          <a:prstGeom prst="rect">
            <a:avLst/>
          </a:prstGeom>
        </p:spPr>
      </p:pic>
    </p:spTree>
    <p:extLst>
      <p:ext uri="{BB962C8B-B14F-4D97-AF65-F5344CB8AC3E}">
        <p14:creationId xmlns:p14="http://schemas.microsoft.com/office/powerpoint/2010/main" val="33339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quality attributes</a:t>
            </a:r>
            <a:endParaRPr lang="en-US" dirty="0"/>
          </a:p>
        </p:txBody>
      </p:sp>
      <p:sp>
        <p:nvSpPr>
          <p:cNvPr id="3" name="Content Placeholder 2"/>
          <p:cNvSpPr>
            <a:spLocks noGrp="1"/>
          </p:cNvSpPr>
          <p:nvPr>
            <p:ph idx="1"/>
          </p:nvPr>
        </p:nvSpPr>
        <p:spPr/>
        <p:txBody>
          <a:bodyPr>
            <a:normAutofit/>
          </a:bodyPr>
          <a:lstStyle/>
          <a:p>
            <a:r>
              <a:rPr lang="en-US" b="1" dirty="0"/>
              <a:t>Step 4: Elicit specific expectations for each </a:t>
            </a:r>
            <a:r>
              <a:rPr lang="en-US" b="1" dirty="0" smtClean="0"/>
              <a:t>attribute</a:t>
            </a:r>
            <a:endParaRPr lang="en-US" b="1" dirty="0"/>
          </a:p>
          <a:p>
            <a:pPr lvl="1"/>
            <a:r>
              <a:rPr lang="en-US" dirty="0"/>
              <a:t>F</a:t>
            </a:r>
            <a:r>
              <a:rPr lang="en-US" dirty="0" smtClean="0"/>
              <a:t>ollowing </a:t>
            </a:r>
            <a:r>
              <a:rPr lang="en-US" dirty="0"/>
              <a:t>are a few questions a BA might ask </a:t>
            </a:r>
            <a:r>
              <a:rPr lang="en-US" dirty="0" smtClean="0"/>
              <a:t>to understand </a:t>
            </a:r>
            <a:r>
              <a:rPr lang="en-US" dirty="0"/>
              <a:t>user expectations about the performance of a system that manages applications </a:t>
            </a:r>
            <a:r>
              <a:rPr lang="en-US" dirty="0" smtClean="0"/>
              <a:t>for patents </a:t>
            </a:r>
            <a:r>
              <a:rPr lang="en-US" dirty="0"/>
              <a:t>that inventors have submitted:</a:t>
            </a:r>
          </a:p>
          <a:p>
            <a:pPr marL="914400" lvl="2" indent="0">
              <a:buNone/>
            </a:pPr>
            <a:r>
              <a:rPr lang="en-US" sz="1600" dirty="0"/>
              <a:t>1. </a:t>
            </a:r>
            <a:r>
              <a:rPr lang="en-US" dirty="0"/>
              <a:t>What would be a reasonable or acceptable response time for retrieval of a typical </a:t>
            </a:r>
            <a:r>
              <a:rPr lang="en-US" dirty="0" smtClean="0"/>
              <a:t>patent application </a:t>
            </a:r>
            <a:r>
              <a:rPr lang="en-US" dirty="0"/>
              <a:t>in response to a query?</a:t>
            </a:r>
          </a:p>
          <a:p>
            <a:pPr marL="914400" lvl="2" indent="0">
              <a:buNone/>
            </a:pPr>
            <a:r>
              <a:rPr lang="en-US" sz="1600" dirty="0"/>
              <a:t>2. </a:t>
            </a:r>
            <a:r>
              <a:rPr lang="en-US" dirty="0"/>
              <a:t>What would users consider an unacceptable response time for a typical query?</a:t>
            </a:r>
          </a:p>
          <a:p>
            <a:pPr marL="914400" lvl="2" indent="0">
              <a:buNone/>
            </a:pPr>
            <a:r>
              <a:rPr lang="en-US" sz="1600" dirty="0"/>
              <a:t>3. </a:t>
            </a:r>
            <a:r>
              <a:rPr lang="en-US" dirty="0"/>
              <a:t>How many simultaneous users do you expect on average?</a:t>
            </a:r>
          </a:p>
          <a:p>
            <a:pPr marL="914400" lvl="2" indent="0">
              <a:buNone/>
            </a:pPr>
            <a:r>
              <a:rPr lang="en-US" sz="1600" dirty="0"/>
              <a:t>4. </a:t>
            </a:r>
            <a:r>
              <a:rPr lang="en-US" dirty="0"/>
              <a:t>What’s the maximum number of simultaneous users that you would anticipate?</a:t>
            </a:r>
          </a:p>
          <a:p>
            <a:pPr marL="914400" lvl="2" indent="0">
              <a:buNone/>
            </a:pPr>
            <a:r>
              <a:rPr lang="en-US" sz="1600" dirty="0"/>
              <a:t>5. </a:t>
            </a:r>
            <a:r>
              <a:rPr lang="en-US" dirty="0"/>
              <a:t>What times of the day, week, month, or year have much heavier usage than usual</a:t>
            </a:r>
            <a:r>
              <a:rPr lang="en-US" dirty="0" smtClean="0"/>
              <a:t>?</a:t>
            </a:r>
          </a:p>
          <a:p>
            <a:r>
              <a:rPr lang="en-US" b="1" dirty="0"/>
              <a:t>Step 5: Specify well-structured quality requirements</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8</a:t>
            </a:fld>
            <a:endParaRPr lang="en-US"/>
          </a:p>
        </p:txBody>
      </p:sp>
    </p:spTree>
    <p:extLst>
      <p:ext uri="{BB962C8B-B14F-4D97-AF65-F5344CB8AC3E}">
        <p14:creationId xmlns:p14="http://schemas.microsoft.com/office/powerpoint/2010/main" val="4038108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Quality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users won’t know how to answer questions such as “What are your interoperability requirements?” or “How reliable does the software have to be?”</a:t>
            </a:r>
          </a:p>
          <a:p>
            <a:endParaRPr lang="en-US" dirty="0" smtClean="0"/>
          </a:p>
          <a:p>
            <a:r>
              <a:rPr lang="en-US" dirty="0" smtClean="0"/>
              <a:t>On the Chemical Tracking System, the analysts developed several prompting questions based on each attribute that they thought might be significant.</a:t>
            </a:r>
          </a:p>
          <a:p>
            <a:endParaRPr lang="en-US" dirty="0" smtClean="0"/>
          </a:p>
          <a:p>
            <a:r>
              <a:rPr lang="en-US" dirty="0" smtClean="0"/>
              <a:t>Different user classes sometimes had different quality preferences, so the favored user classes got the nod whenever conflicts arose.</a:t>
            </a:r>
          </a:p>
          <a:p>
            <a:endParaRPr lang="en-US" dirty="0" smtClean="0"/>
          </a:p>
          <a:p>
            <a:r>
              <a:rPr lang="en-US" dirty="0" smtClean="0"/>
              <a:t>The analysts then worked with users to craft specific, measurable, and verifiable requirements for each attribute (Robertson and Robertson 1997). If the quality goals are not verifiable, you can’t tell whether you’ve achieved them. Where appropriate, indicate the scale or units of measure for each attribute and the target, minimum, and maximum values.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9</a:t>
            </a:fld>
            <a:endParaRPr lang="en-US"/>
          </a:p>
        </p:txBody>
      </p:sp>
    </p:spTree>
    <p:extLst>
      <p:ext uri="{BB962C8B-B14F-4D97-AF65-F5344CB8AC3E}">
        <p14:creationId xmlns:p14="http://schemas.microsoft.com/office/powerpoint/2010/main" val="2705151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F2A6958-D01A-4717-8DA3-73777DB8700A}" vid="{3949F1EA-764D-426C-A423-18E34EC4E7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4201</TotalTime>
  <Words>4345</Words>
  <Application>Microsoft Office PowerPoint</Application>
  <PresentationFormat>Widescreen</PresentationFormat>
  <Paragraphs>350</Paragraphs>
  <Slides>57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Theme1</vt:lpstr>
      <vt:lpstr>Software Requirement  Engineering </vt:lpstr>
      <vt:lpstr>Discussion on the reading</vt:lpstr>
      <vt:lpstr>Quality Attributes</vt:lpstr>
      <vt:lpstr>Quality Attributes</vt:lpstr>
      <vt:lpstr>Quality Attributes</vt:lpstr>
      <vt:lpstr>Exploring quality attributes</vt:lpstr>
      <vt:lpstr>Exploring quality attributes</vt:lpstr>
      <vt:lpstr>Exploring quality attributes</vt:lpstr>
      <vt:lpstr>Defining Quality Attributes</vt:lpstr>
      <vt:lpstr>External quality attributes</vt:lpstr>
      <vt:lpstr>External quality attributes</vt:lpstr>
      <vt:lpstr>External quality attributes</vt:lpstr>
      <vt:lpstr>External quality attributes</vt:lpstr>
      <vt:lpstr>External quality attributes</vt:lpstr>
      <vt:lpstr>PowerPoint Presentation</vt:lpstr>
      <vt:lpstr>External quality attributes</vt:lpstr>
      <vt:lpstr>External quality attributes</vt:lpstr>
      <vt:lpstr>PowerPoint Presentation</vt:lpstr>
      <vt:lpstr>PowerPoint Presentation</vt:lpstr>
      <vt:lpstr>External quality attributes</vt:lpstr>
      <vt:lpstr>External quality attributes</vt:lpstr>
      <vt:lpstr>External quality attributes</vt:lpstr>
      <vt:lpstr>External quality attributes</vt:lpstr>
      <vt:lpstr>External quality attributes</vt:lpstr>
      <vt:lpstr>Reliability</vt:lpstr>
      <vt:lpstr>External quality attributes</vt:lpstr>
      <vt:lpstr>External quality attributes</vt:lpstr>
      <vt:lpstr>External quality attributes</vt:lpstr>
      <vt:lpstr>External quality attributes</vt:lpstr>
      <vt:lpstr>External quality attributes</vt:lpstr>
      <vt:lpstr>External quality attributes</vt:lpstr>
      <vt:lpstr>PowerPoint Presentation</vt:lpstr>
      <vt:lpstr>External quality attributes</vt:lpstr>
      <vt:lpstr>External quality attributes</vt:lpstr>
      <vt:lpstr>PowerPoint Presentation</vt:lpstr>
      <vt:lpstr>External quality attributes</vt:lpstr>
      <vt:lpstr>External quality attributes</vt:lpstr>
      <vt:lpstr>Usability </vt:lpstr>
      <vt:lpstr>Internal quality attributes</vt:lpstr>
      <vt:lpstr>Efficiency</vt:lpstr>
      <vt:lpstr>Efficiency</vt:lpstr>
      <vt:lpstr>Internal quality attributes</vt:lpstr>
      <vt:lpstr>Internal quality attributes</vt:lpstr>
      <vt:lpstr>Internal quality attributes</vt:lpstr>
      <vt:lpstr>Internal quality attributes</vt:lpstr>
      <vt:lpstr>Internal quality attributes</vt:lpstr>
      <vt:lpstr>Internal quality attributes</vt:lpstr>
      <vt:lpstr>Internal quality attributes</vt:lpstr>
      <vt:lpstr>Internal quality attributes</vt:lpstr>
      <vt:lpstr>Internal quality attributes</vt:lpstr>
      <vt:lpstr>Internal quality attributes</vt:lpstr>
      <vt:lpstr>Internal quality attributes</vt:lpstr>
      <vt:lpstr>Internal quality attributes</vt:lpstr>
      <vt:lpstr>Specifying quality requirements with Planguage</vt:lpstr>
      <vt:lpstr>Specifying quality requirements with Planguage</vt:lpstr>
      <vt:lpstr>Quality attribute trade-offs</vt:lpstr>
      <vt:lpstr>Implementing quality attribute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Software Requirements:  What, Why, and Who</dc:title>
  <dc:creator>Tazeen Muzammil</dc:creator>
  <cp:lastModifiedBy>Bushra Fazal BUKC</cp:lastModifiedBy>
  <cp:revision>262</cp:revision>
  <dcterms:created xsi:type="dcterms:W3CDTF">2013-06-28T05:52:16Z</dcterms:created>
  <dcterms:modified xsi:type="dcterms:W3CDTF">2022-11-11T04:19:56Z</dcterms:modified>
</cp:coreProperties>
</file>