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5" r:id="rId2"/>
    <p:sldId id="258" r:id="rId3"/>
    <p:sldId id="259" r:id="rId4"/>
    <p:sldId id="260" r:id="rId5"/>
    <p:sldId id="261" r:id="rId6"/>
    <p:sldId id="262" r:id="rId7"/>
    <p:sldId id="263" r:id="rId8"/>
    <p:sldId id="264" r:id="rId9"/>
    <p:sldId id="266" r:id="rId10"/>
    <p:sldId id="267" r:id="rId11"/>
    <p:sldId id="265" r:id="rId12"/>
    <p:sldId id="270"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zeen Muzammil" initials="T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82238" autoAdjust="0"/>
  </p:normalViewPr>
  <p:slideViewPr>
    <p:cSldViewPr snapToGrid="0">
      <p:cViewPr varScale="1">
        <p:scale>
          <a:sx n="61" d="100"/>
          <a:sy n="61" d="100"/>
        </p:scale>
        <p:origin x="9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AC7C-2505-436A-B72E-9C8C31ACC950}" type="datetimeFigureOut">
              <a:rPr lang="en-US" smtClean="0"/>
              <a:pPr/>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77F90-7035-41E4-90C1-DC8FAF769D36}" type="slidenum">
              <a:rPr lang="en-US" smtClean="0"/>
              <a:pPr/>
              <a:t>‹#›</a:t>
            </a:fld>
            <a:endParaRPr lang="en-US"/>
          </a:p>
        </p:txBody>
      </p:sp>
    </p:spTree>
    <p:extLst>
      <p:ext uri="{BB962C8B-B14F-4D97-AF65-F5344CB8AC3E}">
        <p14:creationId xmlns:p14="http://schemas.microsoft.com/office/powerpoint/2010/main" val="301284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conjures an image of the development team having to make their best guess at the right software to build, only to have users tell them, “Nope, that’s not right; try again.” </a:t>
            </a:r>
          </a:p>
          <a:p>
            <a:endParaRPr lang="en-US" dirty="0" smtClean="0"/>
          </a:p>
          <a:p>
            <a:r>
              <a:rPr lang="en-US" dirty="0" smtClean="0"/>
              <a:t>Prototyping puts a mock-up or an initial slice of a new system in front of users to stimulate their thinking and catalyze the requirements dialog</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3</a:t>
            </a:fld>
            <a:endParaRPr lang="en-US"/>
          </a:p>
        </p:txBody>
      </p:sp>
    </p:spTree>
    <p:extLst>
      <p:ext uri="{BB962C8B-B14F-4D97-AF65-F5344CB8AC3E}">
        <p14:creationId xmlns:p14="http://schemas.microsoft.com/office/powerpoint/2010/main" val="210301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managers, and other nontechnical stakeholders find that prototypes give them something concrete to contemplate</a:t>
            </a:r>
          </a:p>
          <a:p>
            <a:r>
              <a:rPr lang="en-US" dirty="0" smtClean="0"/>
              <a:t>while the product is being specified and designed. Prototypes, especially visual ones, are easier to understand than the technical jargon that</a:t>
            </a:r>
          </a:p>
          <a:p>
            <a:r>
              <a:rPr lang="en-US" dirty="0" smtClean="0"/>
              <a:t>developers sometimes use.</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4</a:t>
            </a:fld>
            <a:endParaRPr lang="en-US"/>
          </a:p>
        </p:txBody>
      </p:sp>
    </p:spTree>
    <p:extLst>
      <p:ext uri="{BB962C8B-B14F-4D97-AF65-F5344CB8AC3E}">
        <p14:creationId xmlns:p14="http://schemas.microsoft.com/office/powerpoint/2010/main" val="240297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make the results meaningful, vertical prototypes are constructed using production tools in a production-like operating environment. Vertical prototypes are used to explore critical interface and timing requirements and to reduce risk during design.</a:t>
            </a:r>
            <a:endParaRPr lang="en-US" b="1" dirty="0" smtClean="0"/>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7</a:t>
            </a:fld>
            <a:endParaRPr lang="en-US"/>
          </a:p>
        </p:txBody>
      </p:sp>
    </p:spTree>
    <p:extLst>
      <p:ext uri="{BB962C8B-B14F-4D97-AF65-F5344CB8AC3E}">
        <p14:creationId xmlns:p14="http://schemas.microsoft.com/office/powerpoint/2010/main" val="17431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a </a:t>
            </a:r>
            <a:r>
              <a:rPr lang="en-US" i="1" dirty="0" smtClean="0"/>
              <a:t>throwaway prototype </a:t>
            </a:r>
            <a:r>
              <a:rPr lang="en-US" dirty="0" smtClean="0"/>
              <a:t>(or </a:t>
            </a:r>
            <a:r>
              <a:rPr lang="en-US" i="1" dirty="0" smtClean="0"/>
              <a:t>exploratory prototype</a:t>
            </a:r>
            <a:r>
              <a:rPr lang="en-US" dirty="0" smtClean="0"/>
              <a:t>) to answer questions, resolve uncertainties, and improve requirements</a:t>
            </a:r>
          </a:p>
          <a:p>
            <a:r>
              <a:rPr lang="en-US" dirty="0" smtClean="0"/>
              <a:t>quality (Davis 1993).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 prototype that helps users and developers visualize how the requirements might be implemented can reveal gaps in the requirements. It also lets users judge whether the requirements will enable the necessary business processes.</a:t>
            </a:r>
            <a:endParaRPr lang="en-US" b="1" dirty="0" smtClean="0"/>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8</a:t>
            </a:fld>
            <a:endParaRPr lang="en-US"/>
          </a:p>
        </p:txBody>
      </p:sp>
    </p:spTree>
    <p:extLst>
      <p:ext uri="{BB962C8B-B14F-4D97-AF65-F5344CB8AC3E}">
        <p14:creationId xmlns:p14="http://schemas.microsoft.com/office/powerpoint/2010/main" val="337198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Each use-case description includes a sequence of actor actions and system</a:t>
            </a:r>
          </a:p>
          <a:p>
            <a:r>
              <a:rPr lang="en-US" sz="1200" b="0" i="0" u="none" strike="noStrike" kern="1200" baseline="0" dirty="0" smtClean="0">
                <a:solidFill>
                  <a:schemeClr val="tx1"/>
                </a:solidFill>
                <a:latin typeface="+mn-lt"/>
                <a:ea typeface="+mn-ea"/>
                <a:cs typeface="+mn-cs"/>
              </a:rPr>
              <a:t>responses, which you can model using a dialog map to depict a possible user</a:t>
            </a:r>
          </a:p>
          <a:p>
            <a:r>
              <a:rPr lang="en-US" sz="1200" b="0" i="0" u="none" strike="noStrike" kern="1200" baseline="0" dirty="0" smtClean="0">
                <a:solidFill>
                  <a:schemeClr val="tx1"/>
                </a:solidFill>
                <a:latin typeface="+mn-lt"/>
                <a:ea typeface="+mn-ea"/>
                <a:cs typeface="+mn-cs"/>
              </a:rPr>
              <a:t>interface architecture. A throwaway prototype elaborates the dialog elements</a:t>
            </a:r>
          </a:p>
          <a:p>
            <a:r>
              <a:rPr lang="en-US" sz="1200" b="0" i="0" u="none" strike="noStrike" kern="1200" baseline="0" dirty="0" smtClean="0">
                <a:solidFill>
                  <a:schemeClr val="tx1"/>
                </a:solidFill>
                <a:latin typeface="+mn-lt"/>
                <a:ea typeface="+mn-ea"/>
                <a:cs typeface="+mn-cs"/>
              </a:rPr>
              <a:t>into specific screens, menus, and dialog boxes. When users evaluate the prototype,</a:t>
            </a:r>
          </a:p>
          <a:p>
            <a:r>
              <a:rPr lang="en-US" sz="1200" b="0" i="0" u="none" strike="noStrike" kern="1200" baseline="0" dirty="0" smtClean="0">
                <a:solidFill>
                  <a:schemeClr val="tx1"/>
                </a:solidFill>
                <a:latin typeface="+mn-lt"/>
                <a:ea typeface="+mn-ea"/>
                <a:cs typeface="+mn-cs"/>
              </a:rPr>
              <a:t>their feedback might lead to changes in the use-case descriptions (if, say,</a:t>
            </a:r>
          </a:p>
          <a:p>
            <a:r>
              <a:rPr lang="en-US" sz="1200" b="0" i="0" u="none" strike="noStrike" kern="1200" baseline="0" dirty="0" smtClean="0">
                <a:solidFill>
                  <a:schemeClr val="tx1"/>
                </a:solidFill>
                <a:latin typeface="+mn-lt"/>
                <a:ea typeface="+mn-ea"/>
                <a:cs typeface="+mn-cs"/>
              </a:rPr>
              <a:t>an alternative course is discovered) or to changes in the dialog map. Once the</a:t>
            </a:r>
          </a:p>
          <a:p>
            <a:r>
              <a:rPr lang="en-US" sz="1200" b="0" i="0" u="none" strike="noStrike" kern="1200" baseline="0" dirty="0" smtClean="0">
                <a:solidFill>
                  <a:schemeClr val="tx1"/>
                </a:solidFill>
                <a:latin typeface="+mn-lt"/>
                <a:ea typeface="+mn-ea"/>
                <a:cs typeface="+mn-cs"/>
              </a:rPr>
              <a:t>requirements are refined and the screens sketched out, each user interface element</a:t>
            </a:r>
          </a:p>
          <a:p>
            <a:r>
              <a:rPr lang="en-US" sz="1200" b="0" i="0" u="none" strike="noStrike" kern="1200" baseline="0" dirty="0" smtClean="0">
                <a:solidFill>
                  <a:schemeClr val="tx1"/>
                </a:solidFill>
                <a:latin typeface="+mn-lt"/>
                <a:ea typeface="+mn-ea"/>
                <a:cs typeface="+mn-cs"/>
              </a:rPr>
              <a:t>can be optimized for usability. This progressive refinement approach is</a:t>
            </a:r>
          </a:p>
          <a:p>
            <a:r>
              <a:rPr lang="en-US" sz="1200" b="0" i="0" u="none" strike="noStrike" kern="1200" baseline="0" dirty="0" smtClean="0">
                <a:solidFill>
                  <a:schemeClr val="tx1"/>
                </a:solidFill>
                <a:latin typeface="+mn-lt"/>
                <a:ea typeface="+mn-ea"/>
                <a:cs typeface="+mn-cs"/>
              </a:rPr>
              <a:t>cheaper than leaping directly from use-case descriptions to a complete user</a:t>
            </a:r>
          </a:p>
          <a:p>
            <a:r>
              <a:rPr lang="en-US" sz="1200" b="0" i="0" u="none" strike="noStrike" kern="1200" baseline="0" dirty="0" smtClean="0">
                <a:solidFill>
                  <a:schemeClr val="tx1"/>
                </a:solidFill>
                <a:latin typeface="+mn-lt"/>
                <a:ea typeface="+mn-ea"/>
                <a:cs typeface="+mn-cs"/>
              </a:rPr>
              <a:t>interface implementation and then discovering major problems with the</a:t>
            </a:r>
          </a:p>
          <a:p>
            <a:r>
              <a:rPr lang="en-US" sz="1200" b="0" i="0" u="none" strike="noStrike" kern="1200" baseline="0" dirty="0" smtClean="0">
                <a:solidFill>
                  <a:schemeClr val="tx1"/>
                </a:solidFill>
                <a:latin typeface="+mn-lt"/>
                <a:ea typeface="+mn-ea"/>
                <a:cs typeface="+mn-cs"/>
              </a:rPr>
              <a:t>requirements that necessitate extensive rework.</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9</a:t>
            </a:fld>
            <a:endParaRPr lang="en-US"/>
          </a:p>
        </p:txBody>
      </p:sp>
    </p:spTree>
    <p:extLst>
      <p:ext uri="{BB962C8B-B14F-4D97-AF65-F5344CB8AC3E}">
        <p14:creationId xmlns:p14="http://schemas.microsoft.com/office/powerpoint/2010/main" val="3371988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10</a:t>
            </a:fld>
            <a:endParaRPr lang="en-US"/>
          </a:p>
        </p:txBody>
      </p:sp>
    </p:spTree>
    <p:extLst>
      <p:ext uri="{BB962C8B-B14F-4D97-AF65-F5344CB8AC3E}">
        <p14:creationId xmlns:p14="http://schemas.microsoft.com/office/powerpoint/2010/main" val="3371988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Figure 13-2 illustrates several ways to combine the various types of prototyping.</a:t>
            </a:r>
          </a:p>
          <a:p>
            <a:r>
              <a:rPr lang="en-US" sz="1200" b="0" i="0" u="none" strike="noStrike" kern="1200" baseline="0" dirty="0" smtClean="0">
                <a:solidFill>
                  <a:schemeClr val="tx1"/>
                </a:solidFill>
                <a:latin typeface="+mn-lt"/>
                <a:ea typeface="+mn-ea"/>
                <a:cs typeface="+mn-cs"/>
              </a:rPr>
              <a:t>For example, you can use the knowledge gained from a series of throwaway</a:t>
            </a:r>
          </a:p>
          <a:p>
            <a:r>
              <a:rPr lang="en-US" sz="1200" b="0" i="0" u="none" strike="noStrike" kern="1200" baseline="0" dirty="0" smtClean="0">
                <a:solidFill>
                  <a:schemeClr val="tx1"/>
                </a:solidFill>
                <a:latin typeface="+mn-lt"/>
                <a:ea typeface="+mn-ea"/>
                <a:cs typeface="+mn-cs"/>
              </a:rPr>
              <a:t>prototypes to refine the requirements, which you might then implement</a:t>
            </a:r>
          </a:p>
          <a:p>
            <a:r>
              <a:rPr lang="en-US" sz="1200" b="0" i="0" u="none" strike="noStrike" kern="1200" baseline="0" dirty="0" smtClean="0">
                <a:solidFill>
                  <a:schemeClr val="tx1"/>
                </a:solidFill>
                <a:latin typeface="+mn-lt"/>
                <a:ea typeface="+mn-ea"/>
                <a:cs typeface="+mn-cs"/>
              </a:rPr>
              <a:t>incrementally through an evolutionary prototyping sequence. An alternative</a:t>
            </a:r>
          </a:p>
          <a:p>
            <a:r>
              <a:rPr lang="en-US" sz="1200" b="0" i="0" u="none" strike="noStrike" kern="1200" baseline="0" dirty="0" smtClean="0">
                <a:solidFill>
                  <a:schemeClr val="tx1"/>
                </a:solidFill>
                <a:latin typeface="+mn-lt"/>
                <a:ea typeface="+mn-ea"/>
                <a:cs typeface="+mn-cs"/>
              </a:rPr>
              <a:t>path through Figure 13-2 uses a throwaway horizontal prototype to clarify the</a:t>
            </a:r>
          </a:p>
          <a:p>
            <a:r>
              <a:rPr lang="en-US" sz="1200" b="0" i="0" u="none" strike="noStrike" kern="1200" baseline="0" dirty="0" smtClean="0">
                <a:solidFill>
                  <a:schemeClr val="tx1"/>
                </a:solidFill>
                <a:latin typeface="+mn-lt"/>
                <a:ea typeface="+mn-ea"/>
                <a:cs typeface="+mn-cs"/>
              </a:rPr>
              <a:t>requirements prior to finalizing the user interface design, while a concurrent</a:t>
            </a:r>
          </a:p>
          <a:p>
            <a:r>
              <a:rPr lang="en-US" sz="1200" b="0" i="0" u="none" strike="noStrike" kern="1200" baseline="0" dirty="0" smtClean="0">
                <a:solidFill>
                  <a:schemeClr val="tx1"/>
                </a:solidFill>
                <a:latin typeface="+mn-lt"/>
                <a:ea typeface="+mn-ea"/>
                <a:cs typeface="+mn-cs"/>
              </a:rPr>
              <a:t>vertical prototyping effort validates the architecture, application components,</a:t>
            </a:r>
          </a:p>
          <a:p>
            <a:r>
              <a:rPr lang="en-US" sz="1200" b="0" i="0" u="none" strike="noStrike" kern="1200" baseline="0" dirty="0" smtClean="0">
                <a:solidFill>
                  <a:schemeClr val="tx1"/>
                </a:solidFill>
                <a:latin typeface="+mn-lt"/>
                <a:ea typeface="+mn-ea"/>
                <a:cs typeface="+mn-cs"/>
              </a:rPr>
              <a:t>and core algorithms. What you </a:t>
            </a:r>
            <a:r>
              <a:rPr lang="en-US" sz="1200" b="0" i="1" u="none" strike="noStrike" kern="1200" baseline="0" dirty="0" smtClean="0">
                <a:solidFill>
                  <a:schemeClr val="tx1"/>
                </a:solidFill>
                <a:latin typeface="+mn-lt"/>
                <a:ea typeface="+mn-ea"/>
                <a:cs typeface="+mn-cs"/>
              </a:rPr>
              <a:t>cannot </a:t>
            </a:r>
            <a:r>
              <a:rPr lang="en-US" sz="1200" b="0" i="0" u="none" strike="noStrike" kern="1200" baseline="0" dirty="0" smtClean="0">
                <a:solidFill>
                  <a:schemeClr val="tx1"/>
                </a:solidFill>
                <a:latin typeface="+mn-lt"/>
                <a:ea typeface="+mn-ea"/>
                <a:cs typeface="+mn-cs"/>
              </a:rPr>
              <a:t>do successfully is turn the intentional</a:t>
            </a:r>
          </a:p>
          <a:p>
            <a:r>
              <a:rPr lang="en-US" sz="1200" b="0" i="0" u="none" strike="noStrike" kern="1200" baseline="0" dirty="0" smtClean="0">
                <a:solidFill>
                  <a:schemeClr val="tx1"/>
                </a:solidFill>
                <a:latin typeface="+mn-lt"/>
                <a:ea typeface="+mn-ea"/>
                <a:cs typeface="+mn-cs"/>
              </a:rPr>
              <a:t>low quality of a throwaway prototype into the maintainable robustness that a</a:t>
            </a:r>
          </a:p>
          <a:p>
            <a:r>
              <a:rPr lang="en-US" sz="1200" b="0" i="0" u="none" strike="noStrike" kern="1200" baseline="0" dirty="0" smtClean="0">
                <a:solidFill>
                  <a:schemeClr val="tx1"/>
                </a:solidFill>
                <a:latin typeface="+mn-lt"/>
                <a:ea typeface="+mn-ea"/>
                <a:cs typeface="+mn-cs"/>
              </a:rPr>
              <a:t>production system demands. In addition, working prototypes that appear to get</a:t>
            </a:r>
          </a:p>
          <a:p>
            <a:r>
              <a:rPr lang="en-US" sz="1200" b="0" i="0" u="none" strike="noStrike" kern="1200" baseline="0" dirty="0" smtClean="0">
                <a:solidFill>
                  <a:schemeClr val="tx1"/>
                </a:solidFill>
                <a:latin typeface="+mn-lt"/>
                <a:ea typeface="+mn-ea"/>
                <a:cs typeface="+mn-cs"/>
              </a:rPr>
              <a:t>the job done for a handful of concurrent users likely won’t scale up to handle</a:t>
            </a:r>
          </a:p>
          <a:p>
            <a:r>
              <a:rPr lang="en-US" sz="1200" b="0" i="0" u="none" strike="noStrike" kern="1200" baseline="0" dirty="0" smtClean="0">
                <a:solidFill>
                  <a:schemeClr val="tx1"/>
                </a:solidFill>
                <a:latin typeface="+mn-lt"/>
                <a:ea typeface="+mn-ea"/>
                <a:cs typeface="+mn-cs"/>
              </a:rPr>
              <a:t>thousands of users without major architectural changes. Table 13-1 summarizes</a:t>
            </a:r>
          </a:p>
          <a:p>
            <a:r>
              <a:rPr lang="en-US" sz="1200" b="0" i="0" u="none" strike="noStrike" kern="1200" baseline="0" dirty="0" smtClean="0">
                <a:solidFill>
                  <a:schemeClr val="tx1"/>
                </a:solidFill>
                <a:latin typeface="+mn-lt"/>
                <a:ea typeface="+mn-ea"/>
                <a:cs typeface="+mn-cs"/>
              </a:rPr>
              <a:t>some typical applications of throwaway, evolutionary, horizontal, and vertical</a:t>
            </a:r>
          </a:p>
          <a:p>
            <a:r>
              <a:rPr lang="en-US" sz="1200" b="0" i="0" u="none" strike="noStrike" kern="1200" baseline="0" dirty="0" smtClean="0">
                <a:solidFill>
                  <a:schemeClr val="tx1"/>
                </a:solidFill>
                <a:latin typeface="+mn-lt"/>
                <a:ea typeface="+mn-ea"/>
                <a:cs typeface="+mn-cs"/>
              </a:rPr>
              <a:t>prototypes.</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11</a:t>
            </a:fld>
            <a:endParaRPr lang="en-US"/>
          </a:p>
        </p:txBody>
      </p:sp>
    </p:spTree>
    <p:extLst>
      <p:ext uri="{BB962C8B-B14F-4D97-AF65-F5344CB8AC3E}">
        <p14:creationId xmlns:p14="http://schemas.microsoft.com/office/powerpoint/2010/main" val="1256961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matter how efficient your prototyping tools are, sketching displays on</a:t>
            </a:r>
          </a:p>
          <a:p>
            <a:r>
              <a:rPr lang="en-US" dirty="0" smtClean="0"/>
              <a:t>paper is faster. Paper prototyping facilitates rapid iteration, and iteration is a key</a:t>
            </a:r>
          </a:p>
          <a:p>
            <a:r>
              <a:rPr lang="en-US" dirty="0" smtClean="0"/>
              <a:t>success factor in requirements development. Paper prototyping is an excellent</a:t>
            </a:r>
          </a:p>
          <a:p>
            <a:r>
              <a:rPr lang="en-US" dirty="0" smtClean="0"/>
              <a:t>technique for refining the requirements prior to designing detailed user interfaces,</a:t>
            </a:r>
          </a:p>
          <a:p>
            <a:r>
              <a:rPr lang="en-US" dirty="0" smtClean="0"/>
              <a:t>constructing an evolutionary prototype, or undertaking traditional design</a:t>
            </a:r>
          </a:p>
          <a:p>
            <a:r>
              <a:rPr lang="en-US" dirty="0" smtClean="0"/>
              <a:t>and construction activities. It also helps the development team manage customer</a:t>
            </a:r>
          </a:p>
          <a:p>
            <a:r>
              <a:rPr lang="en-US" dirty="0" smtClean="0"/>
              <a:t>expectations.</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13</a:t>
            </a:fld>
            <a:endParaRPr lang="en-US"/>
          </a:p>
        </p:txBody>
      </p:sp>
    </p:spTree>
    <p:extLst>
      <p:ext uri="{BB962C8B-B14F-4D97-AF65-F5344CB8AC3E}">
        <p14:creationId xmlns:p14="http://schemas.microsoft.com/office/powerpoint/2010/main" val="315930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16</a:t>
            </a:fld>
            <a:endParaRPr lang="en-US"/>
          </a:p>
        </p:txBody>
      </p:sp>
    </p:spTree>
    <p:extLst>
      <p:ext uri="{BB962C8B-B14F-4D97-AF65-F5344CB8AC3E}">
        <p14:creationId xmlns:p14="http://schemas.microsoft.com/office/powerpoint/2010/main" val="276233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95BD8B-6BE2-4025-85D9-7CB883F6D0B2}" type="datetime1">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5914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7C1F8B-B1C9-496F-97A3-5DC0F6C11A7B}" type="datetime1">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64912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EFAC7-5B1E-4843-8BFC-C1771EF9B883}" type="datetime1">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279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3B3F2E-8D34-429D-A3E5-193702470658}" type="datetime1">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9655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232D9-778A-4C8C-92C7-2B024EBBB214}" type="datetime1">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00110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56DDA-9568-4F60-9253-B28013C232C7}" type="datetime1">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82431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87DC5A-2211-4292-B593-08D617CC19B1}" type="datetime1">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6562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D8ED89-25F2-4165-B08B-F4046A0DC9B6}" type="datetime1">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84545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04DC8-437B-4FC0-AF47-9A37B4D210F2}" type="datetime1">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81130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3B9DE-41C9-4C64-8686-70D6A1B57080}" type="datetime1">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43896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4F67-4324-43C4-899F-F35FB3FED0CE}" type="datetime1">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61164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5000" t="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F4AAF-F0D4-42D9-9260-40F8AF6BC393}" type="datetime1">
              <a:rPr lang="en-US" smtClean="0"/>
              <a:pPr/>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70079-9AD5-4DF8-882F-9694E05451A3}" type="slidenum">
              <a:rPr lang="en-US" smtClean="0"/>
              <a:pPr/>
              <a:t>‹#›</a:t>
            </a:fld>
            <a:endParaRPr lang="en-US"/>
          </a:p>
        </p:txBody>
      </p:sp>
    </p:spTree>
    <p:extLst>
      <p:ext uri="{BB962C8B-B14F-4D97-AF65-F5344CB8AC3E}">
        <p14:creationId xmlns:p14="http://schemas.microsoft.com/office/powerpoint/2010/main" val="2511460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88340" y="2423541"/>
            <a:ext cx="5455285" cy="1367682"/>
          </a:xfrm>
          <a:prstGeom prst="rect">
            <a:avLst/>
          </a:prstGeom>
        </p:spPr>
        <p:txBody>
          <a:bodyPr vert="horz" wrap="square" lIns="0" tIns="13335" rIns="0" bIns="0" rtlCol="0">
            <a:spAutoFit/>
          </a:bodyPr>
          <a:lstStyle/>
          <a:p>
            <a:pPr marL="12700" marR="5080">
              <a:lnSpc>
                <a:spcPct val="100000"/>
              </a:lnSpc>
              <a:spcBef>
                <a:spcPts val="105"/>
              </a:spcBef>
            </a:pPr>
            <a:r>
              <a:rPr lang="en-US" sz="4400" spc="-10" dirty="0" smtClean="0">
                <a:solidFill>
                  <a:srgbClr val="FFFFFF"/>
                </a:solidFill>
              </a:rPr>
              <a:t>Software </a:t>
            </a:r>
            <a:r>
              <a:rPr sz="4400" spc="-15" dirty="0" smtClean="0">
                <a:solidFill>
                  <a:srgbClr val="FFFFFF"/>
                </a:solidFill>
              </a:rPr>
              <a:t>Requirement </a:t>
            </a:r>
            <a:r>
              <a:rPr sz="4400" spc="-980" dirty="0" smtClean="0">
                <a:solidFill>
                  <a:srgbClr val="FFFFFF"/>
                </a:solidFill>
              </a:rPr>
              <a:t> </a:t>
            </a:r>
            <a:r>
              <a:rPr sz="4400" spc="-5" dirty="0" smtClean="0">
                <a:solidFill>
                  <a:srgbClr val="FFFFFF"/>
                </a:solidFill>
              </a:rPr>
              <a:t>Engineering</a:t>
            </a:r>
            <a:r>
              <a:rPr sz="4400" spc="-30" dirty="0" smtClean="0">
                <a:solidFill>
                  <a:srgbClr val="FFFFFF"/>
                </a:solidFill>
              </a:rPr>
              <a:t> </a:t>
            </a:r>
            <a:endParaRPr sz="4400" dirty="0"/>
          </a:p>
        </p:txBody>
      </p:sp>
      <p:sp>
        <p:nvSpPr>
          <p:cNvPr id="16" name="object 16"/>
          <p:cNvSpPr txBox="1"/>
          <p:nvPr/>
        </p:nvSpPr>
        <p:spPr>
          <a:xfrm>
            <a:off x="752348" y="3914013"/>
            <a:ext cx="5898515" cy="874598"/>
          </a:xfrm>
          <a:prstGeom prst="rect">
            <a:avLst/>
          </a:prstGeom>
        </p:spPr>
        <p:txBody>
          <a:bodyPr vert="horz" wrap="square" lIns="0" tIns="12700" rIns="0" bIns="0" rtlCol="0">
            <a:spAutoFit/>
          </a:bodyPr>
          <a:lstStyle/>
          <a:p>
            <a:r>
              <a:rPr lang="en-US" sz="2800" b="1" dirty="0">
                <a:solidFill>
                  <a:srgbClr val="455F51"/>
                </a:solidFill>
              </a:rPr>
              <a:t>Risk Reduction Through</a:t>
            </a:r>
          </a:p>
          <a:p>
            <a:r>
              <a:rPr lang="en-US" sz="2800" b="1" dirty="0">
                <a:solidFill>
                  <a:srgbClr val="455F51"/>
                </a:solidFill>
              </a:rPr>
              <a:t>Prototyping</a:t>
            </a:r>
          </a:p>
        </p:txBody>
      </p:sp>
      <p:sp>
        <p:nvSpPr>
          <p:cNvPr id="18" name="object 18"/>
          <p:cNvSpPr txBox="1"/>
          <p:nvPr/>
        </p:nvSpPr>
        <p:spPr>
          <a:xfrm>
            <a:off x="9760077" y="4254753"/>
            <a:ext cx="1454150" cy="422275"/>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50" dirty="0">
                <a:latin typeface="Calibri"/>
                <a:cs typeface="Calibri"/>
              </a:rPr>
              <a:t> </a:t>
            </a:r>
            <a:r>
              <a:rPr sz="2600" b="1" dirty="0">
                <a:latin typeface="Calibri"/>
                <a:cs typeface="Calibri"/>
              </a:rPr>
              <a:t>#</a:t>
            </a:r>
            <a:r>
              <a:rPr sz="2600" b="1" spc="-40" dirty="0">
                <a:latin typeface="Calibri"/>
                <a:cs typeface="Calibri"/>
              </a:rPr>
              <a:t> </a:t>
            </a:r>
            <a:r>
              <a:rPr sz="2600" b="1" dirty="0" smtClean="0">
                <a:latin typeface="Calibri"/>
                <a:cs typeface="Calibri"/>
              </a:rPr>
              <a:t>1</a:t>
            </a:r>
            <a:r>
              <a:rPr lang="en-US" sz="2600" b="1" dirty="0" smtClean="0">
                <a:latin typeface="Calibri"/>
                <a:cs typeface="Calibri"/>
              </a:rPr>
              <a:t>4</a:t>
            </a:r>
            <a:endParaRPr sz="2600" dirty="0">
              <a:latin typeface="Calibri"/>
              <a:cs typeface="Calibri"/>
            </a:endParaRPr>
          </a:p>
        </p:txBody>
      </p:sp>
    </p:spTree>
    <p:extLst>
      <p:ext uri="{BB962C8B-B14F-4D97-AF65-F5344CB8AC3E}">
        <p14:creationId xmlns:p14="http://schemas.microsoft.com/office/powerpoint/2010/main" val="130623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Prototypes</a:t>
            </a:r>
            <a:endParaRPr lang="en-US" dirty="0"/>
          </a:p>
        </p:txBody>
      </p:sp>
      <p:sp>
        <p:nvSpPr>
          <p:cNvPr id="3" name="Content Placeholder 2"/>
          <p:cNvSpPr>
            <a:spLocks noGrp="1"/>
          </p:cNvSpPr>
          <p:nvPr>
            <p:ph idx="1"/>
          </p:nvPr>
        </p:nvSpPr>
        <p:spPr>
          <a:xfrm>
            <a:off x="809625" y="1668462"/>
            <a:ext cx="10515600" cy="4775200"/>
          </a:xfrm>
        </p:spPr>
        <p:txBody>
          <a:bodyPr>
            <a:normAutofit fontScale="92500" lnSpcReduction="20000"/>
          </a:bodyPr>
          <a:lstStyle/>
          <a:p>
            <a:r>
              <a:rPr lang="en-US" b="1" dirty="0"/>
              <a:t>Evolutionary Prototypes</a:t>
            </a:r>
          </a:p>
          <a:p>
            <a:r>
              <a:rPr lang="en-US" dirty="0"/>
              <a:t>In contrast to a throwaway prototype, an </a:t>
            </a:r>
            <a:r>
              <a:rPr lang="en-US" i="1" dirty="0"/>
              <a:t>evolutionary prototype </a:t>
            </a:r>
            <a:r>
              <a:rPr lang="en-US" dirty="0"/>
              <a:t>provides </a:t>
            </a:r>
            <a:r>
              <a:rPr lang="en-US" dirty="0" smtClean="0"/>
              <a:t>a  solid </a:t>
            </a:r>
            <a:r>
              <a:rPr lang="en-US" dirty="0"/>
              <a:t>architectural foundation for building the product incrementally as </a:t>
            </a:r>
            <a:r>
              <a:rPr lang="en-US" dirty="0" smtClean="0"/>
              <a:t>the requirements </a:t>
            </a:r>
            <a:r>
              <a:rPr lang="en-US" dirty="0"/>
              <a:t>become clear over time. </a:t>
            </a:r>
            <a:endParaRPr lang="en-US" dirty="0" smtClean="0"/>
          </a:p>
          <a:p>
            <a:r>
              <a:rPr lang="en-US" dirty="0" smtClean="0"/>
              <a:t>Evolutionary </a:t>
            </a:r>
            <a:r>
              <a:rPr lang="en-US" dirty="0"/>
              <a:t>prototyping is a </a:t>
            </a:r>
            <a:r>
              <a:rPr lang="en-US" dirty="0" smtClean="0"/>
              <a:t>component of </a:t>
            </a:r>
            <a:r>
              <a:rPr lang="en-US" dirty="0"/>
              <a:t>the spiral software development life cycle model (Boehm 1988) and of </a:t>
            </a:r>
            <a:r>
              <a:rPr lang="en-US" dirty="0" smtClean="0"/>
              <a:t>some object-oriented </a:t>
            </a:r>
            <a:r>
              <a:rPr lang="en-US" dirty="0"/>
              <a:t>software development processes (</a:t>
            </a:r>
            <a:r>
              <a:rPr lang="en-US" dirty="0" err="1"/>
              <a:t>Kruchten</a:t>
            </a:r>
            <a:r>
              <a:rPr lang="en-US" dirty="0"/>
              <a:t> 1996). </a:t>
            </a:r>
            <a:endParaRPr lang="en-US" dirty="0" smtClean="0"/>
          </a:p>
          <a:p>
            <a:r>
              <a:rPr lang="en-US" dirty="0" smtClean="0"/>
              <a:t>In </a:t>
            </a:r>
            <a:r>
              <a:rPr lang="en-US" dirty="0"/>
              <a:t>contrast </a:t>
            </a:r>
            <a:r>
              <a:rPr lang="en-US" dirty="0" smtClean="0"/>
              <a:t>to he </a:t>
            </a:r>
            <a:r>
              <a:rPr lang="en-US" dirty="0"/>
              <a:t>quick-and-dirty nature of throwaway prototyping, an evolutionary </a:t>
            </a:r>
            <a:r>
              <a:rPr lang="en-US" dirty="0" smtClean="0"/>
              <a:t>prototype must </a:t>
            </a:r>
            <a:r>
              <a:rPr lang="en-US" dirty="0"/>
              <a:t>be built with robust, production-quality code from the outset. </a:t>
            </a:r>
            <a:r>
              <a:rPr lang="en-US" dirty="0" smtClean="0"/>
              <a:t>Therefore, an </a:t>
            </a:r>
            <a:r>
              <a:rPr lang="en-US" dirty="0"/>
              <a:t>evolutionary prototype takes longer to create than a </a:t>
            </a:r>
            <a:r>
              <a:rPr lang="en-US" dirty="0" smtClean="0"/>
              <a:t>throwaway prototype </a:t>
            </a:r>
            <a:r>
              <a:rPr lang="en-US" dirty="0"/>
              <a:t>that simulates the same system capabilities. An evolutionary </a:t>
            </a:r>
            <a:r>
              <a:rPr lang="en-US" dirty="0" smtClean="0"/>
              <a:t>prototype must </a:t>
            </a:r>
            <a:r>
              <a:rPr lang="en-US" dirty="0"/>
              <a:t>be designed for easy growth and frequent enhancement, so </a:t>
            </a:r>
            <a:r>
              <a:rPr lang="en-US" dirty="0" smtClean="0"/>
              <a:t>developers must </a:t>
            </a:r>
            <a:r>
              <a:rPr lang="en-US" dirty="0"/>
              <a:t>emphasize software architecture and solid design principles. </a:t>
            </a:r>
            <a:endParaRPr lang="en-US"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10</a:t>
            </a:fld>
            <a:endParaRPr lang="en-US"/>
          </a:p>
        </p:txBody>
      </p:sp>
    </p:spTree>
    <p:extLst>
      <p:ext uri="{BB962C8B-B14F-4D97-AF65-F5344CB8AC3E}">
        <p14:creationId xmlns:p14="http://schemas.microsoft.com/office/powerpoint/2010/main" val="378347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Prototypes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11</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1504950"/>
            <a:ext cx="8124825" cy="535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94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0D70079-9AD5-4DF8-882F-9694E05451A3}" type="slidenum">
              <a:rPr lang="en-US" smtClean="0"/>
              <a:pPr/>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696918"/>
            <a:ext cx="10329863" cy="570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17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Paper and Electronic </a:t>
            </a:r>
            <a:r>
              <a:rPr lang="en-US" b="1" dirty="0" smtClean="0"/>
              <a:t>Prototypes</a:t>
            </a:r>
            <a:endParaRPr lang="en-US" dirty="0"/>
          </a:p>
        </p:txBody>
      </p:sp>
      <p:sp>
        <p:nvSpPr>
          <p:cNvPr id="3" name="Content Placeholder 2"/>
          <p:cNvSpPr>
            <a:spLocks noGrp="1"/>
          </p:cNvSpPr>
          <p:nvPr>
            <p:ph idx="1"/>
          </p:nvPr>
        </p:nvSpPr>
        <p:spPr/>
        <p:txBody>
          <a:bodyPr>
            <a:normAutofit fontScale="92500"/>
          </a:bodyPr>
          <a:lstStyle/>
          <a:p>
            <a:r>
              <a:rPr lang="en-US" dirty="0" smtClean="0"/>
              <a:t>You </a:t>
            </a:r>
            <a:r>
              <a:rPr lang="en-US" dirty="0"/>
              <a:t>don’t always need an executable prototype to resolve requirements </a:t>
            </a:r>
            <a:r>
              <a:rPr lang="en-US" dirty="0" smtClean="0"/>
              <a:t>uncertainties. A </a:t>
            </a:r>
            <a:r>
              <a:rPr lang="en-US" i="1" dirty="0"/>
              <a:t>paper prototype </a:t>
            </a:r>
            <a:r>
              <a:rPr lang="en-US" dirty="0"/>
              <a:t>(sometimes called a </a:t>
            </a:r>
            <a:r>
              <a:rPr lang="en-US" i="1" dirty="0"/>
              <a:t>lo-fi prototype</a:t>
            </a:r>
            <a:r>
              <a:rPr lang="en-US" dirty="0"/>
              <a:t>) is a cheap, </a:t>
            </a:r>
            <a:r>
              <a:rPr lang="en-US" dirty="0" smtClean="0"/>
              <a:t>fast, and </a:t>
            </a:r>
            <a:r>
              <a:rPr lang="en-US" dirty="0"/>
              <a:t>low-tech way to explore what a portion of an implemented system </a:t>
            </a:r>
            <a:r>
              <a:rPr lang="en-US" dirty="0" smtClean="0"/>
              <a:t>might look like (</a:t>
            </a:r>
            <a:r>
              <a:rPr lang="en-US" dirty="0" err="1" smtClean="0"/>
              <a:t>Rettig</a:t>
            </a:r>
            <a:r>
              <a:rPr lang="en-US" dirty="0" smtClean="0"/>
              <a:t> 1994; </a:t>
            </a:r>
            <a:r>
              <a:rPr lang="en-US" dirty="0" err="1" smtClean="0"/>
              <a:t>Hohmann</a:t>
            </a:r>
            <a:r>
              <a:rPr lang="en-US" dirty="0" smtClean="0"/>
              <a:t> 1997). </a:t>
            </a:r>
          </a:p>
          <a:p>
            <a:r>
              <a:rPr lang="en-US" dirty="0" smtClean="0"/>
              <a:t>Paper </a:t>
            </a:r>
            <a:r>
              <a:rPr lang="en-US" dirty="0"/>
              <a:t>prototypes help you test </a:t>
            </a:r>
            <a:r>
              <a:rPr lang="en-US" dirty="0" smtClean="0"/>
              <a:t>whether users </a:t>
            </a:r>
            <a:r>
              <a:rPr lang="en-US" dirty="0"/>
              <a:t>and developers hold a shared understanding of the requirements. They </a:t>
            </a:r>
            <a:r>
              <a:rPr lang="en-US" dirty="0" smtClean="0"/>
              <a:t>let you </a:t>
            </a:r>
            <a:r>
              <a:rPr lang="en-US" dirty="0"/>
              <a:t>take a tentative and low-risk step into a possible solution space prior </a:t>
            </a:r>
            <a:r>
              <a:rPr lang="en-US" dirty="0" smtClean="0"/>
              <a:t>to developing </a:t>
            </a:r>
            <a:r>
              <a:rPr lang="en-US" dirty="0"/>
              <a:t>production code. </a:t>
            </a:r>
            <a:endParaRPr lang="en-US" dirty="0" smtClean="0"/>
          </a:p>
          <a:p>
            <a:r>
              <a:rPr lang="en-US" dirty="0" smtClean="0"/>
              <a:t>A </a:t>
            </a:r>
            <a:r>
              <a:rPr lang="en-US" dirty="0"/>
              <a:t>similar technique is called a </a:t>
            </a:r>
            <a:r>
              <a:rPr lang="en-US" i="1" dirty="0"/>
              <a:t>storyboard </a:t>
            </a:r>
            <a:r>
              <a:rPr lang="en-US" dirty="0"/>
              <a:t>(</a:t>
            </a:r>
            <a:r>
              <a:rPr lang="en-US" dirty="0" err="1" smtClean="0"/>
              <a:t>Leffingwell</a:t>
            </a:r>
            <a:r>
              <a:rPr lang="en-US" dirty="0" smtClean="0"/>
              <a:t> and </a:t>
            </a:r>
            <a:r>
              <a:rPr lang="en-US" dirty="0" err="1"/>
              <a:t>Widrig</a:t>
            </a:r>
            <a:r>
              <a:rPr lang="en-US" dirty="0"/>
              <a:t> 2000). Storyboards often illustrate the proposed user </a:t>
            </a:r>
            <a:r>
              <a:rPr lang="en-US" dirty="0" smtClean="0"/>
              <a:t>interface without </a:t>
            </a:r>
            <a:r>
              <a:rPr lang="en-US" dirty="0"/>
              <a:t>engaging the user in interacting with it</a:t>
            </a:r>
            <a:r>
              <a:rPr lang="en-US" dirty="0" smtClean="0"/>
              <a:t>.</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13</a:t>
            </a:fld>
            <a:endParaRPr lang="en-US"/>
          </a:p>
        </p:txBody>
      </p:sp>
    </p:spTree>
    <p:extLst>
      <p:ext uri="{BB962C8B-B14F-4D97-AF65-F5344CB8AC3E}">
        <p14:creationId xmlns:p14="http://schemas.microsoft.com/office/powerpoint/2010/main" val="226989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Paper and Electronic Prototypes</a:t>
            </a:r>
            <a:endParaRPr lang="en-US" dirty="0"/>
          </a:p>
        </p:txBody>
      </p:sp>
      <p:sp>
        <p:nvSpPr>
          <p:cNvPr id="3" name="Content Placeholder 2"/>
          <p:cNvSpPr>
            <a:spLocks noGrp="1"/>
          </p:cNvSpPr>
          <p:nvPr>
            <p:ph idx="1"/>
          </p:nvPr>
        </p:nvSpPr>
        <p:spPr/>
        <p:txBody>
          <a:bodyPr/>
          <a:lstStyle/>
          <a:p>
            <a:r>
              <a:rPr lang="en-US" dirty="0"/>
              <a:t>If you decide to build an electronic throwaway prototype, several </a:t>
            </a:r>
            <a:r>
              <a:rPr lang="en-US" dirty="0" smtClean="0"/>
              <a:t>appropriate tools </a:t>
            </a:r>
            <a:r>
              <a:rPr lang="en-US" dirty="0"/>
              <a:t>are available (</a:t>
            </a:r>
            <a:r>
              <a:rPr lang="en-US" dirty="0" err="1"/>
              <a:t>Andriole</a:t>
            </a:r>
            <a:r>
              <a:rPr lang="en-US" dirty="0"/>
              <a:t> 1996). These include the following:</a:t>
            </a:r>
          </a:p>
          <a:p>
            <a:pPr lvl="1"/>
            <a:r>
              <a:rPr lang="en-US" dirty="0" smtClean="0"/>
              <a:t>Programming </a:t>
            </a:r>
            <a:r>
              <a:rPr lang="en-US" dirty="0"/>
              <a:t>languages such as Microsoft Visual Basic, IBM</a:t>
            </a:r>
          </a:p>
          <a:p>
            <a:pPr lvl="1"/>
            <a:r>
              <a:rPr lang="en-US" dirty="0" err="1"/>
              <a:t>VisualAge</a:t>
            </a:r>
            <a:r>
              <a:rPr lang="en-US" dirty="0"/>
              <a:t> Smalltalk, and </a:t>
            </a:r>
            <a:r>
              <a:rPr lang="en-US" dirty="0" err="1"/>
              <a:t>Inprise</a:t>
            </a:r>
            <a:r>
              <a:rPr lang="en-US" dirty="0"/>
              <a:t> Delphi</a:t>
            </a:r>
          </a:p>
          <a:p>
            <a:pPr lvl="1"/>
            <a:r>
              <a:rPr lang="en-US" dirty="0" smtClean="0"/>
              <a:t>Scripting </a:t>
            </a:r>
            <a:r>
              <a:rPr lang="en-US" dirty="0"/>
              <a:t>languages such as Perl, Python, and </a:t>
            </a:r>
            <a:r>
              <a:rPr lang="en-US" dirty="0" err="1" smtClean="0"/>
              <a:t>Rexx</a:t>
            </a:r>
            <a:endParaRPr lang="en-US" dirty="0" smtClean="0"/>
          </a:p>
          <a:p>
            <a:pPr lvl="1"/>
            <a:r>
              <a:rPr lang="en-US" dirty="0"/>
              <a:t>Commercial prototyping tool kits, screen painters, and graphical </a:t>
            </a:r>
            <a:r>
              <a:rPr lang="en-US" dirty="0" smtClean="0"/>
              <a:t>user interface </a:t>
            </a:r>
            <a:r>
              <a:rPr lang="en-US" dirty="0"/>
              <a:t>builders</a:t>
            </a:r>
          </a:p>
          <a:p>
            <a:pPr lvl="1"/>
            <a:r>
              <a:rPr lang="en-US" dirty="0" smtClean="0"/>
              <a:t>Drawing </a:t>
            </a:r>
            <a:r>
              <a:rPr lang="en-US" dirty="0"/>
              <a:t>tools such as Microsoft Visio and Microsoft PowerPoint</a:t>
            </a:r>
          </a:p>
        </p:txBody>
      </p:sp>
      <p:sp>
        <p:nvSpPr>
          <p:cNvPr id="4" name="Slide Number Placeholder 3"/>
          <p:cNvSpPr>
            <a:spLocks noGrp="1"/>
          </p:cNvSpPr>
          <p:nvPr>
            <p:ph type="sldNum" sz="quarter" idx="12"/>
          </p:nvPr>
        </p:nvSpPr>
        <p:spPr/>
        <p:txBody>
          <a:bodyPr/>
          <a:lstStyle/>
          <a:p>
            <a:fld id="{A0D70079-9AD5-4DF8-882F-9694E05451A3}" type="slidenum">
              <a:rPr lang="en-US" smtClean="0"/>
              <a:pPr/>
              <a:t>14</a:t>
            </a:fld>
            <a:endParaRPr lang="en-US"/>
          </a:p>
        </p:txBody>
      </p:sp>
    </p:spTree>
    <p:extLst>
      <p:ext uri="{BB962C8B-B14F-4D97-AF65-F5344CB8AC3E}">
        <p14:creationId xmlns:p14="http://schemas.microsoft.com/office/powerpoint/2010/main" val="325567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Risks of </a:t>
            </a:r>
            <a:r>
              <a:rPr lang="en-US" b="1" dirty="0" smtClean="0"/>
              <a:t>Prototyping</a:t>
            </a:r>
            <a:endParaRPr lang="en-US" dirty="0"/>
          </a:p>
        </p:txBody>
      </p:sp>
      <p:sp>
        <p:nvSpPr>
          <p:cNvPr id="3" name="Content Placeholder 2"/>
          <p:cNvSpPr>
            <a:spLocks noGrp="1"/>
          </p:cNvSpPr>
          <p:nvPr>
            <p:ph idx="1"/>
          </p:nvPr>
        </p:nvSpPr>
        <p:spPr/>
        <p:txBody>
          <a:bodyPr>
            <a:normAutofit/>
          </a:bodyPr>
          <a:lstStyle/>
          <a:p>
            <a:r>
              <a:rPr lang="en-US" dirty="0" smtClean="0"/>
              <a:t>Although </a:t>
            </a:r>
            <a:r>
              <a:rPr lang="en-US" dirty="0"/>
              <a:t>prototyping reduces the risk of software project failure, it </a:t>
            </a:r>
            <a:r>
              <a:rPr lang="en-US" dirty="0" smtClean="0"/>
              <a:t>introduces its </a:t>
            </a:r>
            <a:r>
              <a:rPr lang="en-US" dirty="0"/>
              <a:t>own risks. The biggest risk is that a stakeholder will see a running </a:t>
            </a:r>
            <a:r>
              <a:rPr lang="en-US" dirty="0" smtClean="0"/>
              <a:t>prototype and </a:t>
            </a:r>
            <a:r>
              <a:rPr lang="en-US" dirty="0"/>
              <a:t>conclude that the product is nearly completed. </a:t>
            </a:r>
            <a:endParaRPr lang="en-US" dirty="0" smtClean="0"/>
          </a:p>
          <a:p>
            <a:endParaRPr lang="en-US" dirty="0" smtClean="0"/>
          </a:p>
          <a:p>
            <a:pPr marL="0" indent="0" algn="ctr">
              <a:buNone/>
            </a:pPr>
            <a:r>
              <a:rPr lang="en-US" dirty="0" smtClean="0">
                <a:solidFill>
                  <a:srgbClr val="7030A0"/>
                </a:solidFill>
              </a:rPr>
              <a:t>“</a:t>
            </a:r>
            <a:r>
              <a:rPr lang="en-US" dirty="0">
                <a:solidFill>
                  <a:srgbClr val="7030A0"/>
                </a:solidFill>
              </a:rPr>
              <a:t>Wow, it looks like </a:t>
            </a:r>
            <a:r>
              <a:rPr lang="en-US" dirty="0" smtClean="0">
                <a:solidFill>
                  <a:srgbClr val="7030A0"/>
                </a:solidFill>
              </a:rPr>
              <a:t>you’re almost </a:t>
            </a:r>
            <a:r>
              <a:rPr lang="en-US" dirty="0">
                <a:solidFill>
                  <a:srgbClr val="7030A0"/>
                </a:solidFill>
              </a:rPr>
              <a:t>done!” says the enthusiastic </a:t>
            </a:r>
            <a:r>
              <a:rPr lang="en-US" dirty="0" smtClean="0">
                <a:solidFill>
                  <a:srgbClr val="7030A0"/>
                </a:solidFill>
              </a:rPr>
              <a:t>prototype </a:t>
            </a:r>
            <a:r>
              <a:rPr lang="en-US" dirty="0">
                <a:solidFill>
                  <a:srgbClr val="7030A0"/>
                </a:solidFill>
              </a:rPr>
              <a:t>evaluator. “It looks great. Can </a:t>
            </a:r>
            <a:r>
              <a:rPr lang="en-US" dirty="0" smtClean="0">
                <a:solidFill>
                  <a:srgbClr val="7030A0"/>
                </a:solidFill>
              </a:rPr>
              <a:t>you just </a:t>
            </a:r>
            <a:r>
              <a:rPr lang="en-US" dirty="0">
                <a:solidFill>
                  <a:srgbClr val="7030A0"/>
                </a:solidFill>
              </a:rPr>
              <a:t>finish this up and give it to me?”</a:t>
            </a:r>
          </a:p>
        </p:txBody>
      </p:sp>
      <p:sp>
        <p:nvSpPr>
          <p:cNvPr id="4" name="Slide Number Placeholder 3"/>
          <p:cNvSpPr>
            <a:spLocks noGrp="1"/>
          </p:cNvSpPr>
          <p:nvPr>
            <p:ph type="sldNum" sz="quarter" idx="12"/>
          </p:nvPr>
        </p:nvSpPr>
        <p:spPr/>
        <p:txBody>
          <a:bodyPr/>
          <a:lstStyle/>
          <a:p>
            <a:fld id="{A0D70079-9AD5-4DF8-882F-9694E05451A3}" type="slidenum">
              <a:rPr lang="en-US" smtClean="0"/>
              <a:pPr/>
              <a:t>15</a:t>
            </a:fld>
            <a:endParaRPr lang="en-US"/>
          </a:p>
        </p:txBody>
      </p:sp>
    </p:spTree>
    <p:extLst>
      <p:ext uri="{BB962C8B-B14F-4D97-AF65-F5344CB8AC3E}">
        <p14:creationId xmlns:p14="http://schemas.microsoft.com/office/powerpoint/2010/main" val="2207425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Risks of Prototyping</a:t>
            </a:r>
            <a:endParaRPr lang="en-US" dirty="0"/>
          </a:p>
        </p:txBody>
      </p:sp>
      <p:sp>
        <p:nvSpPr>
          <p:cNvPr id="3" name="Content Placeholder 2"/>
          <p:cNvSpPr>
            <a:spLocks noGrp="1"/>
          </p:cNvSpPr>
          <p:nvPr>
            <p:ph idx="1"/>
          </p:nvPr>
        </p:nvSpPr>
        <p:spPr>
          <a:xfrm>
            <a:off x="838200" y="1825625"/>
            <a:ext cx="10515600" cy="4618038"/>
          </a:xfrm>
        </p:spPr>
        <p:txBody>
          <a:bodyPr>
            <a:normAutofit fontScale="92500" lnSpcReduction="20000"/>
          </a:bodyPr>
          <a:lstStyle/>
          <a:p>
            <a:r>
              <a:rPr lang="en-US" dirty="0"/>
              <a:t>Another risk of prototyping is that users become fixated on the </a:t>
            </a:r>
            <a:r>
              <a:rPr lang="en-US" i="1" dirty="0" smtClean="0"/>
              <a:t>how </a:t>
            </a:r>
            <a:r>
              <a:rPr lang="en-US" dirty="0" smtClean="0"/>
              <a:t>aspects </a:t>
            </a:r>
            <a:r>
              <a:rPr lang="en-US" dirty="0"/>
              <a:t>of the system, focusing on how the user interface will look and how </a:t>
            </a:r>
            <a:r>
              <a:rPr lang="en-US" dirty="0" smtClean="0"/>
              <a:t>it will </a:t>
            </a:r>
            <a:r>
              <a:rPr lang="en-US" dirty="0"/>
              <a:t>operate. </a:t>
            </a:r>
            <a:endParaRPr lang="en-US" dirty="0" smtClean="0"/>
          </a:p>
          <a:p>
            <a:r>
              <a:rPr lang="en-US" dirty="0"/>
              <a:t>A third risk is that users will infer the expected performance of the </a:t>
            </a:r>
            <a:r>
              <a:rPr lang="en-US" dirty="0" smtClean="0"/>
              <a:t>final product </a:t>
            </a:r>
            <a:r>
              <a:rPr lang="en-US" dirty="0"/>
              <a:t>from the prototype’s performance. You won’t be evaluating a </a:t>
            </a:r>
            <a:r>
              <a:rPr lang="en-US" dirty="0" smtClean="0"/>
              <a:t>horizontal prototype </a:t>
            </a:r>
            <a:r>
              <a:rPr lang="en-US" dirty="0"/>
              <a:t>in the intended production environment. You might have built </a:t>
            </a:r>
            <a:r>
              <a:rPr lang="en-US" dirty="0" smtClean="0"/>
              <a:t>it using </a:t>
            </a:r>
            <a:r>
              <a:rPr lang="en-US" dirty="0"/>
              <a:t>tools that differ in efficiency from the production development tools, </a:t>
            </a:r>
            <a:r>
              <a:rPr lang="en-US" dirty="0" smtClean="0"/>
              <a:t>such as </a:t>
            </a:r>
            <a:r>
              <a:rPr lang="en-US" dirty="0"/>
              <a:t>interpreted scripts versus compiled code. A vertical prototype might not </a:t>
            </a:r>
            <a:r>
              <a:rPr lang="en-US" dirty="0" smtClean="0"/>
              <a:t>use tuned </a:t>
            </a:r>
            <a:r>
              <a:rPr lang="en-US" dirty="0"/>
              <a:t>algorithms, or it might lack security layers that will compromise the </a:t>
            </a:r>
            <a:r>
              <a:rPr lang="en-US" dirty="0" smtClean="0"/>
              <a:t>ultimate performance</a:t>
            </a:r>
            <a:r>
              <a:rPr lang="en-US" dirty="0"/>
              <a:t>. If evaluators see the prototype respond instantaneously to </a:t>
            </a:r>
            <a:r>
              <a:rPr lang="en-US" dirty="0" smtClean="0"/>
              <a:t>a simulated </a:t>
            </a:r>
            <a:r>
              <a:rPr lang="en-US" dirty="0"/>
              <a:t>database query using hard-coded query results, they might expect </a:t>
            </a:r>
            <a:r>
              <a:rPr lang="en-US" dirty="0" smtClean="0"/>
              <a:t>the </a:t>
            </a:r>
            <a:r>
              <a:rPr lang="en-US" dirty="0"/>
              <a:t>same fabulous performance in the production software with an enormous </a:t>
            </a:r>
            <a:r>
              <a:rPr lang="en-US" dirty="0" smtClean="0"/>
              <a:t>distributed database</a:t>
            </a:r>
            <a:r>
              <a:rPr lang="en-US" dirty="0"/>
              <a:t>.</a:t>
            </a:r>
          </a:p>
        </p:txBody>
      </p:sp>
      <p:sp>
        <p:nvSpPr>
          <p:cNvPr id="4" name="Slide Number Placeholder 3"/>
          <p:cNvSpPr>
            <a:spLocks noGrp="1"/>
          </p:cNvSpPr>
          <p:nvPr>
            <p:ph type="sldNum" sz="quarter" idx="12"/>
          </p:nvPr>
        </p:nvSpPr>
        <p:spPr/>
        <p:txBody>
          <a:bodyPr/>
          <a:lstStyle/>
          <a:p>
            <a:fld id="{A0D70079-9AD5-4DF8-882F-9694E05451A3}" type="slidenum">
              <a:rPr lang="en-US" smtClean="0"/>
              <a:pPr/>
              <a:t>16</a:t>
            </a:fld>
            <a:endParaRPr lang="en-US"/>
          </a:p>
        </p:txBody>
      </p:sp>
    </p:spTree>
    <p:extLst>
      <p:ext uri="{BB962C8B-B14F-4D97-AF65-F5344CB8AC3E}">
        <p14:creationId xmlns:p14="http://schemas.microsoft.com/office/powerpoint/2010/main" val="181791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Prototyping Success </a:t>
            </a:r>
            <a:r>
              <a:rPr lang="en-US" b="1" dirty="0" smtClean="0"/>
              <a:t>Factors</a:t>
            </a:r>
            <a:endParaRPr lang="en-US" dirty="0"/>
          </a:p>
        </p:txBody>
      </p:sp>
      <p:sp>
        <p:nvSpPr>
          <p:cNvPr id="3" name="Content Placeholder 2"/>
          <p:cNvSpPr>
            <a:spLocks noGrp="1"/>
          </p:cNvSpPr>
          <p:nvPr>
            <p:ph idx="1"/>
          </p:nvPr>
        </p:nvSpPr>
        <p:spPr/>
        <p:txBody>
          <a:bodyPr>
            <a:normAutofit lnSpcReduction="10000"/>
          </a:bodyPr>
          <a:lstStyle/>
          <a:p>
            <a:r>
              <a:rPr lang="en-US" dirty="0" smtClean="0"/>
              <a:t>To </a:t>
            </a:r>
            <a:r>
              <a:rPr lang="en-US" dirty="0"/>
              <a:t>make prototyping an effective part of your </a:t>
            </a:r>
            <a:r>
              <a:rPr lang="en-US" dirty="0" smtClean="0"/>
              <a:t>requirements process</a:t>
            </a:r>
            <a:r>
              <a:rPr lang="en-US" dirty="0"/>
              <a:t>, follow these guidelines:</a:t>
            </a:r>
          </a:p>
          <a:p>
            <a:pPr lvl="1"/>
            <a:r>
              <a:rPr lang="en-US" dirty="0" smtClean="0"/>
              <a:t> </a:t>
            </a:r>
            <a:r>
              <a:rPr lang="en-US" dirty="0"/>
              <a:t>Include prototyping tasks in your project plan. Schedule time </a:t>
            </a:r>
            <a:r>
              <a:rPr lang="en-US" dirty="0" smtClean="0"/>
              <a:t>and resources </a:t>
            </a:r>
            <a:r>
              <a:rPr lang="en-US" dirty="0"/>
              <a:t>to develop, evaluate, and modify the prototypes.</a:t>
            </a:r>
          </a:p>
          <a:p>
            <a:pPr lvl="1"/>
            <a:r>
              <a:rPr lang="en-US" dirty="0" smtClean="0"/>
              <a:t>State </a:t>
            </a:r>
            <a:r>
              <a:rPr lang="en-US" dirty="0"/>
              <a:t>the purpose of each prototype before you build it.</a:t>
            </a:r>
          </a:p>
          <a:p>
            <a:pPr lvl="1"/>
            <a:r>
              <a:rPr lang="en-US" dirty="0" smtClean="0"/>
              <a:t>Plan </a:t>
            </a:r>
            <a:r>
              <a:rPr lang="en-US" dirty="0"/>
              <a:t>to develop multiple prototypes. You’ll rarely get them right </a:t>
            </a:r>
            <a:r>
              <a:rPr lang="en-US" dirty="0" smtClean="0"/>
              <a:t>on the </a:t>
            </a:r>
            <a:r>
              <a:rPr lang="en-US" dirty="0"/>
              <a:t>first try (which is the whole point of </a:t>
            </a:r>
            <a:r>
              <a:rPr lang="en-US" dirty="0" smtClean="0"/>
              <a:t>prototyping</a:t>
            </a:r>
            <a:r>
              <a:rPr lang="en-US" dirty="0"/>
              <a:t>!).</a:t>
            </a:r>
          </a:p>
          <a:p>
            <a:pPr lvl="1"/>
            <a:r>
              <a:rPr lang="en-US" dirty="0" smtClean="0"/>
              <a:t>Create </a:t>
            </a:r>
            <a:r>
              <a:rPr lang="en-US" dirty="0"/>
              <a:t>throwaway prototypes as quickly and cheaply as </a:t>
            </a:r>
            <a:r>
              <a:rPr lang="en-US" dirty="0" smtClean="0"/>
              <a:t>possible. Invest </a:t>
            </a:r>
            <a:r>
              <a:rPr lang="en-US" dirty="0"/>
              <a:t>the minimum effort in developing prototypes that will </a:t>
            </a:r>
            <a:r>
              <a:rPr lang="en-US" dirty="0" smtClean="0"/>
              <a:t>answer questions </a:t>
            </a:r>
            <a:r>
              <a:rPr lang="en-US" dirty="0"/>
              <a:t>or resolve requirements uncertainties. Don’t try to </a:t>
            </a:r>
            <a:r>
              <a:rPr lang="en-US" dirty="0" smtClean="0"/>
              <a:t>perfect a </a:t>
            </a:r>
            <a:r>
              <a:rPr lang="en-US" dirty="0"/>
              <a:t>throwaway prototype.</a:t>
            </a:r>
          </a:p>
          <a:p>
            <a:pPr lvl="1"/>
            <a:r>
              <a:rPr lang="en-US" dirty="0" smtClean="0"/>
              <a:t>Don’t </a:t>
            </a:r>
            <a:r>
              <a:rPr lang="en-US" dirty="0"/>
              <a:t>include extensive input data validations, defensive </a:t>
            </a:r>
            <a:r>
              <a:rPr lang="en-US" dirty="0" smtClean="0"/>
              <a:t>coding techniques</a:t>
            </a:r>
            <a:r>
              <a:rPr lang="en-US" dirty="0"/>
              <a:t>, error-handling code, or code documentation in a </a:t>
            </a:r>
            <a:r>
              <a:rPr lang="en-US" dirty="0" smtClean="0"/>
              <a:t>throwaway prototype</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17</a:t>
            </a:fld>
            <a:endParaRPr lang="en-US"/>
          </a:p>
        </p:txBody>
      </p:sp>
    </p:spTree>
    <p:extLst>
      <p:ext uri="{BB962C8B-B14F-4D97-AF65-F5344CB8AC3E}">
        <p14:creationId xmlns:p14="http://schemas.microsoft.com/office/powerpoint/2010/main" val="112861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Prototyping Success </a:t>
            </a:r>
            <a:r>
              <a:rPr lang="en-US" b="1" dirty="0" smtClean="0"/>
              <a:t>Factors</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Don’t </a:t>
            </a:r>
            <a:r>
              <a:rPr lang="en-US" dirty="0"/>
              <a:t>prototype requirements that you already understand, except </a:t>
            </a:r>
            <a:r>
              <a:rPr lang="en-US" dirty="0" smtClean="0"/>
              <a:t>to explore </a:t>
            </a:r>
            <a:r>
              <a:rPr lang="en-US" dirty="0"/>
              <a:t>design alternatives.</a:t>
            </a:r>
          </a:p>
          <a:p>
            <a:pPr lvl="1"/>
            <a:r>
              <a:rPr lang="en-US" dirty="0" smtClean="0"/>
              <a:t>Use </a:t>
            </a:r>
            <a:r>
              <a:rPr lang="en-US" dirty="0"/>
              <a:t>plausible data in prototype screen displays and reports. </a:t>
            </a:r>
            <a:r>
              <a:rPr lang="en-US" dirty="0" smtClean="0"/>
              <a:t>Evaluators can </a:t>
            </a:r>
            <a:r>
              <a:rPr lang="en-US" dirty="0"/>
              <a:t>be distracted by unrealistic data and fail to focus on the </a:t>
            </a:r>
            <a:r>
              <a:rPr lang="en-US" dirty="0" smtClean="0"/>
              <a:t>prototype as </a:t>
            </a:r>
            <a:r>
              <a:rPr lang="en-US" dirty="0"/>
              <a:t>a model of how the real system might look and behave</a:t>
            </a:r>
            <a:r>
              <a:rPr lang="en-US" dirty="0" smtClean="0"/>
              <a:t>.</a:t>
            </a:r>
          </a:p>
          <a:p>
            <a:pPr lvl="1"/>
            <a:r>
              <a:rPr lang="en-US" dirty="0"/>
              <a:t>Don’t expect a prototype to fully replace an SRS. A lot of </a:t>
            </a:r>
            <a:r>
              <a:rPr lang="en-US" dirty="0" smtClean="0"/>
              <a:t>behind-</a:t>
            </a:r>
            <a:r>
              <a:rPr lang="en-US" dirty="0" err="1" smtClean="0"/>
              <a:t>thescenes</a:t>
            </a:r>
            <a:r>
              <a:rPr lang="en-US" dirty="0" smtClean="0"/>
              <a:t> functionality </a:t>
            </a:r>
            <a:r>
              <a:rPr lang="en-US" dirty="0"/>
              <a:t>is only implied by the prototype and should </a:t>
            </a:r>
            <a:r>
              <a:rPr lang="en-US" dirty="0" smtClean="0"/>
              <a:t>be documented </a:t>
            </a:r>
            <a:r>
              <a:rPr lang="en-US" dirty="0"/>
              <a:t>in an SRS to make it complete, specific, and </a:t>
            </a:r>
            <a:r>
              <a:rPr lang="en-US" dirty="0" smtClean="0"/>
              <a:t>traceable. The </a:t>
            </a:r>
            <a:r>
              <a:rPr lang="en-US" dirty="0"/>
              <a:t>visible part of an application is the proverbial tip of the </a:t>
            </a:r>
            <a:r>
              <a:rPr lang="en-US" dirty="0" smtClean="0"/>
              <a:t>iceberg. Screen </a:t>
            </a:r>
            <a:r>
              <a:rPr lang="en-US" dirty="0"/>
              <a:t>images don’t give the details of data field </a:t>
            </a:r>
            <a:r>
              <a:rPr lang="en-US" dirty="0" smtClean="0"/>
              <a:t>definitions and </a:t>
            </a:r>
            <a:r>
              <a:rPr lang="en-US" dirty="0"/>
              <a:t>validation criteria, relationships between fields (such as </a:t>
            </a:r>
            <a:r>
              <a:rPr lang="en-US" dirty="0" smtClean="0"/>
              <a:t>UI controls </a:t>
            </a:r>
            <a:r>
              <a:rPr lang="en-US" dirty="0"/>
              <a:t>that appear only if the user makes certain selections </a:t>
            </a:r>
            <a:r>
              <a:rPr lang="en-US" dirty="0" smtClean="0"/>
              <a:t>in other </a:t>
            </a:r>
            <a:r>
              <a:rPr lang="en-US" dirty="0"/>
              <a:t>controls), exception handling, business rules, and </a:t>
            </a:r>
            <a:r>
              <a:rPr lang="en-US" dirty="0" smtClean="0"/>
              <a:t>other essential </a:t>
            </a:r>
            <a:r>
              <a:rPr lang="en-US" dirty="0"/>
              <a:t>bits of information.</a:t>
            </a:r>
          </a:p>
        </p:txBody>
      </p:sp>
      <p:sp>
        <p:nvSpPr>
          <p:cNvPr id="4" name="Slide Number Placeholder 3"/>
          <p:cNvSpPr>
            <a:spLocks noGrp="1"/>
          </p:cNvSpPr>
          <p:nvPr>
            <p:ph type="sldNum" sz="quarter" idx="12"/>
          </p:nvPr>
        </p:nvSpPr>
        <p:spPr/>
        <p:txBody>
          <a:bodyPr/>
          <a:lstStyle/>
          <a:p>
            <a:fld id="{A0D70079-9AD5-4DF8-882F-9694E05451A3}" type="slidenum">
              <a:rPr lang="en-US" smtClean="0"/>
              <a:pPr/>
              <a:t>18</a:t>
            </a:fld>
            <a:endParaRPr lang="en-US"/>
          </a:p>
        </p:txBody>
      </p:sp>
    </p:spTree>
    <p:extLst>
      <p:ext uri="{BB962C8B-B14F-4D97-AF65-F5344CB8AC3E}">
        <p14:creationId xmlns:p14="http://schemas.microsoft.com/office/powerpoint/2010/main" val="278923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a:t>“</a:t>
            </a:r>
            <a:r>
              <a:rPr lang="en-US" sz="3600" i="1" dirty="0"/>
              <a:t>Sharon, today I’d like to talk with you about the requirements that the buyers </a:t>
            </a:r>
            <a:r>
              <a:rPr lang="en-US" sz="3600" i="1" dirty="0" smtClean="0"/>
              <a:t>in the Purchasing Department have for the new Chemical Tracking System,” began Lori</a:t>
            </a:r>
            <a:r>
              <a:rPr lang="en-US" sz="3600" i="1" dirty="0"/>
              <a:t>, the requirements analyst. “Can you tell me what you want the system to do</a:t>
            </a:r>
            <a:r>
              <a:rPr lang="en-US" sz="3600" i="1" dirty="0" smtClean="0"/>
              <a:t>?” “</a:t>
            </a:r>
            <a:r>
              <a:rPr lang="en-US" sz="3600" i="1" dirty="0"/>
              <a:t>Wow, I’m not sure how to do this,” replied Sharon with a puzzled expression</a:t>
            </a:r>
            <a:r>
              <a:rPr lang="en-US" sz="3600" i="1" dirty="0" smtClean="0"/>
              <a:t>. “</a:t>
            </a:r>
            <a:r>
              <a:rPr lang="en-US" sz="3600" i="1" dirty="0"/>
              <a:t>I don’t know how to describe what I need, </a:t>
            </a:r>
            <a:r>
              <a:rPr lang="en-US" sz="3600" i="1" dirty="0">
                <a:solidFill>
                  <a:srgbClr val="7030A0"/>
                </a:solidFill>
              </a:rPr>
              <a:t>but I’ll know it when I see it.”</a:t>
            </a:r>
            <a:endParaRPr lang="en-US" sz="3600" dirty="0">
              <a:solidFill>
                <a:srgbClr val="7030A0"/>
              </a:solidFill>
            </a:endParaRPr>
          </a:p>
        </p:txBody>
      </p:sp>
      <p:sp>
        <p:nvSpPr>
          <p:cNvPr id="4" name="Slide Number Placeholder 3"/>
          <p:cNvSpPr>
            <a:spLocks noGrp="1"/>
          </p:cNvSpPr>
          <p:nvPr>
            <p:ph type="sldNum" sz="quarter" idx="12"/>
          </p:nvPr>
        </p:nvSpPr>
        <p:spPr/>
        <p:txBody>
          <a:bodyPr/>
          <a:lstStyle/>
          <a:p>
            <a:fld id="{A0D70079-9AD5-4DF8-882F-9694E05451A3}" type="slidenum">
              <a:rPr lang="en-US" smtClean="0"/>
              <a:pPr/>
              <a:t>2</a:t>
            </a:fld>
            <a:endParaRPr lang="en-US"/>
          </a:p>
        </p:txBody>
      </p:sp>
    </p:spTree>
    <p:extLst>
      <p:ext uri="{BB962C8B-B14F-4D97-AF65-F5344CB8AC3E}">
        <p14:creationId xmlns:p14="http://schemas.microsoft.com/office/powerpoint/2010/main" val="223928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for Reading</a:t>
            </a:r>
            <a:endParaRPr lang="en-US" dirty="0"/>
          </a:p>
        </p:txBody>
      </p:sp>
      <p:sp>
        <p:nvSpPr>
          <p:cNvPr id="3" name="Content Placeholder 2"/>
          <p:cNvSpPr>
            <a:spLocks noGrp="1"/>
          </p:cNvSpPr>
          <p:nvPr>
            <p:ph idx="1"/>
          </p:nvPr>
        </p:nvSpPr>
        <p:spPr/>
        <p:txBody>
          <a:bodyPr>
            <a:normAutofit lnSpcReduction="10000"/>
          </a:bodyPr>
          <a:lstStyle/>
          <a:p>
            <a:r>
              <a:rPr lang="en-US" dirty="0"/>
              <a:t>IKIWISI—“I’ll know it when I see it”—is a phrase that chills the blood </a:t>
            </a:r>
            <a:r>
              <a:rPr lang="en-US" dirty="0" smtClean="0"/>
              <a:t>of requirements </a:t>
            </a:r>
            <a:r>
              <a:rPr lang="en-US" dirty="0"/>
              <a:t>analysts. </a:t>
            </a:r>
            <a:endParaRPr lang="en-US" dirty="0" smtClean="0"/>
          </a:p>
          <a:p>
            <a:r>
              <a:rPr lang="en-US" dirty="0" smtClean="0"/>
              <a:t>Many people have difficulty describing </a:t>
            </a:r>
            <a:r>
              <a:rPr lang="en-US" dirty="0"/>
              <a:t>their needs without having something tangible in front of them </a:t>
            </a:r>
            <a:r>
              <a:rPr lang="en-US" dirty="0" smtClean="0"/>
              <a:t>for reviewing </a:t>
            </a:r>
            <a:r>
              <a:rPr lang="en-US" dirty="0"/>
              <a:t>is much easier than creating.</a:t>
            </a:r>
          </a:p>
          <a:p>
            <a:r>
              <a:rPr lang="en-US" dirty="0"/>
              <a:t>Software prototyping makes the requirements more real, brings use </a:t>
            </a:r>
            <a:r>
              <a:rPr lang="en-US" dirty="0" smtClean="0"/>
              <a:t>cases to </a:t>
            </a:r>
            <a:r>
              <a:rPr lang="en-US" dirty="0"/>
              <a:t>life, and closes gaps in your understanding of the requirements. </a:t>
            </a:r>
            <a:endParaRPr lang="en-US" dirty="0" smtClean="0"/>
          </a:p>
          <a:p>
            <a:r>
              <a:rPr lang="en-US" dirty="0" smtClean="0"/>
              <a:t>Early </a:t>
            </a:r>
            <a:r>
              <a:rPr lang="en-US" dirty="0"/>
              <a:t>feedback on </a:t>
            </a:r>
            <a:r>
              <a:rPr lang="en-US" dirty="0" smtClean="0"/>
              <a:t>prototypes helps </a:t>
            </a:r>
            <a:r>
              <a:rPr lang="en-US" dirty="0"/>
              <a:t>the stakeholders arrive at a shared understanding of the </a:t>
            </a:r>
            <a:r>
              <a:rPr lang="en-US" dirty="0" smtClean="0"/>
              <a:t>system’s requirements</a:t>
            </a:r>
            <a:r>
              <a:rPr lang="en-US" dirty="0"/>
              <a:t>, which reduces the risk of customer dissatisfaction.</a:t>
            </a:r>
          </a:p>
        </p:txBody>
      </p:sp>
      <p:sp>
        <p:nvSpPr>
          <p:cNvPr id="4" name="Slide Number Placeholder 3"/>
          <p:cNvSpPr>
            <a:spLocks noGrp="1"/>
          </p:cNvSpPr>
          <p:nvPr>
            <p:ph type="sldNum" sz="quarter" idx="12"/>
          </p:nvPr>
        </p:nvSpPr>
        <p:spPr/>
        <p:txBody>
          <a:bodyPr/>
          <a:lstStyle/>
          <a:p>
            <a:fld id="{A0D70079-9AD5-4DF8-882F-9694E05451A3}" type="slidenum">
              <a:rPr lang="en-US" smtClean="0"/>
              <a:pPr/>
              <a:t>3</a:t>
            </a:fld>
            <a:endParaRPr lang="en-US"/>
          </a:p>
        </p:txBody>
      </p:sp>
    </p:spTree>
    <p:extLst>
      <p:ext uri="{BB962C8B-B14F-4D97-AF65-F5344CB8AC3E}">
        <p14:creationId xmlns:p14="http://schemas.microsoft.com/office/powerpoint/2010/main" val="85886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Prototyping: What and Why</a:t>
            </a:r>
            <a:endParaRPr lang="en-US" dirty="0"/>
          </a:p>
        </p:txBody>
      </p:sp>
      <p:sp>
        <p:nvSpPr>
          <p:cNvPr id="3" name="Content Placeholder 2"/>
          <p:cNvSpPr>
            <a:spLocks noGrp="1"/>
          </p:cNvSpPr>
          <p:nvPr>
            <p:ph idx="1"/>
          </p:nvPr>
        </p:nvSpPr>
        <p:spPr>
          <a:xfrm>
            <a:off x="838200" y="1825624"/>
            <a:ext cx="10515600" cy="4589463"/>
          </a:xfrm>
        </p:spPr>
        <p:txBody>
          <a:bodyPr>
            <a:normAutofit fontScale="70000" lnSpcReduction="20000"/>
          </a:bodyPr>
          <a:lstStyle/>
          <a:p>
            <a:r>
              <a:rPr lang="en-US" dirty="0"/>
              <a:t>A software prototype is a partial or possible implementation of a proposed </a:t>
            </a:r>
            <a:r>
              <a:rPr lang="en-US" dirty="0" smtClean="0"/>
              <a:t>new product</a:t>
            </a:r>
            <a:r>
              <a:rPr lang="en-US" dirty="0"/>
              <a:t>. Prototypes serve three major purposes:</a:t>
            </a:r>
          </a:p>
          <a:p>
            <a:endParaRPr lang="en-US" dirty="0" smtClean="0"/>
          </a:p>
          <a:p>
            <a:pPr lvl="1"/>
            <a:r>
              <a:rPr lang="en-US" b="1" dirty="0" smtClean="0"/>
              <a:t>Clarify </a:t>
            </a:r>
            <a:r>
              <a:rPr lang="en-US" b="1" dirty="0"/>
              <a:t>and complete the requirements. </a:t>
            </a:r>
            <a:r>
              <a:rPr lang="en-US" dirty="0"/>
              <a:t>Used as a </a:t>
            </a:r>
            <a:r>
              <a:rPr lang="en-US" dirty="0" smtClean="0"/>
              <a:t>requirements tool</a:t>
            </a:r>
            <a:r>
              <a:rPr lang="en-US" dirty="0"/>
              <a:t>, the prototype is a preliminary implementation of a part of </a:t>
            </a:r>
            <a:r>
              <a:rPr lang="en-US" dirty="0" smtClean="0"/>
              <a:t>the system </a:t>
            </a:r>
            <a:r>
              <a:rPr lang="en-US" dirty="0"/>
              <a:t>that’s not well understood. User evaluation of the </a:t>
            </a:r>
            <a:r>
              <a:rPr lang="en-US" dirty="0" smtClean="0"/>
              <a:t>prototype points </a:t>
            </a:r>
            <a:r>
              <a:rPr lang="en-US" dirty="0"/>
              <a:t>out problems with the requirements, which you can correct </a:t>
            </a:r>
            <a:r>
              <a:rPr lang="en-US" dirty="0" smtClean="0"/>
              <a:t>at low </a:t>
            </a:r>
            <a:r>
              <a:rPr lang="en-US" dirty="0"/>
              <a:t>cost before you construct the actual product.</a:t>
            </a:r>
          </a:p>
          <a:p>
            <a:pPr lvl="1"/>
            <a:r>
              <a:rPr lang="en-US" b="1" dirty="0" smtClean="0"/>
              <a:t>Explore </a:t>
            </a:r>
            <a:r>
              <a:rPr lang="en-US" b="1" dirty="0"/>
              <a:t>design alternatives. </a:t>
            </a:r>
            <a:r>
              <a:rPr lang="en-US" dirty="0"/>
              <a:t>Used as a design tool, a </a:t>
            </a:r>
            <a:r>
              <a:rPr lang="en-US" dirty="0" smtClean="0"/>
              <a:t>prototype lets </a:t>
            </a:r>
            <a:r>
              <a:rPr lang="en-US" dirty="0"/>
              <a:t>stakeholders explore different user interaction techniques, </a:t>
            </a:r>
            <a:r>
              <a:rPr lang="en-US" dirty="0" smtClean="0"/>
              <a:t>optimize system </a:t>
            </a:r>
            <a:r>
              <a:rPr lang="en-US" dirty="0"/>
              <a:t>usability, and evaluate potential technical </a:t>
            </a:r>
            <a:r>
              <a:rPr lang="en-US" dirty="0" smtClean="0"/>
              <a:t>approaches. Prototypes </a:t>
            </a:r>
            <a:r>
              <a:rPr lang="en-US" dirty="0"/>
              <a:t>can demonstrate requirements feasibility through </a:t>
            </a:r>
            <a:r>
              <a:rPr lang="en-US" dirty="0" smtClean="0"/>
              <a:t>working designs</a:t>
            </a:r>
            <a:r>
              <a:rPr lang="en-US" dirty="0"/>
              <a:t>.</a:t>
            </a:r>
          </a:p>
          <a:p>
            <a:pPr lvl="1"/>
            <a:r>
              <a:rPr lang="en-US" b="1" dirty="0" smtClean="0"/>
              <a:t>Grow </a:t>
            </a:r>
            <a:r>
              <a:rPr lang="en-US" b="1" dirty="0"/>
              <a:t>into the ultimate product. </a:t>
            </a:r>
            <a:r>
              <a:rPr lang="en-US" dirty="0"/>
              <a:t>Used as a construction tool, </a:t>
            </a:r>
            <a:r>
              <a:rPr lang="en-US" dirty="0" smtClean="0"/>
              <a:t>a prototype </a:t>
            </a:r>
            <a:r>
              <a:rPr lang="en-US" dirty="0"/>
              <a:t>is a functional implementation of an initial subset of </a:t>
            </a:r>
            <a:r>
              <a:rPr lang="en-US" dirty="0" smtClean="0"/>
              <a:t>the product</a:t>
            </a:r>
            <a:r>
              <a:rPr lang="en-US" dirty="0"/>
              <a:t>, which can be elaborated into the complete product </a:t>
            </a:r>
            <a:r>
              <a:rPr lang="en-US" dirty="0" smtClean="0"/>
              <a:t>through a </a:t>
            </a:r>
            <a:r>
              <a:rPr lang="en-US" dirty="0"/>
              <a:t>sequence of small-scale development cycles</a:t>
            </a:r>
            <a:r>
              <a:rPr lang="en-US" dirty="0" smtClean="0"/>
              <a:t>.</a:t>
            </a:r>
          </a:p>
          <a:p>
            <a:pPr lvl="1"/>
            <a:endParaRPr lang="en-US" dirty="0"/>
          </a:p>
          <a:p>
            <a:r>
              <a:rPr lang="en-US" dirty="0"/>
              <a:t>The primary reason for creating a prototype is to resolve </a:t>
            </a:r>
            <a:r>
              <a:rPr lang="en-US" dirty="0" smtClean="0"/>
              <a:t>uncertainties early </a:t>
            </a:r>
            <a:r>
              <a:rPr lang="en-US" dirty="0"/>
              <a:t>in the development process. Use these uncertainties to decide which </a:t>
            </a:r>
            <a:r>
              <a:rPr lang="en-US" dirty="0" smtClean="0"/>
              <a:t>parts of </a:t>
            </a:r>
            <a:r>
              <a:rPr lang="en-US" dirty="0"/>
              <a:t>the system to prototype and what you hope to learn from the </a:t>
            </a:r>
            <a:r>
              <a:rPr lang="en-US" dirty="0" smtClean="0"/>
              <a:t>prototype evaluations</a:t>
            </a:r>
            <a:r>
              <a:rPr lang="en-US" dirty="0"/>
              <a:t>. </a:t>
            </a:r>
            <a:endParaRPr lang="en-US" dirty="0" smtClean="0"/>
          </a:p>
          <a:p>
            <a:r>
              <a:rPr lang="en-US" dirty="0" smtClean="0"/>
              <a:t>A </a:t>
            </a:r>
            <a:r>
              <a:rPr lang="en-US" dirty="0"/>
              <a:t>prototype is useful for revealing and resolving ambiguity </a:t>
            </a:r>
            <a:r>
              <a:rPr lang="en-US" dirty="0" smtClean="0"/>
              <a:t>and incompleteness </a:t>
            </a:r>
            <a:r>
              <a:rPr lang="en-US" dirty="0"/>
              <a:t>in the requirements.</a:t>
            </a:r>
          </a:p>
        </p:txBody>
      </p:sp>
      <p:sp>
        <p:nvSpPr>
          <p:cNvPr id="4" name="Slide Number Placeholder 3"/>
          <p:cNvSpPr>
            <a:spLocks noGrp="1"/>
          </p:cNvSpPr>
          <p:nvPr>
            <p:ph type="sldNum" sz="quarter" idx="12"/>
          </p:nvPr>
        </p:nvSpPr>
        <p:spPr/>
        <p:txBody>
          <a:bodyPr/>
          <a:lstStyle/>
          <a:p>
            <a:fld id="{A0D70079-9AD5-4DF8-882F-9694E05451A3}" type="slidenum">
              <a:rPr lang="en-US" smtClean="0"/>
              <a:pPr/>
              <a:t>4</a:t>
            </a:fld>
            <a:endParaRPr lang="en-US"/>
          </a:p>
        </p:txBody>
      </p:sp>
    </p:spTree>
    <p:extLst>
      <p:ext uri="{BB962C8B-B14F-4D97-AF65-F5344CB8AC3E}">
        <p14:creationId xmlns:p14="http://schemas.microsoft.com/office/powerpoint/2010/main" val="104880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Prototypes</a:t>
            </a:r>
            <a:endParaRPr lang="en-US" dirty="0"/>
          </a:p>
        </p:txBody>
      </p:sp>
      <p:sp>
        <p:nvSpPr>
          <p:cNvPr id="3" name="Content Placeholder 2"/>
          <p:cNvSpPr>
            <a:spLocks noGrp="1"/>
          </p:cNvSpPr>
          <p:nvPr>
            <p:ph idx="1"/>
          </p:nvPr>
        </p:nvSpPr>
        <p:spPr/>
        <p:txBody>
          <a:bodyPr>
            <a:normAutofit lnSpcReduction="10000"/>
          </a:bodyPr>
          <a:lstStyle/>
          <a:p>
            <a:r>
              <a:rPr lang="en-US" b="1" dirty="0"/>
              <a:t>Horizontal </a:t>
            </a:r>
            <a:r>
              <a:rPr lang="en-US" b="1" dirty="0" smtClean="0"/>
              <a:t>Prototypes</a:t>
            </a:r>
          </a:p>
          <a:p>
            <a:r>
              <a:rPr lang="en-US" dirty="0"/>
              <a:t>When people say “software prototype,” they are usually thinking about a </a:t>
            </a:r>
            <a:r>
              <a:rPr lang="en-US" i="1" dirty="0" smtClean="0"/>
              <a:t>horizontal prototype </a:t>
            </a:r>
            <a:r>
              <a:rPr lang="en-US" dirty="0"/>
              <a:t>of a possible user interface. A horizontal prototype is </a:t>
            </a:r>
            <a:r>
              <a:rPr lang="en-US" dirty="0" smtClean="0"/>
              <a:t>also called </a:t>
            </a:r>
            <a:r>
              <a:rPr lang="en-US" dirty="0"/>
              <a:t>a </a:t>
            </a:r>
            <a:r>
              <a:rPr lang="en-US" i="1" dirty="0"/>
              <a:t>behavioral prototype </a:t>
            </a:r>
            <a:r>
              <a:rPr lang="en-US" dirty="0"/>
              <a:t>or a </a:t>
            </a:r>
            <a:r>
              <a:rPr lang="en-US" i="1" dirty="0"/>
              <a:t>mock-up</a:t>
            </a:r>
            <a:r>
              <a:rPr lang="en-US" dirty="0"/>
              <a:t>. It is called </a:t>
            </a:r>
            <a:r>
              <a:rPr lang="en-US" i="1" dirty="0"/>
              <a:t>horizontal </a:t>
            </a:r>
            <a:r>
              <a:rPr lang="en-US" dirty="0"/>
              <a:t>because </a:t>
            </a:r>
            <a:r>
              <a:rPr lang="en-US" dirty="0" smtClean="0"/>
              <a:t>it doesn’t </a:t>
            </a:r>
            <a:r>
              <a:rPr lang="en-US" dirty="0"/>
              <a:t>dive into all the layers of an architecture or into system details but </a:t>
            </a:r>
            <a:r>
              <a:rPr lang="en-US" dirty="0" smtClean="0"/>
              <a:t>rather primarily </a:t>
            </a:r>
            <a:r>
              <a:rPr lang="en-US" dirty="0"/>
              <a:t>depicts a portion of the user interface</a:t>
            </a:r>
            <a:r>
              <a:rPr lang="en-US" dirty="0" smtClean="0"/>
              <a:t>.</a:t>
            </a:r>
          </a:p>
          <a:p>
            <a:r>
              <a:rPr lang="en-US" dirty="0" smtClean="0"/>
              <a:t>This </a:t>
            </a:r>
            <a:r>
              <a:rPr lang="en-US" dirty="0"/>
              <a:t>type of prototype lets </a:t>
            </a:r>
            <a:r>
              <a:rPr lang="en-US" dirty="0" smtClean="0"/>
              <a:t>you explore </a:t>
            </a:r>
            <a:r>
              <a:rPr lang="en-US" dirty="0"/>
              <a:t>some specific behaviors of the intended system, with the goal of </a:t>
            </a:r>
            <a:r>
              <a:rPr lang="en-US" dirty="0" smtClean="0"/>
              <a:t>refining the </a:t>
            </a:r>
            <a:r>
              <a:rPr lang="en-US" dirty="0"/>
              <a:t>requirements. The prototype helps users judge whether a system </a:t>
            </a:r>
            <a:r>
              <a:rPr lang="en-US" dirty="0" smtClean="0"/>
              <a:t>based on </a:t>
            </a:r>
            <a:r>
              <a:rPr lang="en-US" dirty="0"/>
              <a:t>the prototype will let them get the job done.</a:t>
            </a:r>
          </a:p>
        </p:txBody>
      </p:sp>
      <p:sp>
        <p:nvSpPr>
          <p:cNvPr id="4" name="Slide Number Placeholder 3"/>
          <p:cNvSpPr>
            <a:spLocks noGrp="1"/>
          </p:cNvSpPr>
          <p:nvPr>
            <p:ph type="sldNum" sz="quarter" idx="12"/>
          </p:nvPr>
        </p:nvSpPr>
        <p:spPr/>
        <p:txBody>
          <a:bodyPr/>
          <a:lstStyle/>
          <a:p>
            <a:fld id="{A0D70079-9AD5-4DF8-882F-9694E05451A3}" type="slidenum">
              <a:rPr lang="en-US" smtClean="0"/>
              <a:pPr/>
              <a:t>5</a:t>
            </a:fld>
            <a:endParaRPr lang="en-US"/>
          </a:p>
        </p:txBody>
      </p:sp>
    </p:spTree>
    <p:extLst>
      <p:ext uri="{BB962C8B-B14F-4D97-AF65-F5344CB8AC3E}">
        <p14:creationId xmlns:p14="http://schemas.microsoft.com/office/powerpoint/2010/main" val="16875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Prototypes</a:t>
            </a:r>
            <a:endParaRPr lang="en-US" dirty="0"/>
          </a:p>
        </p:txBody>
      </p:sp>
      <p:sp>
        <p:nvSpPr>
          <p:cNvPr id="3" name="Content Placeholder 2"/>
          <p:cNvSpPr>
            <a:spLocks noGrp="1"/>
          </p:cNvSpPr>
          <p:nvPr>
            <p:ph idx="1"/>
          </p:nvPr>
        </p:nvSpPr>
        <p:spPr/>
        <p:txBody>
          <a:bodyPr>
            <a:normAutofit lnSpcReduction="10000"/>
          </a:bodyPr>
          <a:lstStyle/>
          <a:p>
            <a:r>
              <a:rPr lang="en-US" b="1" dirty="0" smtClean="0"/>
              <a:t>Horizontal Prototypes</a:t>
            </a:r>
          </a:p>
          <a:p>
            <a:r>
              <a:rPr lang="en-US" dirty="0"/>
              <a:t>Horizontal prototypes can demonstrate </a:t>
            </a:r>
            <a:endParaRPr lang="en-US" dirty="0" smtClean="0"/>
          </a:p>
          <a:p>
            <a:pPr lvl="1"/>
            <a:r>
              <a:rPr lang="en-US" dirty="0" smtClean="0"/>
              <a:t>the </a:t>
            </a:r>
            <a:r>
              <a:rPr lang="en-US" dirty="0"/>
              <a:t>functional options the user </a:t>
            </a:r>
            <a:r>
              <a:rPr lang="en-US" dirty="0" smtClean="0"/>
              <a:t>will have </a:t>
            </a:r>
            <a:r>
              <a:rPr lang="en-US" dirty="0"/>
              <a:t>available, </a:t>
            </a:r>
            <a:endParaRPr lang="en-US" dirty="0" smtClean="0"/>
          </a:p>
          <a:p>
            <a:pPr lvl="1"/>
            <a:r>
              <a:rPr lang="en-US" dirty="0" smtClean="0"/>
              <a:t>the </a:t>
            </a:r>
            <a:r>
              <a:rPr lang="en-US" dirty="0"/>
              <a:t>look and feel of the user interface (colors, layout, </a:t>
            </a:r>
            <a:r>
              <a:rPr lang="en-US" dirty="0" smtClean="0"/>
              <a:t>graphics, controls</a:t>
            </a:r>
            <a:r>
              <a:rPr lang="en-US" dirty="0"/>
              <a:t>), </a:t>
            </a:r>
            <a:r>
              <a:rPr lang="en-US" dirty="0" smtClean="0"/>
              <a:t>and </a:t>
            </a:r>
          </a:p>
          <a:p>
            <a:pPr lvl="1"/>
            <a:r>
              <a:rPr lang="en-US" dirty="0" smtClean="0"/>
              <a:t>the </a:t>
            </a:r>
            <a:r>
              <a:rPr lang="en-US" dirty="0"/>
              <a:t>information architecture (navigation structure). The </a:t>
            </a:r>
            <a:r>
              <a:rPr lang="en-US" dirty="0" smtClean="0"/>
              <a:t>navigations might </a:t>
            </a:r>
            <a:r>
              <a:rPr lang="en-US" dirty="0"/>
              <a:t>work, but at some points the user might see only a message </a:t>
            </a:r>
            <a:r>
              <a:rPr lang="en-US" dirty="0" smtClean="0"/>
              <a:t>that describes </a:t>
            </a:r>
            <a:r>
              <a:rPr lang="en-US" dirty="0"/>
              <a:t>what would really be displayed. </a:t>
            </a:r>
            <a:endParaRPr lang="en-US" dirty="0" smtClean="0"/>
          </a:p>
          <a:p>
            <a:r>
              <a:rPr lang="en-US" dirty="0" smtClean="0"/>
              <a:t>The </a:t>
            </a:r>
            <a:r>
              <a:rPr lang="en-US" dirty="0"/>
              <a:t>information that appears </a:t>
            </a:r>
            <a:r>
              <a:rPr lang="en-US" dirty="0" smtClean="0"/>
              <a:t>in response </a:t>
            </a:r>
            <a:r>
              <a:rPr lang="en-US" dirty="0"/>
              <a:t>to a database query could be faked or constant, and report </a:t>
            </a:r>
            <a:r>
              <a:rPr lang="en-US" dirty="0" smtClean="0"/>
              <a:t>contents are </a:t>
            </a:r>
            <a:r>
              <a:rPr lang="en-US" dirty="0"/>
              <a:t>hardcoded. Try to use actual data in sample reports, charts, and tables </a:t>
            </a:r>
            <a:r>
              <a:rPr lang="en-US" dirty="0" smtClean="0"/>
              <a:t>to enhance </a:t>
            </a:r>
            <a:r>
              <a:rPr lang="en-US" dirty="0"/>
              <a:t>the validity of the prototype as a model of the real system.</a:t>
            </a:r>
            <a:endParaRPr lang="en-US" b="1"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6</a:t>
            </a:fld>
            <a:endParaRPr lang="en-US"/>
          </a:p>
        </p:txBody>
      </p:sp>
    </p:spTree>
    <p:extLst>
      <p:ext uri="{BB962C8B-B14F-4D97-AF65-F5344CB8AC3E}">
        <p14:creationId xmlns:p14="http://schemas.microsoft.com/office/powerpoint/2010/main" val="400947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Prototypes</a:t>
            </a:r>
            <a:endParaRPr lang="en-US" dirty="0"/>
          </a:p>
        </p:txBody>
      </p:sp>
      <p:sp>
        <p:nvSpPr>
          <p:cNvPr id="3" name="Content Placeholder 2"/>
          <p:cNvSpPr>
            <a:spLocks noGrp="1"/>
          </p:cNvSpPr>
          <p:nvPr>
            <p:ph idx="1"/>
          </p:nvPr>
        </p:nvSpPr>
        <p:spPr/>
        <p:txBody>
          <a:bodyPr>
            <a:normAutofit/>
          </a:bodyPr>
          <a:lstStyle/>
          <a:p>
            <a:r>
              <a:rPr lang="en-US" b="1" dirty="0"/>
              <a:t>Vertical </a:t>
            </a:r>
            <a:r>
              <a:rPr lang="en-US" b="1" dirty="0" smtClean="0"/>
              <a:t>Prototypes</a:t>
            </a:r>
          </a:p>
          <a:p>
            <a:r>
              <a:rPr lang="en-US" dirty="0"/>
              <a:t>A </a:t>
            </a:r>
            <a:r>
              <a:rPr lang="en-US" i="1" dirty="0"/>
              <a:t>vertical prototype</a:t>
            </a:r>
            <a:r>
              <a:rPr lang="en-US" dirty="0"/>
              <a:t>, also known as a </a:t>
            </a:r>
            <a:r>
              <a:rPr lang="en-US" i="1" dirty="0"/>
              <a:t>structural prototype </a:t>
            </a:r>
            <a:r>
              <a:rPr lang="en-US" dirty="0"/>
              <a:t>or </a:t>
            </a:r>
            <a:r>
              <a:rPr lang="en-US" i="1" dirty="0"/>
              <a:t>proof of </a:t>
            </a:r>
            <a:r>
              <a:rPr lang="en-US" i="1" dirty="0" smtClean="0"/>
              <a:t>concept</a:t>
            </a:r>
            <a:r>
              <a:rPr lang="en-US" dirty="0" smtClean="0"/>
              <a:t>, implements </a:t>
            </a:r>
            <a:r>
              <a:rPr lang="en-US" dirty="0"/>
              <a:t>a slice of application functionality from the user interface </a:t>
            </a:r>
            <a:r>
              <a:rPr lang="en-US" dirty="0" smtClean="0"/>
              <a:t>through the </a:t>
            </a:r>
            <a:r>
              <a:rPr lang="en-US" dirty="0"/>
              <a:t>technical services layers</a:t>
            </a:r>
            <a:r>
              <a:rPr lang="en-US" dirty="0" smtClean="0"/>
              <a:t>.</a:t>
            </a:r>
          </a:p>
          <a:p>
            <a:r>
              <a:rPr lang="en-US" dirty="0" smtClean="0"/>
              <a:t>A </a:t>
            </a:r>
            <a:r>
              <a:rPr lang="en-US" dirty="0"/>
              <a:t>vertical prototype works like the real system </a:t>
            </a:r>
            <a:r>
              <a:rPr lang="en-US" dirty="0" smtClean="0"/>
              <a:t>is supposed </a:t>
            </a:r>
            <a:r>
              <a:rPr lang="en-US" dirty="0"/>
              <a:t>to work because it touches on all levels of the system implementation.</a:t>
            </a:r>
          </a:p>
          <a:p>
            <a:r>
              <a:rPr lang="en-US" dirty="0"/>
              <a:t>Develop a vertical prototype when you’re uncertain whether a </a:t>
            </a:r>
            <a:r>
              <a:rPr lang="en-US" dirty="0" smtClean="0"/>
              <a:t>proposed architectural </a:t>
            </a:r>
            <a:r>
              <a:rPr lang="en-US" dirty="0"/>
              <a:t>approach is feasible and sound, or when you want to </a:t>
            </a:r>
            <a:r>
              <a:rPr lang="en-US" dirty="0" smtClean="0"/>
              <a:t>optimize algorithms</a:t>
            </a:r>
            <a:r>
              <a:rPr lang="en-US" dirty="0"/>
              <a:t>, evaluate a proposed database schema, or test critical timing requirements</a:t>
            </a:r>
            <a:r>
              <a:rPr lang="en-US" dirty="0" smtClean="0"/>
              <a:t>.</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7</a:t>
            </a:fld>
            <a:endParaRPr lang="en-US"/>
          </a:p>
        </p:txBody>
      </p:sp>
    </p:spTree>
    <p:extLst>
      <p:ext uri="{BB962C8B-B14F-4D97-AF65-F5344CB8AC3E}">
        <p14:creationId xmlns:p14="http://schemas.microsoft.com/office/powerpoint/2010/main" val="18783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Prototypes</a:t>
            </a:r>
            <a:endParaRPr lang="en-US" dirty="0"/>
          </a:p>
        </p:txBody>
      </p:sp>
      <p:sp>
        <p:nvSpPr>
          <p:cNvPr id="3" name="Content Placeholder 2"/>
          <p:cNvSpPr>
            <a:spLocks noGrp="1"/>
          </p:cNvSpPr>
          <p:nvPr>
            <p:ph idx="1"/>
          </p:nvPr>
        </p:nvSpPr>
        <p:spPr>
          <a:xfrm>
            <a:off x="809625" y="1668462"/>
            <a:ext cx="10515600" cy="4775200"/>
          </a:xfrm>
        </p:spPr>
        <p:txBody>
          <a:bodyPr>
            <a:normAutofit fontScale="77500" lnSpcReduction="20000"/>
          </a:bodyPr>
          <a:lstStyle/>
          <a:p>
            <a:r>
              <a:rPr lang="en-US" b="1" dirty="0"/>
              <a:t>Throwaway </a:t>
            </a:r>
            <a:r>
              <a:rPr lang="en-US" b="1" dirty="0" smtClean="0"/>
              <a:t>Prototypes</a:t>
            </a:r>
          </a:p>
          <a:p>
            <a:r>
              <a:rPr lang="en-US" dirty="0"/>
              <a:t>Before constructing a prototype, make an explicit and well-communicated </a:t>
            </a:r>
            <a:r>
              <a:rPr lang="en-US" dirty="0" smtClean="0"/>
              <a:t>decision as </a:t>
            </a:r>
            <a:r>
              <a:rPr lang="en-US" dirty="0"/>
              <a:t>to whether the prototype will be discarded after evaluation or </a:t>
            </a:r>
            <a:r>
              <a:rPr lang="en-US" dirty="0" smtClean="0"/>
              <a:t>become part </a:t>
            </a:r>
            <a:r>
              <a:rPr lang="en-US" dirty="0"/>
              <a:t>of the delivered product. </a:t>
            </a:r>
            <a:endParaRPr lang="en-US" dirty="0" smtClean="0"/>
          </a:p>
          <a:p>
            <a:r>
              <a:rPr lang="en-US" dirty="0" smtClean="0"/>
              <a:t>Because </a:t>
            </a:r>
            <a:r>
              <a:rPr lang="en-US" dirty="0"/>
              <a:t>you’ll discard the prototype after it has served </a:t>
            </a:r>
            <a:r>
              <a:rPr lang="en-US" dirty="0" smtClean="0"/>
              <a:t>its purpose, build </a:t>
            </a:r>
            <a:r>
              <a:rPr lang="en-US" dirty="0"/>
              <a:t>it as quickly and cheaply as you can. The more effort you </a:t>
            </a:r>
            <a:r>
              <a:rPr lang="en-US" dirty="0" smtClean="0"/>
              <a:t>invest in </a:t>
            </a:r>
            <a:r>
              <a:rPr lang="en-US" dirty="0"/>
              <a:t>the prototype, the more reluctant the project participants are to discard it.</a:t>
            </a:r>
          </a:p>
          <a:p>
            <a:r>
              <a:rPr lang="en-US" dirty="0"/>
              <a:t>When developers build a throwaway prototype, they ignore much of </a:t>
            </a:r>
            <a:r>
              <a:rPr lang="en-US" dirty="0" smtClean="0"/>
              <a:t>what they </a:t>
            </a:r>
            <a:r>
              <a:rPr lang="en-US" dirty="0"/>
              <a:t>know about solid software construction techniques. A throwaway </a:t>
            </a:r>
            <a:r>
              <a:rPr lang="en-US" dirty="0" smtClean="0"/>
              <a:t>prototype emphasizes </a:t>
            </a:r>
            <a:r>
              <a:rPr lang="en-US" dirty="0"/>
              <a:t>quick implementation and modification over robustness, </a:t>
            </a:r>
            <a:r>
              <a:rPr lang="en-US" dirty="0" smtClean="0"/>
              <a:t>reliability, performance</a:t>
            </a:r>
            <a:r>
              <a:rPr lang="en-US" dirty="0"/>
              <a:t>, and long-term maintainability. </a:t>
            </a:r>
            <a:endParaRPr lang="en-US" dirty="0" smtClean="0"/>
          </a:p>
          <a:p>
            <a:r>
              <a:rPr lang="en-US" dirty="0" smtClean="0"/>
              <a:t>For </a:t>
            </a:r>
            <a:r>
              <a:rPr lang="en-US" dirty="0"/>
              <a:t>this reason, don’t </a:t>
            </a:r>
            <a:r>
              <a:rPr lang="en-US" dirty="0" smtClean="0"/>
              <a:t>allow low-quality </a:t>
            </a:r>
            <a:r>
              <a:rPr lang="en-US" dirty="0"/>
              <a:t>code from a throwaway prototype to migrate into a production </a:t>
            </a:r>
            <a:r>
              <a:rPr lang="en-US" dirty="0" smtClean="0"/>
              <a:t>system. Otherwise</a:t>
            </a:r>
            <a:r>
              <a:rPr lang="en-US" dirty="0"/>
              <a:t>, the users and the maintainers will suffer the consequences </a:t>
            </a:r>
            <a:r>
              <a:rPr lang="en-US" dirty="0" smtClean="0"/>
              <a:t>for the </a:t>
            </a:r>
            <a:r>
              <a:rPr lang="en-US" dirty="0"/>
              <a:t>life of the product.</a:t>
            </a:r>
          </a:p>
          <a:p>
            <a:r>
              <a:rPr lang="en-US" dirty="0"/>
              <a:t>The throwaway prototype is most appropriate when the team faces </a:t>
            </a:r>
            <a:r>
              <a:rPr lang="en-US" dirty="0" smtClean="0"/>
              <a:t>uncertainty, ambiguity</a:t>
            </a:r>
            <a:r>
              <a:rPr lang="en-US" dirty="0"/>
              <a:t>, incompleteness, or vagueness in the requirements. </a:t>
            </a:r>
            <a:r>
              <a:rPr lang="en-US" dirty="0" smtClean="0"/>
              <a:t>Resolving these </a:t>
            </a:r>
            <a:r>
              <a:rPr lang="en-US" dirty="0"/>
              <a:t>issues reduces the risk of proceeding with </a:t>
            </a:r>
            <a:r>
              <a:rPr lang="en-US" dirty="0" smtClean="0"/>
              <a:t>construction</a:t>
            </a:r>
            <a:endParaRPr lang="en-US" b="1"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8</a:t>
            </a:fld>
            <a:endParaRPr lang="en-US"/>
          </a:p>
        </p:txBody>
      </p:sp>
    </p:spTree>
    <p:extLst>
      <p:ext uri="{BB962C8B-B14F-4D97-AF65-F5344CB8AC3E}">
        <p14:creationId xmlns:p14="http://schemas.microsoft.com/office/powerpoint/2010/main" val="415067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Prototypes</a:t>
            </a:r>
            <a:endParaRPr lang="en-US" dirty="0"/>
          </a:p>
        </p:txBody>
      </p:sp>
      <p:sp>
        <p:nvSpPr>
          <p:cNvPr id="3" name="Content Placeholder 2"/>
          <p:cNvSpPr>
            <a:spLocks noGrp="1"/>
          </p:cNvSpPr>
          <p:nvPr>
            <p:ph idx="1"/>
          </p:nvPr>
        </p:nvSpPr>
        <p:spPr>
          <a:xfrm>
            <a:off x="809625" y="1668462"/>
            <a:ext cx="10515600" cy="4775200"/>
          </a:xfrm>
        </p:spPr>
        <p:txBody>
          <a:bodyPr>
            <a:normAutofit/>
          </a:bodyPr>
          <a:lstStyle/>
          <a:p>
            <a:r>
              <a:rPr lang="en-US" b="1" dirty="0"/>
              <a:t>Throwaway </a:t>
            </a:r>
            <a:r>
              <a:rPr lang="en-US" b="1" dirty="0" smtClean="0"/>
              <a:t>Prototypes</a:t>
            </a:r>
          </a:p>
          <a:p>
            <a:r>
              <a:rPr lang="en-US" dirty="0"/>
              <a:t>Figure 13-1 shows a sequence of development activities that move </a:t>
            </a:r>
            <a:r>
              <a:rPr lang="en-US" dirty="0" smtClean="0"/>
              <a:t>from use </a:t>
            </a:r>
            <a:r>
              <a:rPr lang="en-US" dirty="0"/>
              <a:t>cases to detailed user interface design with the help of a throwaway prototype.</a:t>
            </a:r>
            <a:endParaRPr lang="en-US" b="1"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38" y="3614738"/>
            <a:ext cx="9919434" cy="263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518653"/>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F2A6958-D01A-4717-8DA3-73777DB8700A}" vid="{3949F1EA-764D-426C-A423-18E34EC4E7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4152</TotalTime>
  <Words>2385</Words>
  <Application>Microsoft Office PowerPoint</Application>
  <PresentationFormat>Widescreen</PresentationFormat>
  <Paragraphs>149</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Theme1</vt:lpstr>
      <vt:lpstr>Software Requirement  Engineering </vt:lpstr>
      <vt:lpstr>Reading</vt:lpstr>
      <vt:lpstr>Discussion for Reading</vt:lpstr>
      <vt:lpstr>Prototyping: What and Why</vt:lpstr>
      <vt:lpstr>Types of Prototypes</vt:lpstr>
      <vt:lpstr>Types of Prototypes</vt:lpstr>
      <vt:lpstr>Types of Prototypes</vt:lpstr>
      <vt:lpstr>Types of Prototypes</vt:lpstr>
      <vt:lpstr>Types of Prototypes</vt:lpstr>
      <vt:lpstr>Types of Prototypes</vt:lpstr>
      <vt:lpstr>Types of Prototypes</vt:lpstr>
      <vt:lpstr>PowerPoint Presentation</vt:lpstr>
      <vt:lpstr>Paper and Electronic Prototypes</vt:lpstr>
      <vt:lpstr>Paper and Electronic Prototypes</vt:lpstr>
      <vt:lpstr>The Risks of Prototyping</vt:lpstr>
      <vt:lpstr>The Risks of Prototyping</vt:lpstr>
      <vt:lpstr>Prototyping Success Factors</vt:lpstr>
      <vt:lpstr>Prototyping Success Factors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Software Requirements:  What, Why, and Who</dc:title>
  <dc:creator>Tazeen Muzammil</dc:creator>
  <cp:lastModifiedBy>Microsoft account</cp:lastModifiedBy>
  <cp:revision>258</cp:revision>
  <dcterms:created xsi:type="dcterms:W3CDTF">2013-06-28T05:52:16Z</dcterms:created>
  <dcterms:modified xsi:type="dcterms:W3CDTF">2022-01-14T07:34:36Z</dcterms:modified>
</cp:coreProperties>
</file>