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81" r:id="rId2"/>
    <p:sldId id="258" r:id="rId3"/>
    <p:sldId id="259" r:id="rId4"/>
    <p:sldId id="282" r:id="rId5"/>
    <p:sldId id="285" r:id="rId6"/>
    <p:sldId id="283"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6" r:id="rId24"/>
    <p:sldId id="287" r:id="rId25"/>
    <p:sldId id="276" r:id="rId26"/>
    <p:sldId id="277" r:id="rId27"/>
    <p:sldId id="288" r:id="rId28"/>
    <p:sldId id="278" r:id="rId29"/>
    <p:sldId id="279" r:id="rId30"/>
    <p:sldId id="280"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zeen Muzammil" initials="T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937" autoAdjust="0"/>
  </p:normalViewPr>
  <p:slideViewPr>
    <p:cSldViewPr snapToGrid="0">
      <p:cViewPr varScale="1">
        <p:scale>
          <a:sx n="70" d="100"/>
          <a:sy n="70"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AC7C-2505-436A-B72E-9C8C31ACC950}" type="datetimeFigureOut">
              <a:rPr lang="en-US" smtClean="0"/>
              <a:pPr/>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77F90-7035-41E4-90C1-DC8FAF769D36}" type="slidenum">
              <a:rPr lang="en-US" smtClean="0"/>
              <a:pPr/>
              <a:t>‹#›</a:t>
            </a:fld>
            <a:endParaRPr lang="en-US"/>
          </a:p>
        </p:txBody>
      </p:sp>
    </p:spTree>
    <p:extLst>
      <p:ext uri="{BB962C8B-B14F-4D97-AF65-F5344CB8AC3E}">
        <p14:creationId xmlns:p14="http://schemas.microsoft.com/office/powerpoint/2010/main" val="301284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Validation ensures that the requirements exhibit the desirable characteristics of</a:t>
            </a:r>
          </a:p>
          <a:p>
            <a:r>
              <a:rPr lang="en-US" sz="1200" kern="1200" baseline="0" dirty="0" smtClean="0">
                <a:solidFill>
                  <a:schemeClr val="tx1"/>
                </a:solidFill>
                <a:latin typeface="+mn-lt"/>
                <a:ea typeface="+mn-ea"/>
                <a:cs typeface="+mn-cs"/>
              </a:rPr>
              <a:t>excellent requirement statements (complete, correct, feasible, necessary, prioritized,</a:t>
            </a:r>
          </a:p>
          <a:p>
            <a:r>
              <a:rPr lang="en-US" sz="1200" kern="1200" baseline="0" dirty="0" smtClean="0">
                <a:solidFill>
                  <a:schemeClr val="tx1"/>
                </a:solidFill>
                <a:latin typeface="+mn-lt"/>
                <a:ea typeface="+mn-ea"/>
                <a:cs typeface="+mn-cs"/>
              </a:rPr>
              <a:t>unambiguous, and verifiable) and of excellent requirements specifications</a:t>
            </a:r>
          </a:p>
          <a:p>
            <a:r>
              <a:rPr lang="en-US" sz="1200" kern="1200" baseline="0" dirty="0" smtClean="0">
                <a:solidFill>
                  <a:schemeClr val="tx1"/>
                </a:solidFill>
                <a:latin typeface="+mn-lt"/>
                <a:ea typeface="+mn-ea"/>
                <a:cs typeface="+mn-cs"/>
              </a:rPr>
              <a:t>(complete, consistent, modifiable, and traceable).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course, you can validate only requirements that have been documented, not implicit requirements</a:t>
            </a:r>
          </a:p>
          <a:p>
            <a:r>
              <a:rPr lang="en-US" sz="1200" kern="1200" baseline="0" dirty="0" smtClean="0">
                <a:solidFill>
                  <a:schemeClr val="tx1"/>
                </a:solidFill>
                <a:latin typeface="+mn-lt"/>
                <a:ea typeface="+mn-ea"/>
                <a:cs typeface="+mn-cs"/>
              </a:rPr>
              <a:t>that exist only in someone’s mind.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Validation isn’t a single discrete phase that you perform after gathering</a:t>
            </a:r>
          </a:p>
          <a:p>
            <a:r>
              <a:rPr lang="en-US" sz="1200" kern="1200" baseline="0" dirty="0" smtClean="0">
                <a:solidFill>
                  <a:schemeClr val="tx1"/>
                </a:solidFill>
                <a:latin typeface="+mn-lt"/>
                <a:ea typeface="+mn-ea"/>
                <a:cs typeface="+mn-cs"/>
              </a:rPr>
              <a:t>and documenting all the requirements. Some validation activities, such as incremental</a:t>
            </a:r>
          </a:p>
          <a:p>
            <a:r>
              <a:rPr lang="en-US" sz="1200" kern="1200" baseline="0" dirty="0" smtClean="0">
                <a:solidFill>
                  <a:schemeClr val="tx1"/>
                </a:solidFill>
                <a:latin typeface="+mn-lt"/>
                <a:ea typeface="+mn-ea"/>
                <a:cs typeface="+mn-cs"/>
              </a:rPr>
              <a:t>reviews of the growing SRS, are threaded throughout the iterative elicitation,</a:t>
            </a:r>
          </a:p>
          <a:p>
            <a:r>
              <a:rPr lang="en-US" sz="1200" kern="1200" baseline="0" dirty="0" smtClean="0">
                <a:solidFill>
                  <a:schemeClr val="tx1"/>
                </a:solidFill>
                <a:latin typeface="+mn-lt"/>
                <a:ea typeface="+mn-ea"/>
                <a:cs typeface="+mn-cs"/>
              </a:rPr>
              <a:t>analysis, and specification processes.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 participants sometimes are reluctant to invest time in reviewing</a:t>
            </a:r>
          </a:p>
          <a:p>
            <a:r>
              <a:rPr lang="en-US" sz="1200" kern="1200" baseline="0" dirty="0" smtClean="0">
                <a:solidFill>
                  <a:schemeClr val="tx1"/>
                </a:solidFill>
                <a:latin typeface="+mn-lt"/>
                <a:ea typeface="+mn-ea"/>
                <a:cs typeface="+mn-cs"/>
              </a:rPr>
              <a:t>and testing an SRS. Intuitively, it seems that inserting time into the schedule to</a:t>
            </a:r>
          </a:p>
          <a:p>
            <a:r>
              <a:rPr lang="en-US" sz="1200" kern="1200" baseline="0" dirty="0" smtClean="0">
                <a:solidFill>
                  <a:schemeClr val="tx1"/>
                </a:solidFill>
                <a:latin typeface="+mn-lt"/>
                <a:ea typeface="+mn-ea"/>
                <a:cs typeface="+mn-cs"/>
              </a:rPr>
              <a:t>improve requirements quality would delay the planned ship date by that same</a:t>
            </a:r>
          </a:p>
          <a:p>
            <a:r>
              <a:rPr lang="en-US" sz="1200" kern="1200" baseline="0" dirty="0" smtClean="0">
                <a:solidFill>
                  <a:schemeClr val="tx1"/>
                </a:solidFill>
                <a:latin typeface="+mn-lt"/>
                <a:ea typeface="+mn-ea"/>
                <a:cs typeface="+mn-cs"/>
              </a:rPr>
              <a:t>duration. However, this expectation assumes a zero return on your investment</a:t>
            </a:r>
          </a:p>
          <a:p>
            <a:r>
              <a:rPr lang="en-US" sz="1200" kern="1200" baseline="0" dirty="0" smtClean="0">
                <a:solidFill>
                  <a:schemeClr val="tx1"/>
                </a:solidFill>
                <a:latin typeface="+mn-lt"/>
                <a:ea typeface="+mn-ea"/>
                <a:cs typeface="+mn-cs"/>
              </a:rPr>
              <a:t>in requirements validation. In reality, that investment can actually </a:t>
            </a:r>
            <a:r>
              <a:rPr lang="en-US" sz="1200" i="1" kern="1200" baseline="0" dirty="0" smtClean="0">
                <a:solidFill>
                  <a:schemeClr val="tx1"/>
                </a:solidFill>
                <a:latin typeface="+mn-lt"/>
                <a:ea typeface="+mn-ea"/>
                <a:cs typeface="+mn-cs"/>
              </a:rPr>
              <a:t>shorten the</a:t>
            </a:r>
          </a:p>
          <a:p>
            <a:r>
              <a:rPr lang="en-US" sz="1200" kern="1200" baseline="0" dirty="0" smtClean="0">
                <a:solidFill>
                  <a:schemeClr val="tx1"/>
                </a:solidFill>
                <a:latin typeface="+mn-lt"/>
                <a:ea typeface="+mn-ea"/>
                <a:cs typeface="+mn-cs"/>
              </a:rPr>
              <a:t>delivery schedule by reducing the rework required and by accelerating system</a:t>
            </a:r>
          </a:p>
          <a:p>
            <a:r>
              <a:rPr lang="en-US" sz="1200" kern="1200" baseline="0" dirty="0" smtClean="0">
                <a:solidFill>
                  <a:schemeClr val="tx1"/>
                </a:solidFill>
                <a:latin typeface="+mn-lt"/>
                <a:ea typeface="+mn-ea"/>
                <a:cs typeface="+mn-cs"/>
              </a:rPr>
              <a:t>integration and testing (Blackburn, Scudder, and Van </a:t>
            </a:r>
            <a:r>
              <a:rPr lang="en-US" sz="1200" kern="1200" baseline="0" dirty="0" err="1" smtClean="0">
                <a:solidFill>
                  <a:schemeClr val="tx1"/>
                </a:solidFill>
                <a:latin typeface="+mn-lt"/>
                <a:ea typeface="+mn-ea"/>
                <a:cs typeface="+mn-cs"/>
              </a:rPr>
              <a:t>Wassenhove</a:t>
            </a:r>
            <a:r>
              <a:rPr lang="en-US" sz="1200" kern="1200" baseline="0" dirty="0" smtClean="0">
                <a:solidFill>
                  <a:schemeClr val="tx1"/>
                </a:solidFill>
                <a:latin typeface="+mn-lt"/>
                <a:ea typeface="+mn-ea"/>
                <a:cs typeface="+mn-cs"/>
              </a:rPr>
              <a:t> 1996).</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3</a:t>
            </a:fld>
            <a:endParaRPr lang="en-US"/>
          </a:p>
        </p:txBody>
      </p:sp>
    </p:spTree>
    <p:extLst>
      <p:ext uri="{BB962C8B-B14F-4D97-AF65-F5344CB8AC3E}">
        <p14:creationId xmlns:p14="http://schemas.microsoft.com/office/powerpoint/2010/main" val="385132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19</a:t>
            </a:fld>
            <a:endParaRPr lang="en-US"/>
          </a:p>
        </p:txBody>
      </p:sp>
    </p:spTree>
    <p:extLst>
      <p:ext uri="{BB962C8B-B14F-4D97-AF65-F5344CB8AC3E}">
        <p14:creationId xmlns:p14="http://schemas.microsoft.com/office/powerpoint/2010/main" val="157839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Key users should consider the</a:t>
            </a:r>
          </a:p>
          <a:p>
            <a:r>
              <a:rPr lang="en-US" sz="1200" kern="1200" baseline="0" dirty="0" smtClean="0">
                <a:solidFill>
                  <a:schemeClr val="tx1"/>
                </a:solidFill>
                <a:latin typeface="+mn-lt"/>
                <a:ea typeface="+mn-ea"/>
                <a:cs typeface="+mn-cs"/>
              </a:rPr>
              <a:t>most commonly used and most important use cases when deciding how to</a:t>
            </a:r>
          </a:p>
          <a:p>
            <a:r>
              <a:rPr lang="en-US" sz="1200" kern="1200" baseline="0" dirty="0" smtClean="0">
                <a:solidFill>
                  <a:schemeClr val="tx1"/>
                </a:solidFill>
                <a:latin typeface="+mn-lt"/>
                <a:ea typeface="+mn-ea"/>
                <a:cs typeface="+mn-cs"/>
              </a:rPr>
              <a:t>evaluate the software’s acceptability. Acceptance tests focus on the normal</a:t>
            </a:r>
          </a:p>
          <a:p>
            <a:r>
              <a:rPr lang="en-US" sz="1200" kern="1200" baseline="0" dirty="0" smtClean="0">
                <a:solidFill>
                  <a:schemeClr val="tx1"/>
                </a:solidFill>
                <a:latin typeface="+mn-lt"/>
                <a:ea typeface="+mn-ea"/>
                <a:cs typeface="+mn-cs"/>
              </a:rPr>
              <a:t>courses of the use cases, not on the less common alternative courses or whether</a:t>
            </a:r>
          </a:p>
          <a:p>
            <a:r>
              <a:rPr lang="en-US" sz="1200" kern="1200" baseline="0" dirty="0" smtClean="0">
                <a:solidFill>
                  <a:schemeClr val="tx1"/>
                </a:solidFill>
                <a:latin typeface="+mn-lt"/>
                <a:ea typeface="+mn-ea"/>
                <a:cs typeface="+mn-cs"/>
              </a:rPr>
              <a:t>the system handles every exception condition properly. </a:t>
            </a:r>
          </a:p>
          <a:p>
            <a:endParaRPr lang="en-US" sz="1200" kern="1200" baseline="0" dirty="0" smtClean="0">
              <a:solidFill>
                <a:schemeClr val="tx1"/>
              </a:solidFill>
              <a:latin typeface="+mn-lt"/>
              <a:ea typeface="+mn-ea"/>
              <a:cs typeface="+mn-cs"/>
            </a:endParaRPr>
          </a:p>
          <a:p>
            <a:r>
              <a:rPr lang="en-US" sz="1200" kern="1200" baseline="0" smtClean="0">
                <a:solidFill>
                  <a:schemeClr val="tx1"/>
                </a:solidFill>
                <a:latin typeface="+mn-lt"/>
                <a:ea typeface="+mn-ea"/>
                <a:cs typeface="+mn-cs"/>
              </a:rPr>
              <a:t>Having </a:t>
            </a:r>
            <a:r>
              <a:rPr lang="en-US" sz="1200" kern="1200" baseline="0" dirty="0" smtClean="0">
                <a:solidFill>
                  <a:schemeClr val="tx1"/>
                </a:solidFill>
                <a:latin typeface="+mn-lt"/>
                <a:ea typeface="+mn-ea"/>
                <a:cs typeface="+mn-cs"/>
              </a:rPr>
              <a:t>customers develop acceptance criteria thus provides another</a:t>
            </a:r>
          </a:p>
          <a:p>
            <a:r>
              <a:rPr lang="en-US" sz="1200" kern="1200" baseline="0" dirty="0" smtClean="0">
                <a:solidFill>
                  <a:schemeClr val="tx1"/>
                </a:solidFill>
                <a:latin typeface="+mn-lt"/>
                <a:ea typeface="+mn-ea"/>
                <a:cs typeface="+mn-cs"/>
              </a:rPr>
              <a:t>opportunity to validate the most important requirements. It’s a shift in perspective</a:t>
            </a:r>
          </a:p>
          <a:p>
            <a:r>
              <a:rPr lang="en-US" sz="1200" kern="1200" baseline="0" dirty="0" smtClean="0">
                <a:solidFill>
                  <a:schemeClr val="tx1"/>
                </a:solidFill>
                <a:latin typeface="+mn-lt"/>
                <a:ea typeface="+mn-ea"/>
                <a:cs typeface="+mn-cs"/>
              </a:rPr>
              <a:t>from the requirements-elicitation question of “What do you need to do with</a:t>
            </a:r>
          </a:p>
          <a:p>
            <a:r>
              <a:rPr lang="en-US" sz="1200" kern="1200" baseline="0" dirty="0" smtClean="0">
                <a:solidFill>
                  <a:schemeClr val="tx1"/>
                </a:solidFill>
                <a:latin typeface="+mn-lt"/>
                <a:ea typeface="+mn-ea"/>
                <a:cs typeface="+mn-cs"/>
              </a:rPr>
              <a:t>the system?” to “How would you judge whether the system satisfies your</a:t>
            </a:r>
          </a:p>
          <a:p>
            <a:r>
              <a:rPr lang="en-US" sz="1200" kern="1200" baseline="0" dirty="0" smtClean="0">
                <a:solidFill>
                  <a:schemeClr val="tx1"/>
                </a:solidFill>
                <a:latin typeface="+mn-lt"/>
                <a:ea typeface="+mn-ea"/>
                <a:cs typeface="+mn-cs"/>
              </a:rPr>
              <a:t>needs?” If the customer can’t express how she would evaluate the system’s satisfaction</a:t>
            </a:r>
          </a:p>
          <a:p>
            <a:r>
              <a:rPr lang="en-US" sz="1200" kern="1200" baseline="0" dirty="0" smtClean="0">
                <a:solidFill>
                  <a:schemeClr val="tx1"/>
                </a:solidFill>
                <a:latin typeface="+mn-lt"/>
                <a:ea typeface="+mn-ea"/>
                <a:cs typeface="+mn-cs"/>
              </a:rPr>
              <a:t>of a particular requirement, that requirement is not stated sufficiently</a:t>
            </a:r>
          </a:p>
          <a:p>
            <a:r>
              <a:rPr lang="en-US" sz="1200" kern="1200" baseline="0" dirty="0" smtClean="0">
                <a:solidFill>
                  <a:schemeClr val="tx1"/>
                </a:solidFill>
                <a:latin typeface="+mn-lt"/>
                <a:ea typeface="+mn-ea"/>
                <a:cs typeface="+mn-cs"/>
              </a:rPr>
              <a:t>clearly.</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30</a:t>
            </a:fld>
            <a:endParaRPr lang="en-US"/>
          </a:p>
        </p:txBody>
      </p:sp>
    </p:spTree>
    <p:extLst>
      <p:ext uri="{BB962C8B-B14F-4D97-AF65-F5344CB8AC3E}">
        <p14:creationId xmlns:p14="http://schemas.microsoft.com/office/powerpoint/2010/main" val="218117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7</a:t>
            </a:fld>
            <a:endParaRPr lang="en-US"/>
          </a:p>
        </p:txBody>
      </p:sp>
    </p:spTree>
    <p:extLst>
      <p:ext uri="{BB962C8B-B14F-4D97-AF65-F5344CB8AC3E}">
        <p14:creationId xmlns:p14="http://schemas.microsoft.com/office/powerpoint/2010/main" val="142192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principal deliverable is a summary of the defects found and the issues raised. The members of a formal review team share responsibility for the quality of the review, although authors are ultimately responsible for the quality of the products they create (Freedman and Weinberg 1990).</a:t>
            </a:r>
          </a:p>
          <a:p>
            <a:endParaRPr lang="en-US" dirty="0" smtClean="0"/>
          </a:p>
          <a:p>
            <a:r>
              <a:rPr lang="en-US" sz="1200" kern="1200" baseline="0" dirty="0" smtClean="0">
                <a:solidFill>
                  <a:schemeClr val="tx1"/>
                </a:solidFill>
                <a:latin typeface="+mn-lt"/>
                <a:ea typeface="+mn-ea"/>
                <a:cs typeface="+mn-cs"/>
              </a:rPr>
              <a:t>If you’re serious about maximizing the quality of your software, your team</a:t>
            </a:r>
          </a:p>
          <a:p>
            <a:r>
              <a:rPr lang="en-US" sz="1200" kern="1200" baseline="0" dirty="0" smtClean="0">
                <a:solidFill>
                  <a:schemeClr val="tx1"/>
                </a:solidFill>
                <a:latin typeface="+mn-lt"/>
                <a:ea typeface="+mn-ea"/>
                <a:cs typeface="+mn-cs"/>
              </a:rPr>
              <a:t>will inspect every requirements document it creates. Detailed inspection of</a:t>
            </a:r>
          </a:p>
          <a:p>
            <a:r>
              <a:rPr lang="en-US" sz="1200" kern="1200" baseline="0" dirty="0" smtClean="0">
                <a:solidFill>
                  <a:schemeClr val="tx1"/>
                </a:solidFill>
                <a:latin typeface="+mn-lt"/>
                <a:ea typeface="+mn-ea"/>
                <a:cs typeface="+mn-cs"/>
              </a:rPr>
              <a:t>large requirements documents is tedious and time consuming. Nonetheless, the</a:t>
            </a:r>
          </a:p>
          <a:p>
            <a:r>
              <a:rPr lang="en-US" sz="1200" kern="1200" baseline="0" dirty="0" smtClean="0">
                <a:solidFill>
                  <a:schemeClr val="tx1"/>
                </a:solidFill>
                <a:latin typeface="+mn-lt"/>
                <a:ea typeface="+mn-ea"/>
                <a:cs typeface="+mn-cs"/>
              </a:rPr>
              <a:t>people I know who have adopted requirements inspections agree that every</a:t>
            </a:r>
          </a:p>
          <a:p>
            <a:r>
              <a:rPr lang="en-US" sz="1200" kern="1200" baseline="0" dirty="0" smtClean="0">
                <a:solidFill>
                  <a:schemeClr val="tx1"/>
                </a:solidFill>
                <a:latin typeface="+mn-lt"/>
                <a:ea typeface="+mn-ea"/>
                <a:cs typeface="+mn-cs"/>
              </a:rPr>
              <a:t>minute they spent was worthwhile.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you don’t have time to inspect everything, use risk analysis to differentiate</a:t>
            </a:r>
          </a:p>
          <a:p>
            <a:r>
              <a:rPr lang="en-US" sz="1200" kern="1200" baseline="0" dirty="0" smtClean="0">
                <a:solidFill>
                  <a:schemeClr val="tx1"/>
                </a:solidFill>
                <a:latin typeface="+mn-lt"/>
                <a:ea typeface="+mn-ea"/>
                <a:cs typeface="+mn-cs"/>
              </a:rPr>
              <a:t>those requirements that demand inspection from less critical material for which </a:t>
            </a:r>
          </a:p>
          <a:p>
            <a:r>
              <a:rPr lang="en-US" sz="1200" kern="1200" baseline="0" dirty="0" smtClean="0">
                <a:solidFill>
                  <a:schemeClr val="tx1"/>
                </a:solidFill>
                <a:latin typeface="+mn-lt"/>
                <a:ea typeface="+mn-ea"/>
                <a:cs typeface="+mn-cs"/>
              </a:rPr>
              <a:t>an informal review will suffice. Begin holding SRS inspections when the </a:t>
            </a:r>
          </a:p>
          <a:p>
            <a:r>
              <a:rPr lang="en-US" sz="1200" kern="1200" baseline="0" dirty="0" smtClean="0">
                <a:solidFill>
                  <a:schemeClr val="tx1"/>
                </a:solidFill>
                <a:latin typeface="+mn-lt"/>
                <a:ea typeface="+mn-ea"/>
                <a:cs typeface="+mn-cs"/>
              </a:rPr>
              <a:t>requirements are perhaps only 10 percent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Detecting major defects early and spotting systemic problems in the way</a:t>
            </a:r>
          </a:p>
          <a:p>
            <a:r>
              <a:rPr lang="en-US" sz="1200" kern="1200" baseline="0" dirty="0" smtClean="0">
                <a:solidFill>
                  <a:schemeClr val="tx1"/>
                </a:solidFill>
                <a:latin typeface="+mn-lt"/>
                <a:ea typeface="+mn-ea"/>
                <a:cs typeface="+mn-cs"/>
              </a:rPr>
              <a:t>the requirements are being written is a powerful way to prevent—not just</a:t>
            </a:r>
          </a:p>
          <a:p>
            <a:r>
              <a:rPr lang="en-US" sz="1200" kern="1200" baseline="0" dirty="0" smtClean="0">
                <a:solidFill>
                  <a:schemeClr val="tx1"/>
                </a:solidFill>
                <a:latin typeface="+mn-lt"/>
                <a:ea typeface="+mn-ea"/>
                <a:cs typeface="+mn-cs"/>
              </a:rPr>
              <a:t>find—defects.</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9</a:t>
            </a:fld>
            <a:endParaRPr lang="en-US"/>
          </a:p>
        </p:txBody>
      </p:sp>
    </p:spTree>
    <p:extLst>
      <p:ext uri="{BB962C8B-B14F-4D97-AF65-F5344CB8AC3E}">
        <p14:creationId xmlns:p14="http://schemas.microsoft.com/office/powerpoint/2010/main" val="346759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This means that some perspectives</a:t>
            </a:r>
          </a:p>
          <a:p>
            <a:r>
              <a:rPr lang="en-US" dirty="0" smtClean="0"/>
              <a:t>won’t be represented in every inspection. Large teams easily get</a:t>
            </a:r>
          </a:p>
          <a:p>
            <a:r>
              <a:rPr lang="en-US" dirty="0" smtClean="0"/>
              <a:t>bogged down in side discussions, problem solving, and debates over whether</a:t>
            </a:r>
          </a:p>
          <a:p>
            <a:r>
              <a:rPr lang="en-US" dirty="0" smtClean="0"/>
              <a:t>something is really an error. This reduces the rate at which they cover the material</a:t>
            </a:r>
          </a:p>
          <a:p>
            <a:r>
              <a:rPr lang="en-US" dirty="0" smtClean="0"/>
              <a:t>during the inspection and increases the cost of finding each defect.</a:t>
            </a:r>
          </a:p>
          <a:p>
            <a:endParaRPr lang="en-US" dirty="0" smtClean="0"/>
          </a:p>
          <a:p>
            <a:endParaRPr lang="en-US" dirty="0" smtClean="0"/>
          </a:p>
          <a:p>
            <a:r>
              <a:rPr lang="en-US" dirty="0" smtClean="0"/>
              <a:t>■ </a:t>
            </a:r>
            <a:r>
              <a:rPr lang="en-US" b="1" dirty="0" smtClean="0"/>
              <a:t>The author of the work product and perhaps peers of the author</a:t>
            </a:r>
          </a:p>
          <a:p>
            <a:r>
              <a:rPr lang="en-US" b="0" dirty="0" smtClean="0"/>
              <a:t> The analyst who wrote the requirements document provides this perspective.</a:t>
            </a:r>
          </a:p>
          <a:p>
            <a:r>
              <a:rPr lang="en-US" dirty="0" smtClean="0"/>
              <a:t>■ </a:t>
            </a:r>
            <a:r>
              <a:rPr lang="en-US" b="1" dirty="0" smtClean="0"/>
              <a:t>The author of any predecessor work product or specification</a:t>
            </a:r>
          </a:p>
          <a:p>
            <a:r>
              <a:rPr lang="en-US" b="1" dirty="0" smtClean="0"/>
              <a:t>for the item being inspected </a:t>
            </a:r>
          </a:p>
          <a:p>
            <a:r>
              <a:rPr lang="en-US" b="0" dirty="0" smtClean="0"/>
              <a:t>This might be a system engineer or </a:t>
            </a:r>
            <a:r>
              <a:rPr lang="en-US" dirty="0" smtClean="0"/>
              <a:t>an architect who can ensure </a:t>
            </a:r>
          </a:p>
          <a:p>
            <a:r>
              <a:rPr lang="en-US" dirty="0" smtClean="0"/>
              <a:t>that the SRS properly details the system</a:t>
            </a:r>
          </a:p>
          <a:p>
            <a:r>
              <a:rPr lang="en-US" dirty="0" smtClean="0"/>
              <a:t>specification. In the absence of a higher-level specification, the</a:t>
            </a:r>
          </a:p>
          <a:p>
            <a:r>
              <a:rPr lang="en-US" dirty="0" smtClean="0"/>
              <a:t>inspection must include customer representatives to ensure that the</a:t>
            </a:r>
          </a:p>
          <a:p>
            <a:r>
              <a:rPr lang="en-US" dirty="0" smtClean="0"/>
              <a:t>SRS describes their requirements correctly and completely.</a:t>
            </a:r>
          </a:p>
          <a:p>
            <a:r>
              <a:rPr lang="en-US" dirty="0" smtClean="0"/>
              <a:t>■ </a:t>
            </a:r>
            <a:r>
              <a:rPr lang="en-US" b="1" dirty="0" smtClean="0"/>
              <a:t>People who will do work based on the item being inspected</a:t>
            </a:r>
          </a:p>
          <a:p>
            <a:r>
              <a:rPr lang="en-US" dirty="0" smtClean="0"/>
              <a:t>For an SRS, you might include a developer, a tester, a project manager,</a:t>
            </a:r>
          </a:p>
          <a:p>
            <a:r>
              <a:rPr lang="en-US" dirty="0" smtClean="0"/>
              <a:t>and a user documentation writer. These inspectors will detect</a:t>
            </a:r>
          </a:p>
          <a:p>
            <a:r>
              <a:rPr lang="en-US" dirty="0" smtClean="0"/>
              <a:t>different kinds of problems. A tester is most likely to catch an unverifiable</a:t>
            </a:r>
          </a:p>
          <a:p>
            <a:r>
              <a:rPr lang="en-US" dirty="0" smtClean="0"/>
              <a:t>requirement; a developer can spot requirements that are technically</a:t>
            </a:r>
          </a:p>
          <a:p>
            <a:r>
              <a:rPr lang="en-US" dirty="0" smtClean="0"/>
              <a:t>infeasible.</a:t>
            </a:r>
          </a:p>
          <a:p>
            <a:endParaRPr lang="en-US" dirty="0" smtClean="0"/>
          </a:p>
          <a:p>
            <a:r>
              <a:rPr lang="en-US" dirty="0" smtClean="0"/>
              <a:t>■ </a:t>
            </a:r>
            <a:r>
              <a:rPr lang="en-US" b="1" dirty="0" smtClean="0"/>
              <a:t>People who are responsible for work products that interface</a:t>
            </a:r>
          </a:p>
          <a:p>
            <a:r>
              <a:rPr lang="en-US" b="1" dirty="0" smtClean="0"/>
              <a:t>with the item being inspected </a:t>
            </a:r>
          </a:p>
          <a:p>
            <a:r>
              <a:rPr lang="en-US" b="0" dirty="0" smtClean="0"/>
              <a:t>These inspectors will look for</a:t>
            </a:r>
          </a:p>
          <a:p>
            <a:r>
              <a:rPr lang="en-US" dirty="0" smtClean="0"/>
              <a:t>problems with the external interface requirements. They can also</a:t>
            </a:r>
          </a:p>
          <a:p>
            <a:r>
              <a:rPr lang="en-US" dirty="0" smtClean="0"/>
              <a:t>spot ripple effects, in which changing a requirement in the SRS being</a:t>
            </a:r>
          </a:p>
          <a:p>
            <a:r>
              <a:rPr lang="en-US" dirty="0" smtClean="0"/>
              <a:t>inspected affects other systems.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11</a:t>
            </a:fld>
            <a:endParaRPr lang="en-US"/>
          </a:p>
        </p:txBody>
      </p:sp>
    </p:spTree>
    <p:extLst>
      <p:ext uri="{BB962C8B-B14F-4D97-AF65-F5344CB8AC3E}">
        <p14:creationId xmlns:p14="http://schemas.microsoft.com/office/powerpoint/2010/main" val="143394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Author </a:t>
            </a:r>
          </a:p>
          <a:p>
            <a:r>
              <a:rPr lang="en-US" dirty="0" smtClean="0"/>
              <a:t>The author created or maintains the work product being inspected. The author of an SRS is usually the analyst who gathered customer requirements and wrote the specification. During informal reviews such as walkthroughs, the author often leads the discussion. However, the author takes a more passive role during an inspection. The author may not assume any of the other assigned roles—moderator, reader, or recorder. By not having an active role and by parking his ego at the door, the author can listen to the comments from other inspectors, respond to—but not debate—their questions, and think. The author will often spot errors that other inspectors don’t see.</a:t>
            </a:r>
          </a:p>
          <a:p>
            <a:r>
              <a:rPr lang="en-US" b="1" dirty="0" smtClean="0"/>
              <a:t>Moderator </a:t>
            </a:r>
          </a:p>
          <a:p>
            <a:r>
              <a:rPr lang="en-US" dirty="0" smtClean="0"/>
              <a:t>The moderator, or </a:t>
            </a:r>
            <a:r>
              <a:rPr lang="en-US" i="1" dirty="0" smtClean="0"/>
              <a:t>inspection leader, plans the inspection with the </a:t>
            </a:r>
            <a:r>
              <a:rPr lang="en-US" dirty="0" smtClean="0"/>
              <a:t>author, coordinates the activities, and facilitates the inspection meeting. The moderator distributes the materials to be inspected to the participants several days before the inspection meeting. Moderator responsibilities include starting the meeting on time, encouraging contributions from all participants, and keeping the meeting focused on finding defects rather than resolving problems. Reporting the inspection results to management or to someone who collects  data from multiple inspections is another moderator activity. The moderator follows up on proposed changes with the author to ensure that the defects and issues that came out of the inspection were addressed properly.</a:t>
            </a:r>
            <a:endParaRPr lang="en-US" b="1" dirty="0" smtClean="0"/>
          </a:p>
          <a:p>
            <a:r>
              <a:rPr lang="en-US" b="1" dirty="0" smtClean="0"/>
              <a:t>Reader </a:t>
            </a:r>
          </a:p>
          <a:p>
            <a:r>
              <a:rPr lang="en-US" dirty="0" smtClean="0"/>
              <a:t>One inspector is assigned the role of reader. During the inspection meeting, the reader paraphrases the SRS one requirement at a time. The other participants then point out potential defects and issues. By stating a requirement in her own words, the reader provides an interpretation that might differ from that held by other inspectors. This is a good way to reveal an ambiguity, a possible defect, or an assumption. It also underscores the value of having someone other than the author serve as the reader.</a:t>
            </a:r>
            <a:endParaRPr lang="en-US" b="1" dirty="0" smtClean="0"/>
          </a:p>
          <a:p>
            <a:r>
              <a:rPr lang="en-US" b="1" dirty="0" smtClean="0"/>
              <a:t>Recorder </a:t>
            </a:r>
          </a:p>
          <a:p>
            <a:r>
              <a:rPr lang="en-US" dirty="0" smtClean="0"/>
              <a:t>The recorder, or </a:t>
            </a:r>
            <a:r>
              <a:rPr lang="en-US" i="1" dirty="0" smtClean="0"/>
              <a:t>scribe, uses standard forms to document the issues </a:t>
            </a:r>
            <a:r>
              <a:rPr lang="en-US" dirty="0" smtClean="0"/>
              <a:t>raised and the defects found during the inspection meeting. The recorder should review aloud what he wrote to confirm the record’s accuracy. The other inspectors should help the recorder capture the essence of each issue in a way that clearly communicates to the author the location and nature of the issue.</a:t>
            </a:r>
            <a:endParaRPr lang="en-US" b="1" dirty="0" smtClean="0"/>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12</a:t>
            </a:fld>
            <a:endParaRPr lang="en-US"/>
          </a:p>
        </p:txBody>
      </p:sp>
    </p:spTree>
    <p:extLst>
      <p:ext uri="{BB962C8B-B14F-4D97-AF65-F5344CB8AC3E}">
        <p14:creationId xmlns:p14="http://schemas.microsoft.com/office/powerpoint/2010/main" val="2051213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t>
            </a:r>
            <a:r>
              <a:rPr lang="en-US" i="1" dirty="0" smtClean="0"/>
              <a:t>entry criteria </a:t>
            </a:r>
            <a:r>
              <a:rPr lang="en-US" i="0" dirty="0" smtClean="0"/>
              <a:t>set some clear expectations for authors to follow  </a:t>
            </a:r>
            <a:r>
              <a:rPr lang="en-US" dirty="0" smtClean="0"/>
              <a:t>while preparing for an inspection. They also keep the inspection team from spending time on issues that should be resolved prior to the inspection. The moderator uses the entry criteria as a checklist before deciding to proceed with the inspection. </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13</a:t>
            </a:fld>
            <a:endParaRPr lang="en-US"/>
          </a:p>
        </p:txBody>
      </p:sp>
    </p:spTree>
    <p:extLst>
      <p:ext uri="{BB962C8B-B14F-4D97-AF65-F5344CB8AC3E}">
        <p14:creationId xmlns:p14="http://schemas.microsoft.com/office/powerpoint/2010/main" val="320267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Figure 15-3 shows, proceeding through the SRS slowly reveals the most defects. (An alternative interpretation of this frequently reported relationship is that the inspection slows down if you encounter a lot of defects.) Because no team has infinite time available for requirements inspections, select an appropriate rate based on the risk of overlooking major defects. Two to four pages per hour is a practical guideline, although the optimum inspection rate for maximum defect-detection effectiveness is about half that rate (</a:t>
            </a:r>
            <a:r>
              <a:rPr lang="en-US" dirty="0" err="1" smtClean="0"/>
              <a:t>Gilb</a:t>
            </a:r>
            <a:r>
              <a:rPr lang="en-US" dirty="0" smtClean="0"/>
              <a:t> and Graham 1993). </a:t>
            </a:r>
          </a:p>
          <a:p>
            <a:r>
              <a:rPr lang="en-US" dirty="0" smtClean="0"/>
              <a:t>Adjust this rate based on the following factors:</a:t>
            </a:r>
          </a:p>
          <a:p>
            <a:pPr>
              <a:buFont typeface="Arial" pitchFamily="34" charset="0"/>
              <a:buChar char="•"/>
            </a:pPr>
            <a:r>
              <a:rPr lang="en-US" dirty="0" smtClean="0"/>
              <a:t>The team’s previous inspection data</a:t>
            </a:r>
          </a:p>
          <a:p>
            <a:pPr>
              <a:buFont typeface="Arial" pitchFamily="34" charset="0"/>
              <a:buChar char="•"/>
            </a:pPr>
            <a:r>
              <a:rPr lang="en-US" dirty="0" smtClean="0"/>
              <a:t>The amount of text on each page</a:t>
            </a:r>
          </a:p>
          <a:p>
            <a:pPr>
              <a:buFont typeface="Arial" pitchFamily="34" charset="0"/>
              <a:buChar char="•"/>
            </a:pPr>
            <a:r>
              <a:rPr lang="en-US" dirty="0" smtClean="0"/>
              <a:t>The specification’s complexity</a:t>
            </a:r>
          </a:p>
          <a:p>
            <a:pPr>
              <a:buFont typeface="Arial" pitchFamily="34" charset="0"/>
              <a:buChar char="•"/>
            </a:pPr>
            <a:r>
              <a:rPr lang="en-US" dirty="0" smtClean="0"/>
              <a:t>The risk of having errors remain undetected</a:t>
            </a:r>
          </a:p>
          <a:p>
            <a:pPr>
              <a:buFont typeface="Arial" pitchFamily="34" charset="0"/>
              <a:buChar char="•"/>
            </a:pPr>
            <a:r>
              <a:rPr lang="en-US" dirty="0" smtClean="0"/>
              <a:t>How critical the material being inspected is to project success</a:t>
            </a:r>
          </a:p>
          <a:p>
            <a:pPr>
              <a:buFont typeface="Arial" pitchFamily="34" charset="0"/>
              <a:buChar char="•"/>
            </a:pPr>
            <a:r>
              <a:rPr lang="en-US" dirty="0" smtClean="0"/>
              <a:t>The experience level of the person who wrote the SRS</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14</a:t>
            </a:fld>
            <a:endParaRPr lang="en-US"/>
          </a:p>
        </p:txBody>
      </p:sp>
    </p:spTree>
    <p:extLst>
      <p:ext uri="{BB962C8B-B14F-4D97-AF65-F5344CB8AC3E}">
        <p14:creationId xmlns:p14="http://schemas.microsoft.com/office/powerpoint/2010/main" val="293793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15</a:t>
            </a:fld>
            <a:endParaRPr lang="en-US"/>
          </a:p>
        </p:txBody>
      </p:sp>
    </p:spTree>
    <p:extLst>
      <p:ext uri="{BB962C8B-B14F-4D97-AF65-F5344CB8AC3E}">
        <p14:creationId xmlns:p14="http://schemas.microsoft.com/office/powerpoint/2010/main" val="192511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techniques for finding missing requirements described</a:t>
            </a:r>
          </a:p>
          <a:p>
            <a:r>
              <a:rPr lang="en-US" sz="1200" kern="1200" baseline="0" dirty="0" smtClean="0">
                <a:solidFill>
                  <a:schemeClr val="tx1"/>
                </a:solidFill>
                <a:latin typeface="+mn-lt"/>
                <a:ea typeface="+mn-ea"/>
                <a:cs typeface="+mn-cs"/>
              </a:rPr>
              <a:t>in Chapter 7, “Hearing the Voice of the Customer,” can be helpful during</a:t>
            </a:r>
          </a:p>
          <a:p>
            <a:r>
              <a:rPr lang="en-US" sz="1200" kern="1200" baseline="0" dirty="0" smtClean="0">
                <a:solidFill>
                  <a:schemeClr val="tx1"/>
                </a:solidFill>
                <a:latin typeface="+mn-lt"/>
                <a:ea typeface="+mn-ea"/>
                <a:cs typeface="+mn-cs"/>
              </a:rPr>
              <a:t>inspection preparation.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Don’t proceed with an inspection meeting if the participants</a:t>
            </a:r>
          </a:p>
          <a:p>
            <a:r>
              <a:rPr lang="en-US" sz="1200" kern="1200" baseline="0" dirty="0" smtClean="0">
                <a:solidFill>
                  <a:schemeClr val="tx1"/>
                </a:solidFill>
                <a:latin typeface="+mn-lt"/>
                <a:ea typeface="+mn-ea"/>
                <a:cs typeface="+mn-cs"/>
              </a:rPr>
              <a:t>haven’t already examined the work product on their own. Ineffective</a:t>
            </a:r>
          </a:p>
          <a:p>
            <a:r>
              <a:rPr lang="en-US" sz="1200" kern="1200" baseline="0" dirty="0" smtClean="0">
                <a:solidFill>
                  <a:schemeClr val="tx1"/>
                </a:solidFill>
                <a:latin typeface="+mn-lt"/>
                <a:ea typeface="+mn-ea"/>
                <a:cs typeface="+mn-cs"/>
              </a:rPr>
              <a:t>meetings can lead to the erroneous conclusion that inspections are a</a:t>
            </a:r>
          </a:p>
          <a:p>
            <a:r>
              <a:rPr lang="en-US" sz="1200" kern="1200" baseline="0" dirty="0" smtClean="0">
                <a:solidFill>
                  <a:schemeClr val="tx1"/>
                </a:solidFill>
                <a:latin typeface="+mn-lt"/>
                <a:ea typeface="+mn-ea"/>
                <a:cs typeface="+mn-cs"/>
              </a:rPr>
              <a:t>waste of time.</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16</a:t>
            </a:fld>
            <a:endParaRPr lang="en-US"/>
          </a:p>
        </p:txBody>
      </p:sp>
    </p:spTree>
    <p:extLst>
      <p:ext uri="{BB962C8B-B14F-4D97-AF65-F5344CB8AC3E}">
        <p14:creationId xmlns:p14="http://schemas.microsoft.com/office/powerpoint/2010/main" val="363204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95BD8B-6BE2-4025-85D9-7CB883F6D0B2}" type="datetime1">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81140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7C1F8B-B1C9-496F-97A3-5DC0F6C11A7B}" type="datetime1">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275726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EFAC7-5B1E-4843-8BFC-C1771EF9B883}" type="datetime1">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55165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3B3F2E-8D34-429D-A3E5-193702470658}" type="datetime1">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0489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232D9-778A-4C8C-92C7-2B024EBBB214}" type="datetime1">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55124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56DDA-9568-4F60-9253-B28013C232C7}" type="datetime1">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09119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87DC5A-2211-4292-B593-08D617CC19B1}" type="datetime1">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54801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D8ED89-25F2-4165-B08B-F4046A0DC9B6}" type="datetime1">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71620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04DC8-437B-4FC0-AF47-9A37B4D210F2}" type="datetime1">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175034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3B9DE-41C9-4C64-8686-70D6A1B57080}" type="datetime1">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18061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4F67-4324-43C4-899F-F35FB3FED0CE}" type="datetime1">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70079-9AD5-4DF8-882F-9694E05451A3}" type="slidenum">
              <a:rPr lang="en-US" smtClean="0"/>
              <a:pPr/>
              <a:t>‹#›</a:t>
            </a:fld>
            <a:endParaRPr lang="en-US"/>
          </a:p>
        </p:txBody>
      </p:sp>
    </p:spTree>
    <p:extLst>
      <p:ext uri="{BB962C8B-B14F-4D97-AF65-F5344CB8AC3E}">
        <p14:creationId xmlns:p14="http://schemas.microsoft.com/office/powerpoint/2010/main" val="360984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5000" t="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F4AAF-F0D4-42D9-9260-40F8AF6BC393}" type="datetime1">
              <a:rPr lang="en-US" smtClean="0"/>
              <a:pPr/>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70079-9AD5-4DF8-882F-9694E05451A3}" type="slidenum">
              <a:rPr lang="en-US" smtClean="0"/>
              <a:pPr/>
              <a:t>‹#›</a:t>
            </a:fld>
            <a:endParaRPr lang="en-US"/>
          </a:p>
        </p:txBody>
      </p:sp>
    </p:spTree>
    <p:extLst>
      <p:ext uri="{BB962C8B-B14F-4D97-AF65-F5344CB8AC3E}">
        <p14:creationId xmlns:p14="http://schemas.microsoft.com/office/powerpoint/2010/main" val="1944162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88340" y="2423541"/>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spc="-10" dirty="0" smtClean="0">
                <a:solidFill>
                  <a:srgbClr val="FFFFFF"/>
                </a:solidFill>
              </a:rPr>
              <a:t>Software </a:t>
            </a:r>
            <a:r>
              <a:rPr sz="4400" spc="-15" dirty="0" smtClean="0">
                <a:solidFill>
                  <a:srgbClr val="FFFFFF"/>
                </a:solidFill>
              </a:rPr>
              <a:t>Requirement </a:t>
            </a:r>
            <a:r>
              <a:rPr sz="4400" spc="-980" dirty="0" smtClean="0">
                <a:solidFill>
                  <a:srgbClr val="FFFFFF"/>
                </a:solidFill>
              </a:rPr>
              <a:t> </a:t>
            </a:r>
            <a:r>
              <a:rPr sz="4400" spc="-5" dirty="0" smtClean="0">
                <a:solidFill>
                  <a:srgbClr val="FFFFFF"/>
                </a:solidFill>
              </a:rPr>
              <a:t>Engineering</a:t>
            </a:r>
            <a:r>
              <a:rPr sz="4400" spc="-30" dirty="0" smtClean="0">
                <a:solidFill>
                  <a:srgbClr val="FFFFFF"/>
                </a:solidFill>
              </a:rPr>
              <a:t> </a:t>
            </a:r>
            <a:endParaRPr sz="4400" dirty="0"/>
          </a:p>
        </p:txBody>
      </p:sp>
      <p:sp>
        <p:nvSpPr>
          <p:cNvPr id="16" name="object 16"/>
          <p:cNvSpPr txBox="1"/>
          <p:nvPr/>
        </p:nvSpPr>
        <p:spPr>
          <a:xfrm>
            <a:off x="752348" y="3914013"/>
            <a:ext cx="5898515" cy="443711"/>
          </a:xfrm>
          <a:prstGeom prst="rect">
            <a:avLst/>
          </a:prstGeom>
        </p:spPr>
        <p:txBody>
          <a:bodyPr vert="horz" wrap="square" lIns="0" tIns="12700" rIns="0" bIns="0" rtlCol="0">
            <a:spAutoFit/>
          </a:bodyPr>
          <a:lstStyle/>
          <a:p>
            <a:r>
              <a:rPr lang="en-US" sz="2800" b="1" dirty="0">
                <a:solidFill>
                  <a:srgbClr val="455F51"/>
                </a:solidFill>
              </a:rPr>
              <a:t>Validating </a:t>
            </a:r>
            <a:r>
              <a:rPr lang="en-US" sz="2800" b="1" dirty="0" smtClean="0">
                <a:solidFill>
                  <a:srgbClr val="455F51"/>
                </a:solidFill>
              </a:rPr>
              <a:t>the Requirements</a:t>
            </a:r>
            <a:endParaRPr lang="en-US" sz="2800" dirty="0">
              <a:solidFill>
                <a:srgbClr val="455F51"/>
              </a:solidFill>
            </a:endParaRPr>
          </a:p>
        </p:txBody>
      </p:sp>
      <p:sp>
        <p:nvSpPr>
          <p:cNvPr id="18" name="object 18"/>
          <p:cNvSpPr txBox="1"/>
          <p:nvPr/>
        </p:nvSpPr>
        <p:spPr>
          <a:xfrm>
            <a:off x="9760077" y="4254753"/>
            <a:ext cx="145415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sz="2600" b="1" dirty="0" smtClean="0">
                <a:latin typeface="Calibri"/>
                <a:cs typeface="Calibri"/>
              </a:rPr>
              <a:t>1</a:t>
            </a:r>
            <a:r>
              <a:rPr lang="en-US" sz="2600" b="1" dirty="0" smtClean="0">
                <a:latin typeface="Calibri"/>
                <a:cs typeface="Calibri"/>
              </a:rPr>
              <a:t>4</a:t>
            </a:r>
            <a:endParaRPr sz="2600" dirty="0">
              <a:latin typeface="Calibri"/>
              <a:cs typeface="Calibri"/>
            </a:endParaRPr>
          </a:p>
        </p:txBody>
      </p:sp>
    </p:spTree>
    <p:extLst>
      <p:ext uri="{BB962C8B-B14F-4D97-AF65-F5344CB8AC3E}">
        <p14:creationId xmlns:p14="http://schemas.microsoft.com/office/powerpoint/2010/main" val="2606571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Closer You Look, the More You See</a:t>
            </a:r>
            <a:endParaRPr lang="en-US" dirty="0"/>
          </a:p>
        </p:txBody>
      </p:sp>
      <p:sp>
        <p:nvSpPr>
          <p:cNvPr id="3" name="Content Placeholder 2"/>
          <p:cNvSpPr>
            <a:spLocks noGrp="1"/>
          </p:cNvSpPr>
          <p:nvPr>
            <p:ph idx="1"/>
          </p:nvPr>
        </p:nvSpPr>
        <p:spPr/>
        <p:txBody>
          <a:bodyPr>
            <a:normAutofit lnSpcReduction="10000"/>
          </a:bodyPr>
          <a:lstStyle/>
          <a:p>
            <a:pPr algn="ctr"/>
            <a:r>
              <a:rPr lang="en-US" i="1" dirty="0" smtClean="0">
                <a:solidFill>
                  <a:srgbClr val="7030A0"/>
                </a:solidFill>
              </a:rPr>
              <a:t>On the Chemical Tracking System, the user representatives informally reviewed their latest contribution to the growing SRS after each elicitation workshop. These quick reviews uncovered many errors. After elicitation was complete, one analyst combined the input from all user classes into a single SRS of about 50 pages plus several appendices. Two analysts, one developer, three product champions, the project manager, and one tester then inspected this full SRS in three two-hour inspection meetings held over the course of a week. The inspectors found 223 additional errors, including dozens of major defects. All the inspectors agreed that the time they spent grinding through the SRS, one requirement at a time, saved the project team countless more hours in the long run.</a:t>
            </a:r>
            <a:endParaRPr lang="en-US" i="1" dirty="0">
              <a:solidFill>
                <a:srgbClr val="7030A0"/>
              </a:solidFill>
            </a:endParaRPr>
          </a:p>
        </p:txBody>
      </p:sp>
      <p:sp>
        <p:nvSpPr>
          <p:cNvPr id="4" name="Slide Number Placeholder 3"/>
          <p:cNvSpPr>
            <a:spLocks noGrp="1"/>
          </p:cNvSpPr>
          <p:nvPr>
            <p:ph type="sldNum" sz="quarter" idx="12"/>
          </p:nvPr>
        </p:nvSpPr>
        <p:spPr/>
        <p:txBody>
          <a:bodyPr/>
          <a:lstStyle/>
          <a:p>
            <a:fld id="{A0D70079-9AD5-4DF8-882F-9694E05451A3}" type="slidenum">
              <a:rPr lang="en-US" smtClean="0"/>
              <a:pPr/>
              <a:t>10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901238" y="776288"/>
            <a:ext cx="61912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Inspection Process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Inspection is a well-defined multistage process. It involves a small team of trained participants who carefully examine a work product for defects and improvement opportunities. </a:t>
            </a:r>
          </a:p>
          <a:p>
            <a:r>
              <a:rPr lang="en-US" dirty="0" smtClean="0"/>
              <a:t>Try to limit the team to six or fewer inspectors. </a:t>
            </a:r>
          </a:p>
          <a:p>
            <a:endParaRPr lang="en-US" dirty="0" smtClean="0"/>
          </a:p>
          <a:p>
            <a:r>
              <a:rPr lang="en-US" b="1" dirty="0" smtClean="0"/>
              <a:t>Participants</a:t>
            </a:r>
          </a:p>
          <a:p>
            <a:r>
              <a:rPr lang="en-US" dirty="0" smtClean="0"/>
              <a:t>The participants in an inspection should represent four perspectives (</a:t>
            </a:r>
            <a:r>
              <a:rPr lang="en-US" dirty="0" err="1" smtClean="0"/>
              <a:t>Wiegers</a:t>
            </a:r>
            <a:r>
              <a:rPr lang="en-US" dirty="0" smtClean="0"/>
              <a:t> 2002a):</a:t>
            </a:r>
          </a:p>
          <a:p>
            <a:pPr lvl="1"/>
            <a:r>
              <a:rPr lang="en-US" b="1" dirty="0" smtClean="0"/>
              <a:t>The author of the work product and perhaps peers of the author</a:t>
            </a:r>
          </a:p>
          <a:p>
            <a:pPr lvl="1"/>
            <a:r>
              <a:rPr lang="en-US" b="1" dirty="0" smtClean="0"/>
              <a:t>The author of any predecessor work product or specification for the item being inspected</a:t>
            </a:r>
            <a:endParaRPr lang="en-US" dirty="0" smtClean="0"/>
          </a:p>
          <a:p>
            <a:pPr lvl="1"/>
            <a:r>
              <a:rPr lang="en-US" b="1" dirty="0" smtClean="0"/>
              <a:t>People who will do work based on the item being inspected</a:t>
            </a:r>
          </a:p>
          <a:p>
            <a:pPr lvl="1"/>
            <a:r>
              <a:rPr lang="en-US" b="1" dirty="0" smtClean="0"/>
              <a:t>People who are responsible for work products that interface with the item being inspected</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Inspection Process</a:t>
            </a:r>
            <a:endParaRPr lang="en-US" dirty="0"/>
          </a:p>
        </p:txBody>
      </p:sp>
      <p:sp>
        <p:nvSpPr>
          <p:cNvPr id="3" name="Content Placeholder 2"/>
          <p:cNvSpPr>
            <a:spLocks noGrp="1"/>
          </p:cNvSpPr>
          <p:nvPr>
            <p:ph idx="1"/>
          </p:nvPr>
        </p:nvSpPr>
        <p:spPr/>
        <p:txBody>
          <a:bodyPr>
            <a:normAutofit/>
          </a:bodyPr>
          <a:lstStyle/>
          <a:p>
            <a:r>
              <a:rPr lang="en-US" b="1" dirty="0" smtClean="0"/>
              <a:t>Inspection Roles</a:t>
            </a:r>
          </a:p>
          <a:p>
            <a:r>
              <a:rPr lang="en-US" dirty="0" smtClean="0"/>
              <a:t>All participants in an inspection, including the author, look for defects and improvement opportunities. Some of the inspection team members perform the following specific roles during the inspection.</a:t>
            </a:r>
          </a:p>
          <a:p>
            <a:r>
              <a:rPr lang="en-US" b="1" dirty="0" smtClean="0"/>
              <a:t>Author </a:t>
            </a:r>
          </a:p>
          <a:p>
            <a:r>
              <a:rPr lang="en-US" b="1" dirty="0" smtClean="0"/>
              <a:t>Moderator </a:t>
            </a:r>
          </a:p>
          <a:p>
            <a:r>
              <a:rPr lang="en-US" b="1" dirty="0" smtClean="0"/>
              <a:t>Reader </a:t>
            </a:r>
          </a:p>
          <a:p>
            <a:r>
              <a:rPr lang="en-US" b="1" dirty="0" smtClean="0"/>
              <a:t>Recorder </a:t>
            </a:r>
          </a:p>
          <a:p>
            <a:pPr>
              <a:buNone/>
            </a:pPr>
            <a:endParaRPr lang="en-US" b="1"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Inspection Process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Entry Criteria</a:t>
            </a:r>
          </a:p>
          <a:p>
            <a:r>
              <a:rPr lang="en-US" dirty="0" smtClean="0"/>
              <a:t>You’re ready to inspect a requirements document when it satisfies specific prerequisites.</a:t>
            </a:r>
          </a:p>
          <a:p>
            <a:endParaRPr lang="en-US" dirty="0" smtClean="0"/>
          </a:p>
          <a:p>
            <a:r>
              <a:rPr lang="en-US" dirty="0" smtClean="0"/>
              <a:t>Following are some suggested inspection entry criteria for requirements documents:</a:t>
            </a:r>
          </a:p>
          <a:p>
            <a:endParaRPr lang="en-US" dirty="0" smtClean="0"/>
          </a:p>
          <a:p>
            <a:pPr lvl="1">
              <a:buNone/>
            </a:pPr>
            <a:r>
              <a:rPr lang="en-US" dirty="0" smtClean="0"/>
              <a:t>❏ The document conforms to the standard template.</a:t>
            </a:r>
          </a:p>
          <a:p>
            <a:pPr lvl="1">
              <a:buNone/>
            </a:pPr>
            <a:r>
              <a:rPr lang="en-US" dirty="0" smtClean="0"/>
              <a:t>❏ The document has been spell-checked.</a:t>
            </a:r>
          </a:p>
          <a:p>
            <a:pPr lvl="1">
              <a:buNone/>
            </a:pPr>
            <a:r>
              <a:rPr lang="en-US" dirty="0" smtClean="0"/>
              <a:t>❏ The author has visually examined the document for any layout errors.</a:t>
            </a:r>
          </a:p>
          <a:p>
            <a:pPr lvl="1">
              <a:buNone/>
            </a:pPr>
            <a:r>
              <a:rPr lang="en-US" dirty="0" smtClean="0"/>
              <a:t>❏ Any predecessor or reference documents that the inspectors will require to examine the document are available.</a:t>
            </a:r>
          </a:p>
          <a:p>
            <a:pPr lvl="1">
              <a:buNone/>
            </a:pPr>
            <a:r>
              <a:rPr lang="en-US" dirty="0" smtClean="0"/>
              <a:t>❏ Line numbers are printed on the document to facilitate referring to specific locations during the inspection meeting.</a:t>
            </a:r>
          </a:p>
          <a:p>
            <a:pPr lvl="1">
              <a:buNone/>
            </a:pPr>
            <a:r>
              <a:rPr lang="en-US" dirty="0" smtClean="0"/>
              <a:t>❏ All open issues are marked as TBD (to be determined).</a:t>
            </a:r>
          </a:p>
          <a:p>
            <a:pPr lvl="1">
              <a:buNone/>
            </a:pPr>
            <a:r>
              <a:rPr lang="en-US" dirty="0" smtClean="0"/>
              <a:t>❏ The moderator didn’t find more than three major defects in a ten-minute examination of a representative sample of the document.</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Inspection Process</a:t>
            </a:r>
            <a:endParaRPr lang="en-US" dirty="0"/>
          </a:p>
        </p:txBody>
      </p:sp>
      <p:sp>
        <p:nvSpPr>
          <p:cNvPr id="3" name="Content Placeholder 2"/>
          <p:cNvSpPr>
            <a:spLocks noGrp="1"/>
          </p:cNvSpPr>
          <p:nvPr>
            <p:ph idx="1"/>
          </p:nvPr>
        </p:nvSpPr>
        <p:spPr/>
        <p:txBody>
          <a:bodyPr/>
          <a:lstStyle/>
          <a:p>
            <a:r>
              <a:rPr lang="en-US" b="1" dirty="0" smtClean="0"/>
              <a:t>Inspection Stages</a:t>
            </a:r>
          </a:p>
          <a:p>
            <a:r>
              <a:rPr lang="en-US" dirty="0" smtClean="0"/>
              <a:t>An inspection is a multistep process, as illustrated in Figure 15-2. </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14</a:t>
            </a:fld>
            <a:endParaRPr lang="en-US"/>
          </a:p>
        </p:txBody>
      </p:sp>
      <p:pic>
        <p:nvPicPr>
          <p:cNvPr id="2051" name="Picture 3"/>
          <p:cNvPicPr>
            <a:picLocks noChangeAspect="1" noChangeArrowheads="1"/>
          </p:cNvPicPr>
          <p:nvPr/>
        </p:nvPicPr>
        <p:blipFill>
          <a:blip r:embed="rId3" cstate="print"/>
          <a:srcRect/>
          <a:stretch>
            <a:fillRect/>
          </a:stretch>
        </p:blipFill>
        <p:spPr bwMode="auto">
          <a:xfrm>
            <a:off x="2743414" y="2900364"/>
            <a:ext cx="6029111" cy="3757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Inspection Stages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Planning </a:t>
            </a:r>
          </a:p>
          <a:p>
            <a:r>
              <a:rPr lang="en-US" dirty="0" smtClean="0"/>
              <a:t>The author and moderator plan the inspection together. They determine who should participate, what materials the inspectors should receive prior to the inspection meeting, and how many inspection meetings will be needed to cover the material.</a:t>
            </a:r>
          </a:p>
          <a:p>
            <a:r>
              <a:rPr lang="en-US" dirty="0" smtClean="0"/>
              <a:t>The inspection rate has a large impact on how many defects are found (</a:t>
            </a:r>
            <a:r>
              <a:rPr lang="en-US" dirty="0" err="1" smtClean="0"/>
              <a:t>Gilb</a:t>
            </a:r>
            <a:r>
              <a:rPr lang="en-US" dirty="0" smtClean="0"/>
              <a:t> and Graham 1993). </a:t>
            </a:r>
          </a:p>
          <a:p>
            <a:endParaRPr lang="en-US" dirty="0" smtClean="0"/>
          </a:p>
          <a:p>
            <a:r>
              <a:rPr lang="en-US" b="1" dirty="0" smtClean="0"/>
              <a:t>Overview meeting </a:t>
            </a:r>
          </a:p>
          <a:p>
            <a:r>
              <a:rPr lang="en-US" dirty="0" smtClean="0"/>
              <a:t>During the overview meeting, the author describes the background of the material the team will be inspecting, any assumptions he made, and his specific inspection objectives. You can omit this stage if all inspectors are already familiar with the items being inspected.</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Inspection Stages</a:t>
            </a:r>
            <a:endParaRPr lang="en-US" dirty="0"/>
          </a:p>
        </p:txBody>
      </p:sp>
      <p:sp>
        <p:nvSpPr>
          <p:cNvPr id="3" name="Content Placeholder 2"/>
          <p:cNvSpPr>
            <a:spLocks noGrp="1"/>
          </p:cNvSpPr>
          <p:nvPr>
            <p:ph idx="1"/>
          </p:nvPr>
        </p:nvSpPr>
        <p:spPr/>
        <p:txBody>
          <a:bodyPr>
            <a:normAutofit/>
          </a:bodyPr>
          <a:lstStyle/>
          <a:p>
            <a:r>
              <a:rPr lang="en-US" b="1" dirty="0" smtClean="0"/>
              <a:t>Preparation </a:t>
            </a:r>
          </a:p>
          <a:p>
            <a:r>
              <a:rPr lang="en-US" dirty="0" smtClean="0"/>
              <a:t>Prior to the inspection meeting, each inspector examines the product to identify possible defects and issues to be raised, using the checklists of typical defects described later in this chapter or other analysis techniques (</a:t>
            </a:r>
            <a:r>
              <a:rPr lang="en-US" dirty="0" err="1" smtClean="0"/>
              <a:t>Wiegers</a:t>
            </a:r>
            <a:r>
              <a:rPr lang="en-US" dirty="0" smtClean="0"/>
              <a:t> 2002a). Up to 75 percent of the defects found by an inspection are discovered during preparation (Humphrey 1989), so don’t omit this step.</a:t>
            </a:r>
          </a:p>
          <a:p>
            <a:endParaRPr lang="en-US" dirty="0" smtClean="0"/>
          </a:p>
        </p:txBody>
      </p:sp>
      <p:sp>
        <p:nvSpPr>
          <p:cNvPr id="4" name="Slide Number Placeholder 3"/>
          <p:cNvSpPr>
            <a:spLocks noGrp="1"/>
          </p:cNvSpPr>
          <p:nvPr>
            <p:ph type="sldNum" sz="quarter" idx="12"/>
          </p:nvPr>
        </p:nvSpPr>
        <p:spPr/>
        <p:txBody>
          <a:bodyPr/>
          <a:lstStyle/>
          <a:p>
            <a:fld id="{A0D70079-9AD5-4DF8-882F-9694E05451A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Inspection Stages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Inspection meeting </a:t>
            </a:r>
          </a:p>
          <a:p>
            <a:r>
              <a:rPr lang="en-US" dirty="0" smtClean="0"/>
              <a:t>During the inspection meeting, the reader leads the other inspectors through the SRS, describing one requirement at a time in his or her own words. As inspectors bring up possible defects and other issues, the recorder captures them on a form that becomes the action item list for the requirements author. The purpose of the meeting is to identify as many major defects in the requirements document as possible. </a:t>
            </a:r>
          </a:p>
          <a:p>
            <a:endParaRPr lang="en-US" dirty="0" smtClean="0"/>
          </a:p>
          <a:p>
            <a:r>
              <a:rPr lang="en-US" dirty="0" smtClean="0"/>
              <a:t>The inspection meeting shouldn’t last more than about two hours because tired people aren’t effective inspectors. If you need more time to cover all the material, schedule another meeting.</a:t>
            </a:r>
          </a:p>
          <a:p>
            <a:endParaRPr lang="en-US" dirty="0" smtClean="0"/>
          </a:p>
          <a:p>
            <a:r>
              <a:rPr lang="en-US" dirty="0" smtClean="0"/>
              <a:t>At the meeting’s conclusion, the team decides whether to accept the requirements document as is, accept it with minor revisions, or indicate that major revision is needed. An outcome of </a:t>
            </a:r>
            <a:r>
              <a:rPr lang="en-US" i="1" dirty="0" smtClean="0"/>
              <a:t>major revision needed indicates problems </a:t>
            </a:r>
            <a:r>
              <a:rPr lang="en-US" dirty="0" smtClean="0"/>
              <a:t>with the requirements development process. Consider holding a retrospective to explore how the process can be improved prior to the next specification activity (</a:t>
            </a:r>
            <a:r>
              <a:rPr lang="en-US" dirty="0" err="1" smtClean="0"/>
              <a:t>Kerth</a:t>
            </a:r>
            <a:r>
              <a:rPr lang="en-US" dirty="0" smtClean="0"/>
              <a:t> 2001).</a:t>
            </a:r>
          </a:p>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Inspection Stages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Rework </a:t>
            </a:r>
          </a:p>
          <a:p>
            <a:r>
              <a:rPr lang="en-US" dirty="0" smtClean="0"/>
              <a:t>Nearly every quality control activity reveals some defects. The author should plan to spend some time reworking the requirements following the inspection meeting. Uncorrected requirement defects will be expensive to fix down the road, so this is the time to resolve the ambiguities, eliminate the fuzziness, and lay the foundation for a successful development project. There’s little point in holding an inspection if you don’t intend to correct the defects it reveals.</a:t>
            </a:r>
          </a:p>
          <a:p>
            <a:endParaRPr lang="en-US" dirty="0" smtClean="0"/>
          </a:p>
          <a:p>
            <a:r>
              <a:rPr lang="en-US" b="1" dirty="0" smtClean="0"/>
              <a:t>Follow-up </a:t>
            </a:r>
          </a:p>
          <a:p>
            <a:r>
              <a:rPr lang="en-US" dirty="0" smtClean="0"/>
              <a:t>In this final inspection step, the moderator or a designated individual works with the author to ensure that all open issues were resolved and that errors were corrected properly. Follow-up brings closure to the inspection process and enables the moderator to determine whether the inspection’s exit criteria have been satisfied.</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Inspection Process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Exit Criteria</a:t>
            </a:r>
          </a:p>
          <a:p>
            <a:r>
              <a:rPr lang="en-US" dirty="0" smtClean="0"/>
              <a:t>Your inspection process should define the exit criteria that must be satisfied before the moderator declares the inspection complete. </a:t>
            </a:r>
          </a:p>
          <a:p>
            <a:r>
              <a:rPr lang="en-US" dirty="0" smtClean="0"/>
              <a:t>Here are some possible exit criteria for requirements document inspections:</a:t>
            </a:r>
          </a:p>
          <a:p>
            <a:pPr lvl="1">
              <a:buNone/>
            </a:pPr>
            <a:r>
              <a:rPr lang="en-US" dirty="0" smtClean="0"/>
              <a:t>❏ All issues raised during the inspection have been addressed.</a:t>
            </a:r>
          </a:p>
          <a:p>
            <a:pPr lvl="1">
              <a:buNone/>
            </a:pPr>
            <a:r>
              <a:rPr lang="en-US" dirty="0" smtClean="0"/>
              <a:t>❏ Any changes made in the document and related work products were made correctly.</a:t>
            </a:r>
          </a:p>
          <a:p>
            <a:pPr lvl="1">
              <a:buNone/>
            </a:pPr>
            <a:r>
              <a:rPr lang="en-US" dirty="0" smtClean="0"/>
              <a:t>❏ The revised document has been spell-checked.</a:t>
            </a:r>
          </a:p>
          <a:p>
            <a:pPr lvl="1">
              <a:buNone/>
            </a:pPr>
            <a:r>
              <a:rPr lang="en-US" dirty="0" smtClean="0"/>
              <a:t>❏ All TBDs have been resolved, or each TBD’s resolution process, target</a:t>
            </a:r>
          </a:p>
          <a:p>
            <a:pPr lvl="1">
              <a:buNone/>
            </a:pPr>
            <a:r>
              <a:rPr lang="en-US" dirty="0" smtClean="0"/>
              <a:t>date, and owner has been documented.</a:t>
            </a:r>
          </a:p>
          <a:p>
            <a:pPr lvl="1">
              <a:buNone/>
            </a:pPr>
            <a:r>
              <a:rPr lang="en-US" dirty="0" smtClean="0"/>
              <a:t>❏ The document has been checked into the project’s configuration</a:t>
            </a:r>
          </a:p>
          <a:p>
            <a:pPr lvl="1">
              <a:buNone/>
            </a:pPr>
            <a:r>
              <a:rPr lang="en-US" dirty="0" smtClean="0"/>
              <a:t>management system.</a:t>
            </a:r>
          </a:p>
        </p:txBody>
      </p:sp>
      <p:sp>
        <p:nvSpPr>
          <p:cNvPr id="4" name="Slide Number Placeholder 3"/>
          <p:cNvSpPr>
            <a:spLocks noGrp="1"/>
          </p:cNvSpPr>
          <p:nvPr>
            <p:ph type="sldNum" sz="quarter" idx="12"/>
          </p:nvPr>
        </p:nvSpPr>
        <p:spPr/>
        <p:txBody>
          <a:bodyPr/>
          <a:lstStyle/>
          <a:p>
            <a:fld id="{A0D70079-9AD5-4DF8-882F-9694E05451A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regarding Reading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software developers have experienced the frustration of being asked to implement requirements that were ambiguous or incomplete. If they can’t get the information they need, the developers have to make their own interpretations, which aren’t always correct. Substantial effort is needed to fix requirement errors after work based on those requirements has already been completed. </a:t>
            </a:r>
          </a:p>
          <a:p>
            <a:endParaRPr lang="en-US" dirty="0" smtClean="0"/>
          </a:p>
          <a:p>
            <a:r>
              <a:rPr lang="en-US" dirty="0" smtClean="0"/>
              <a:t>Another study found that it took an average of 30 minutes to fix an error discovered during the requirements phase. In contrast, 5 to 17 hours were needed to correct a defect identified during system testing (Kelly, </a:t>
            </a:r>
            <a:r>
              <a:rPr lang="en-US" dirty="0" err="1" smtClean="0"/>
              <a:t>Sherif</a:t>
            </a:r>
            <a:r>
              <a:rPr lang="en-US" dirty="0" smtClean="0"/>
              <a:t>, and Hops 1992).</a:t>
            </a:r>
          </a:p>
          <a:p>
            <a:endParaRPr lang="en-US" dirty="0" smtClean="0"/>
          </a:p>
          <a:p>
            <a:r>
              <a:rPr lang="en-US" dirty="0" smtClean="0"/>
              <a:t>On many projects, testing is a late-stage activity. Requirements-related problems linger in the product until they’re finally revealed through time consuming system testing or by the customer. If you start your test planning and test-case development early, you’ll detect many errors shortly after they’re introduced. This prevents them from doing further damage and reduces your testing and maintenance costs.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120650"/>
            <a:ext cx="10515600" cy="1325563"/>
          </a:xfrm>
        </p:spPr>
        <p:txBody>
          <a:bodyPr/>
          <a:lstStyle/>
          <a:p>
            <a:r>
              <a:rPr lang="en-US" b="1" dirty="0" smtClean="0"/>
              <a:t>Defect Checklists</a:t>
            </a:r>
            <a:endParaRPr lang="en-US" dirty="0"/>
          </a:p>
        </p:txBody>
      </p:sp>
      <p:sp>
        <p:nvSpPr>
          <p:cNvPr id="3" name="Content Placeholder 2"/>
          <p:cNvSpPr>
            <a:spLocks noGrp="1"/>
          </p:cNvSpPr>
          <p:nvPr>
            <p:ph idx="1"/>
          </p:nvPr>
        </p:nvSpPr>
        <p:spPr>
          <a:xfrm>
            <a:off x="838200" y="1000126"/>
            <a:ext cx="10515600" cy="5176838"/>
          </a:xfrm>
        </p:spPr>
        <p:txBody>
          <a:bodyPr/>
          <a:lstStyle/>
          <a:p>
            <a:r>
              <a:rPr lang="en-US" dirty="0" smtClean="0"/>
              <a:t>To help inspectors look for typical kinds of errors in the products they inspect, develop a defect checklist for each type of requirements document your organization creates. Such checklists call the inspectors’ attention to historically frequent requirement problems.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20</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100262" y="2628900"/>
            <a:ext cx="8058150" cy="422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Defect Checklists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21</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4700588" y="1"/>
            <a:ext cx="749141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 Review Challenges</a:t>
            </a:r>
            <a:endParaRPr lang="en-US" dirty="0"/>
          </a:p>
        </p:txBody>
      </p:sp>
      <p:sp>
        <p:nvSpPr>
          <p:cNvPr id="3" name="Content Placeholder 2"/>
          <p:cNvSpPr>
            <a:spLocks noGrp="1"/>
          </p:cNvSpPr>
          <p:nvPr>
            <p:ph idx="1"/>
          </p:nvPr>
        </p:nvSpPr>
        <p:spPr/>
        <p:txBody>
          <a:bodyPr/>
          <a:lstStyle/>
          <a:p>
            <a:r>
              <a:rPr lang="en-US" b="1" dirty="0" smtClean="0"/>
              <a:t>Large requirements documents</a:t>
            </a:r>
          </a:p>
          <a:p>
            <a:endParaRPr lang="en-US" b="1" dirty="0" smtClean="0"/>
          </a:p>
          <a:p>
            <a:r>
              <a:rPr lang="en-US" b="1" dirty="0" smtClean="0"/>
              <a:t>Large inspection teams</a:t>
            </a:r>
          </a:p>
          <a:p>
            <a:endParaRPr lang="en-US" b="1" dirty="0" smtClean="0"/>
          </a:p>
          <a:p>
            <a:r>
              <a:rPr lang="en-US" b="1" dirty="0" smtClean="0"/>
              <a:t>Geographical separation of inspectors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review tips</a:t>
            </a:r>
            <a:endParaRPr lang="en-US" dirty="0"/>
          </a:p>
        </p:txBody>
      </p:sp>
      <p:sp>
        <p:nvSpPr>
          <p:cNvPr id="3" name="Content Placeholder 2"/>
          <p:cNvSpPr>
            <a:spLocks noGrp="1"/>
          </p:cNvSpPr>
          <p:nvPr>
            <p:ph idx="1"/>
          </p:nvPr>
        </p:nvSpPr>
        <p:spPr/>
        <p:txBody>
          <a:bodyPr/>
          <a:lstStyle/>
          <a:p>
            <a:r>
              <a:rPr lang="en-US" b="1" dirty="0"/>
              <a:t>Plan the </a:t>
            </a:r>
            <a:r>
              <a:rPr lang="en-US" b="1" dirty="0" smtClean="0"/>
              <a:t>examination</a:t>
            </a:r>
          </a:p>
          <a:p>
            <a:r>
              <a:rPr lang="en-US" b="1" dirty="0"/>
              <a:t>Start </a:t>
            </a:r>
            <a:r>
              <a:rPr lang="en-US" b="1" dirty="0" smtClean="0"/>
              <a:t>early</a:t>
            </a:r>
          </a:p>
          <a:p>
            <a:r>
              <a:rPr lang="en-US" b="1" dirty="0"/>
              <a:t>Allocate sufficient </a:t>
            </a:r>
            <a:r>
              <a:rPr lang="en-US" b="1" dirty="0" smtClean="0"/>
              <a:t>time</a:t>
            </a:r>
          </a:p>
          <a:p>
            <a:r>
              <a:rPr lang="en-US" b="1" dirty="0"/>
              <a:t>Provide </a:t>
            </a:r>
            <a:r>
              <a:rPr lang="en-US" b="1" dirty="0" smtClean="0"/>
              <a:t>context</a:t>
            </a:r>
          </a:p>
          <a:p>
            <a:r>
              <a:rPr lang="en-US" b="1" dirty="0"/>
              <a:t>Set review </a:t>
            </a:r>
            <a:r>
              <a:rPr lang="en-US" b="1" dirty="0" smtClean="0"/>
              <a:t>scope</a:t>
            </a:r>
          </a:p>
          <a:p>
            <a:r>
              <a:rPr lang="en-US" b="1" dirty="0"/>
              <a:t>Limit </a:t>
            </a:r>
            <a:r>
              <a:rPr lang="en-US" b="1" dirty="0" smtClean="0"/>
              <a:t>re-reviews</a:t>
            </a:r>
          </a:p>
          <a:p>
            <a:r>
              <a:rPr lang="en-US" b="1" dirty="0"/>
              <a:t>Prioritize review areas</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23</a:t>
            </a:fld>
            <a:endParaRPr lang="en-US"/>
          </a:p>
        </p:txBody>
      </p:sp>
    </p:spTree>
    <p:extLst>
      <p:ext uri="{BB962C8B-B14F-4D97-AF65-F5344CB8AC3E}">
        <p14:creationId xmlns:p14="http://schemas.microsoft.com/office/powerpoint/2010/main" val="35633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review challenges</a:t>
            </a:r>
            <a:endParaRPr lang="en-US" dirty="0"/>
          </a:p>
        </p:txBody>
      </p:sp>
      <p:sp>
        <p:nvSpPr>
          <p:cNvPr id="3" name="Content Placeholder 2"/>
          <p:cNvSpPr>
            <a:spLocks noGrp="1"/>
          </p:cNvSpPr>
          <p:nvPr>
            <p:ph idx="1"/>
          </p:nvPr>
        </p:nvSpPr>
        <p:spPr/>
        <p:txBody>
          <a:bodyPr/>
          <a:lstStyle/>
          <a:p>
            <a:r>
              <a:rPr lang="en-US" b="1" dirty="0"/>
              <a:t>Large requirements </a:t>
            </a:r>
            <a:r>
              <a:rPr lang="en-US" b="1" dirty="0" smtClean="0"/>
              <a:t>documents</a:t>
            </a:r>
          </a:p>
          <a:p>
            <a:r>
              <a:rPr lang="en-US" b="1" dirty="0"/>
              <a:t>Large inspection </a:t>
            </a:r>
            <a:r>
              <a:rPr lang="en-US" b="1" dirty="0" smtClean="0"/>
              <a:t>teams</a:t>
            </a:r>
          </a:p>
          <a:p>
            <a:r>
              <a:rPr lang="en-US" b="1" dirty="0"/>
              <a:t>Geographically separated reviewers </a:t>
            </a:r>
            <a:endParaRPr lang="en-US" dirty="0"/>
          </a:p>
          <a:p>
            <a:r>
              <a:rPr lang="en-US" b="1" dirty="0"/>
              <a:t>Unprepared reviewers </a:t>
            </a:r>
            <a:endParaRPr lang="en-US" dirty="0"/>
          </a:p>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24</a:t>
            </a:fld>
            <a:endParaRPr lang="en-US"/>
          </a:p>
        </p:txBody>
      </p:sp>
    </p:spTree>
    <p:extLst>
      <p:ext uri="{BB962C8B-B14F-4D97-AF65-F5344CB8AC3E}">
        <p14:creationId xmlns:p14="http://schemas.microsoft.com/office/powerpoint/2010/main" val="16110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Testing the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hard to visualize how a system will function under specific circumstances just by reading the SRS. Test cases that are based on the functional requirements or derived from user requirements help make the expected system behaviors tangible to the project participants. </a:t>
            </a:r>
          </a:p>
          <a:p>
            <a:endParaRPr lang="en-US" dirty="0" smtClean="0"/>
          </a:p>
          <a:p>
            <a:r>
              <a:rPr lang="en-US" dirty="0" smtClean="0"/>
              <a:t>If you begin to develop test cases as soon as portions of the requirements stabilize, you can find problems while it’s still possible to correct them inexpensively.</a:t>
            </a:r>
          </a:p>
          <a:p>
            <a:endParaRPr lang="en-US" dirty="0" smtClean="0"/>
          </a:p>
          <a:p>
            <a:r>
              <a:rPr lang="en-US" dirty="0" smtClean="0"/>
              <a:t>Writing black box (functional) test cases crystallizes your vision of how the system should behave under certain conditions. Vague and ambiguous requirements will jump out at you because you won’t be able to describe the expected system response. When analysts, developers, and customers walk through the test cases together, they’ll achieve a shared vision of how the product will work.</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Charlie Happy</a:t>
            </a:r>
            <a:endParaRPr lang="en-US" dirty="0"/>
          </a:p>
        </p:txBody>
      </p:sp>
      <p:sp>
        <p:nvSpPr>
          <p:cNvPr id="3" name="Content Placeholder 2"/>
          <p:cNvSpPr>
            <a:spLocks noGrp="1"/>
          </p:cNvSpPr>
          <p:nvPr>
            <p:ph idx="1"/>
          </p:nvPr>
        </p:nvSpPr>
        <p:spPr/>
        <p:txBody>
          <a:bodyPr>
            <a:normAutofit fontScale="92500" lnSpcReduction="10000"/>
          </a:bodyPr>
          <a:lstStyle/>
          <a:p>
            <a:pPr algn="ctr">
              <a:buNone/>
            </a:pPr>
            <a:r>
              <a:rPr lang="en-US" dirty="0" smtClean="0">
                <a:solidFill>
                  <a:srgbClr val="7030A0"/>
                </a:solidFill>
              </a:rPr>
              <a:t>I once asked my group’s UNIX scripting guru, Charlie, to build a simple e-mail interface extension for a commercial defect-tracking system we were using. I wrote a dozen functional requirements that described how the e-mail interface should work. Charlie was thrilled. He’d written many scripts for people, but he’d never seen written requirements before. Unfortunately, I waited a couple of weeks before I wrote the test cases for this e-mail function. Sure enough, I had made an error in one of the requirements. I found the mistake because my mental image of how I expected the function to work, represented in about 20 test cases, was inconsistent with one requirement. Chagrined, I corrected the defective requirement before Charlie had completed his implementation, and when he delivered the script, it was defect free. It was a small victory, but small victories add up.</a:t>
            </a:r>
            <a:endParaRPr lang="en-US" dirty="0">
              <a:solidFill>
                <a:srgbClr val="7030A0"/>
              </a:solidFill>
            </a:endParaRPr>
          </a:p>
        </p:txBody>
      </p:sp>
      <p:sp>
        <p:nvSpPr>
          <p:cNvPr id="4" name="Slide Number Placeholder 3"/>
          <p:cNvSpPr>
            <a:spLocks noGrp="1"/>
          </p:cNvSpPr>
          <p:nvPr>
            <p:ph type="sldNum" sz="quarter" idx="12"/>
          </p:nvPr>
        </p:nvSpPr>
        <p:spPr/>
        <p:txBody>
          <a:bodyPr/>
          <a:lstStyle/>
          <a:p>
            <a:fld id="{A0D70079-9AD5-4DF8-882F-9694E05451A3}" type="slidenum">
              <a:rPr lang="en-US" smtClean="0"/>
              <a:pPr/>
              <a:t>26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6229350" y="862014"/>
            <a:ext cx="61912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3"/>
            <a:ext cx="10515600" cy="1325563"/>
          </a:xfrm>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27</a:t>
            </a:fld>
            <a:endParaRPr lang="en-US"/>
          </a:p>
        </p:txBody>
      </p:sp>
      <p:pic>
        <p:nvPicPr>
          <p:cNvPr id="5" name="Picture 4"/>
          <p:cNvPicPr>
            <a:picLocks noChangeAspect="1"/>
          </p:cNvPicPr>
          <p:nvPr/>
        </p:nvPicPr>
        <p:blipFill>
          <a:blip r:embed="rId2"/>
          <a:stretch>
            <a:fillRect/>
          </a:stretch>
        </p:blipFill>
        <p:spPr>
          <a:xfrm>
            <a:off x="1898702" y="608184"/>
            <a:ext cx="10153168" cy="5096579"/>
          </a:xfrm>
          <a:prstGeom prst="rect">
            <a:avLst/>
          </a:prstGeom>
        </p:spPr>
      </p:pic>
    </p:spTree>
    <p:extLst>
      <p:ext uri="{BB962C8B-B14F-4D97-AF65-F5344CB8AC3E}">
        <p14:creationId xmlns:p14="http://schemas.microsoft.com/office/powerpoint/2010/main" val="370244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You can begin deriving conceptual test cases from use cases or other user requirements representations very early in the development process (Ambler 1995; Collard 1999; </a:t>
            </a:r>
            <a:r>
              <a:rPr lang="en-US" dirty="0" err="1" smtClean="0"/>
              <a:t>Armour</a:t>
            </a:r>
            <a:r>
              <a:rPr lang="en-US" dirty="0" smtClean="0"/>
              <a:t> and Miller 2001). </a:t>
            </a:r>
          </a:p>
          <a:p>
            <a:r>
              <a:rPr lang="en-US" dirty="0" smtClean="0"/>
              <a:t>You can then use the test cases to evaluate textual requirements, analysis models, and prototypes. </a:t>
            </a:r>
          </a:p>
          <a:p>
            <a:r>
              <a:rPr lang="en-US" dirty="0" smtClean="0"/>
              <a:t>The test cases should cover the normal course of the use case, alternative courses, and the exceptions you identified during elicitation and analysis. </a:t>
            </a:r>
          </a:p>
          <a:p>
            <a:endParaRPr lang="en-US" dirty="0" smtClean="0"/>
          </a:p>
          <a:p>
            <a:r>
              <a:rPr lang="en-US" dirty="0" smtClean="0"/>
              <a:t>For example, consider a use case called “View Order” for the Chemical Tracking System. Some conceptual test cases would be the following:</a:t>
            </a:r>
          </a:p>
          <a:p>
            <a:pPr lvl="1"/>
            <a:r>
              <a:rPr lang="en-US" dirty="0" smtClean="0"/>
              <a:t>User enters order number to view, order exists, user placed the order. Expected result: show order details.</a:t>
            </a:r>
          </a:p>
          <a:p>
            <a:pPr lvl="1"/>
            <a:r>
              <a:rPr lang="en-US" dirty="0" smtClean="0"/>
              <a:t>User enters order number to view, order doesn’t exist. Expected result: Display message “Sorry, I can’t find that order.”</a:t>
            </a:r>
          </a:p>
          <a:p>
            <a:pPr lvl="1"/>
            <a:r>
              <a:rPr lang="en-US" dirty="0" smtClean="0"/>
              <a:t>User enters order number to view, order exists, user didn’t place the order. Expected result: Display message “Sorry, that’s not your order.”</a:t>
            </a:r>
          </a:p>
        </p:txBody>
      </p:sp>
      <p:sp>
        <p:nvSpPr>
          <p:cNvPr id="4" name="Slide Number Placeholder 3"/>
          <p:cNvSpPr>
            <a:spLocks noGrp="1"/>
          </p:cNvSpPr>
          <p:nvPr>
            <p:ph type="sldNum" sz="quarter" idx="12"/>
          </p:nvPr>
        </p:nvSpPr>
        <p:spPr/>
        <p:txBody>
          <a:bodyPr/>
          <a:lstStyle/>
          <a:p>
            <a:fld id="{A0D70079-9AD5-4DF8-882F-9694E05451A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a:bodyPr>
          <a:lstStyle/>
          <a:p>
            <a:r>
              <a:rPr lang="en-US" dirty="0" smtClean="0"/>
              <a:t>As developers translate the requirements into user interface and technical designs, testers can elaborate the conceptual tests into detailed test procedures for formal system testing (Hsia, Kung, and Sell 1997).</a:t>
            </a:r>
          </a:p>
        </p:txBody>
      </p:sp>
      <p:sp>
        <p:nvSpPr>
          <p:cNvPr id="4" name="Slide Number Placeholder 3"/>
          <p:cNvSpPr>
            <a:spLocks noGrp="1"/>
          </p:cNvSpPr>
          <p:nvPr>
            <p:ph type="sldNum" sz="quarter" idx="12"/>
          </p:nvPr>
        </p:nvSpPr>
        <p:spPr/>
        <p:txBody>
          <a:bodyPr/>
          <a:lstStyle/>
          <a:p>
            <a:fld id="{A0D70079-9AD5-4DF8-882F-9694E05451A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Validation </a:t>
            </a:r>
            <a:endParaRPr lang="en-US" dirty="0"/>
          </a:p>
        </p:txBody>
      </p:sp>
      <p:sp>
        <p:nvSpPr>
          <p:cNvPr id="3" name="Content Placeholder 2"/>
          <p:cNvSpPr>
            <a:spLocks noGrp="1"/>
          </p:cNvSpPr>
          <p:nvPr>
            <p:ph idx="1"/>
          </p:nvPr>
        </p:nvSpPr>
        <p:spPr/>
        <p:txBody>
          <a:bodyPr/>
          <a:lstStyle/>
          <a:p>
            <a:r>
              <a:rPr lang="en-US" dirty="0" smtClean="0"/>
              <a:t>Requirements validation activities attempt to ensure that</a:t>
            </a:r>
          </a:p>
          <a:p>
            <a:endParaRPr lang="en-US" dirty="0" smtClean="0"/>
          </a:p>
          <a:p>
            <a:pPr lvl="1"/>
            <a:r>
              <a:rPr lang="en-US" dirty="0" smtClean="0"/>
              <a:t>The SRS correctly describes the intended system capabilities and characteristics that will satisfy the various stakeholders’ needs.</a:t>
            </a:r>
          </a:p>
          <a:p>
            <a:pPr lvl="1"/>
            <a:r>
              <a:rPr lang="en-US" dirty="0" smtClean="0"/>
              <a:t>The software requirements were correctly derived from the system requirements, business rules, or other sources.</a:t>
            </a:r>
          </a:p>
          <a:p>
            <a:pPr lvl="1"/>
            <a:r>
              <a:rPr lang="en-US" dirty="0" smtClean="0"/>
              <a:t>The requirements are complete and of high quality.</a:t>
            </a:r>
          </a:p>
          <a:p>
            <a:pPr lvl="1"/>
            <a:r>
              <a:rPr lang="en-US" dirty="0" smtClean="0"/>
              <a:t>All requirements representations are consistent with each other.</a:t>
            </a:r>
          </a:p>
          <a:p>
            <a:pPr lvl="1"/>
            <a:r>
              <a:rPr lang="en-US" dirty="0" smtClean="0"/>
              <a:t>The requirements provide an adequate basis to proceed with design and construction.</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Defining Acceptance Criteria</a:t>
            </a:r>
            <a:endParaRPr lang="en-US" dirty="0"/>
          </a:p>
        </p:txBody>
      </p:sp>
      <p:sp>
        <p:nvSpPr>
          <p:cNvPr id="3" name="Content Placeholder 2"/>
          <p:cNvSpPr>
            <a:spLocks noGrp="1"/>
          </p:cNvSpPr>
          <p:nvPr>
            <p:ph idx="1"/>
          </p:nvPr>
        </p:nvSpPr>
        <p:spPr/>
        <p:txBody>
          <a:bodyPr>
            <a:normAutofit/>
          </a:bodyPr>
          <a:lstStyle/>
          <a:p>
            <a:r>
              <a:rPr lang="en-US" dirty="0" smtClean="0"/>
              <a:t>Software developers might believe that they’ve built the perfect product, but the customer is the final arbiter. Customers perform acceptance testing to determine whether a system satisfies its </a:t>
            </a:r>
            <a:r>
              <a:rPr lang="en-US" i="1" dirty="0" smtClean="0"/>
              <a:t>acceptance criteria (IEEE 1990).</a:t>
            </a:r>
          </a:p>
          <a:p>
            <a:endParaRPr lang="en-US" i="1" dirty="0" smtClean="0"/>
          </a:p>
          <a:p>
            <a:r>
              <a:rPr lang="en-US" dirty="0" smtClean="0"/>
              <a:t>Acceptance criteria—and hence acceptance testing—should evaluate whether the product satisfies its documented requirements and whether it is fit for use in the intended operating environment (Hsia, Kung, and Sell 1997).</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Acceptance tests constitute just a subset of acceptance criteria. </a:t>
            </a:r>
            <a:r>
              <a:rPr lang="en-US" dirty="0" smtClean="0"/>
              <a:t>Acceptance criteria </a:t>
            </a:r>
            <a:r>
              <a:rPr lang="en-US" dirty="0"/>
              <a:t>could also encompass dimensions such as the following:</a:t>
            </a:r>
          </a:p>
          <a:p>
            <a:pPr marL="457200" lvl="1" indent="0">
              <a:buNone/>
            </a:pPr>
            <a:r>
              <a:rPr lang="en-US" dirty="0"/>
              <a:t>■ Specific high-priority functionality that must be present and operating properly before </a:t>
            </a:r>
            <a:r>
              <a:rPr lang="en-US" dirty="0" smtClean="0"/>
              <a:t>the product </a:t>
            </a:r>
            <a:r>
              <a:rPr lang="en-US" dirty="0"/>
              <a:t>could be accepted and used. (Other planned functionality could perhaps be </a:t>
            </a:r>
            <a:r>
              <a:rPr lang="en-US" dirty="0" smtClean="0"/>
              <a:t>delivered later</a:t>
            </a:r>
            <a:r>
              <a:rPr lang="en-US" dirty="0"/>
              <a:t>, or capabilities that aren’t working quite right could be fixed without delaying an </a:t>
            </a:r>
            <a:r>
              <a:rPr lang="en-US" dirty="0" smtClean="0"/>
              <a:t>initial release</a:t>
            </a:r>
            <a:r>
              <a:rPr lang="en-US" dirty="0"/>
              <a:t>.)</a:t>
            </a:r>
          </a:p>
          <a:p>
            <a:pPr marL="457200" lvl="1" indent="0">
              <a:buNone/>
            </a:pPr>
            <a:r>
              <a:rPr lang="en-US" dirty="0"/>
              <a:t>■ Essential nonfunctional criteria or quality metrics that must be satisfied. (Certain </a:t>
            </a:r>
            <a:r>
              <a:rPr lang="en-US" dirty="0" smtClean="0"/>
              <a:t>quality attributes </a:t>
            </a:r>
            <a:r>
              <a:rPr lang="en-US" dirty="0"/>
              <a:t>must be at least minimally satisfied, although usability improvements, </a:t>
            </a:r>
            <a:r>
              <a:rPr lang="en-US" dirty="0" smtClean="0"/>
              <a:t>cosmetics, and </a:t>
            </a:r>
            <a:r>
              <a:rPr lang="en-US" dirty="0"/>
              <a:t>performance tuning could be deferred. The product might have to meet quality </a:t>
            </a:r>
            <a:r>
              <a:rPr lang="en-US" dirty="0" smtClean="0"/>
              <a:t>metrics such </a:t>
            </a:r>
            <a:r>
              <a:rPr lang="en-US" dirty="0"/>
              <a:t>as a certain minimum duration of operational usage without experiencing a failure.)</a:t>
            </a:r>
          </a:p>
          <a:p>
            <a:pPr marL="457200" lvl="1" indent="0">
              <a:buNone/>
            </a:pPr>
            <a:r>
              <a:rPr lang="en-US" dirty="0" smtClean="0"/>
              <a:t>■ </a:t>
            </a:r>
            <a:r>
              <a:rPr lang="en-US" dirty="0"/>
              <a:t>Remaining open issues and defects. (You might stipulate that no defects exceeding </a:t>
            </a:r>
            <a:r>
              <a:rPr lang="en-US" dirty="0" smtClean="0"/>
              <a:t>a particular </a:t>
            </a:r>
            <a:r>
              <a:rPr lang="en-US" dirty="0"/>
              <a:t>severity level remain open against high-priority requirements, although minor </a:t>
            </a:r>
            <a:r>
              <a:rPr lang="en-US" dirty="0" smtClean="0"/>
              <a:t>bugs could </a:t>
            </a:r>
            <a:r>
              <a:rPr lang="en-US" dirty="0"/>
              <a:t>still be present.)</a:t>
            </a:r>
          </a:p>
          <a:p>
            <a:pPr marL="457200" lvl="1" indent="0">
              <a:buNone/>
            </a:pPr>
            <a:r>
              <a:rPr lang="en-US" dirty="0"/>
              <a:t>■ Specific legal, regulatory, or contractual conditions. (These must be fully satisfied before </a:t>
            </a:r>
            <a:r>
              <a:rPr lang="en-US" dirty="0" smtClean="0"/>
              <a:t>the product </a:t>
            </a:r>
            <a:r>
              <a:rPr lang="en-US" dirty="0"/>
              <a:t>is considered acceptable</a:t>
            </a:r>
            <a:r>
              <a:rPr lang="en-US" dirty="0" smtClean="0"/>
              <a:t>.)</a:t>
            </a:r>
          </a:p>
          <a:p>
            <a:pPr marL="457200" lvl="1" indent="0">
              <a:buNone/>
            </a:pPr>
            <a:r>
              <a:rPr lang="en-US" dirty="0"/>
              <a:t>■ </a:t>
            </a:r>
            <a:r>
              <a:rPr lang="en-US" dirty="0" smtClean="0"/>
              <a:t>Supporting transition, infrastructure , or other project (not product) requirements. (Perhaps training </a:t>
            </a:r>
            <a:r>
              <a:rPr lang="en-US" dirty="0"/>
              <a:t>materials must be available and data conversions completed before the solution </a:t>
            </a:r>
            <a:r>
              <a:rPr lang="en-US" dirty="0" smtClean="0"/>
              <a:t>can be </a:t>
            </a:r>
            <a:r>
              <a:rPr lang="en-US" dirty="0"/>
              <a:t>released.)</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31</a:t>
            </a:fld>
            <a:endParaRPr lang="en-US"/>
          </a:p>
        </p:txBody>
      </p:sp>
    </p:spTree>
    <p:extLst>
      <p:ext uri="{BB962C8B-B14F-4D97-AF65-F5344CB8AC3E}">
        <p14:creationId xmlns:p14="http://schemas.microsoft.com/office/powerpoint/2010/main" val="2176277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criteria </a:t>
            </a:r>
            <a:r>
              <a:rPr lang="en-US" dirty="0"/>
              <a:t>Agile projects</a:t>
            </a:r>
            <a:endParaRPr lang="en-US" dirty="0"/>
          </a:p>
        </p:txBody>
      </p:sp>
      <p:sp>
        <p:nvSpPr>
          <p:cNvPr id="3" name="Content Placeholder 2"/>
          <p:cNvSpPr>
            <a:spLocks noGrp="1"/>
          </p:cNvSpPr>
          <p:nvPr>
            <p:ph idx="1"/>
          </p:nvPr>
        </p:nvSpPr>
        <p:spPr/>
        <p:txBody>
          <a:bodyPr/>
          <a:lstStyle/>
          <a:p>
            <a:r>
              <a:rPr lang="en-US" dirty="0"/>
              <a:t>Agile projects create acceptance criteria based on user stories. As Dean </a:t>
            </a:r>
            <a:r>
              <a:rPr lang="en-US" dirty="0" err="1"/>
              <a:t>Leffingwell</a:t>
            </a:r>
            <a:r>
              <a:rPr lang="en-US" dirty="0"/>
              <a:t> (2011) put it,</a:t>
            </a:r>
          </a:p>
          <a:p>
            <a:r>
              <a:rPr lang="en-US" i="1" dirty="0"/>
              <a:t>Acceptance criteria are not functional or unit tests; rather, they are the conditions </a:t>
            </a:r>
            <a:r>
              <a:rPr lang="en-US" i="1" dirty="0" smtClean="0"/>
              <a:t>of satisfaction </a:t>
            </a:r>
            <a:r>
              <a:rPr lang="en-US" i="1" dirty="0"/>
              <a:t>being placed on the system. Functional and unit tests go much </a:t>
            </a:r>
            <a:r>
              <a:rPr lang="en-US" i="1" dirty="0" smtClean="0"/>
              <a:t>deeper in </a:t>
            </a:r>
            <a:r>
              <a:rPr lang="en-US" i="1" dirty="0"/>
              <a:t>testing all functional flows, exception flows, boundary conditions, and </a:t>
            </a:r>
            <a:r>
              <a:rPr lang="en-US" i="1" dirty="0" smtClean="0"/>
              <a:t>related functionality </a:t>
            </a:r>
            <a:r>
              <a:rPr lang="en-US" i="1" dirty="0"/>
              <a:t>associated with the story.</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32</a:t>
            </a:fld>
            <a:endParaRPr lang="en-US"/>
          </a:p>
        </p:txBody>
      </p:sp>
    </p:spTree>
    <p:extLst>
      <p:ext uri="{BB962C8B-B14F-4D97-AF65-F5344CB8AC3E}">
        <p14:creationId xmlns:p14="http://schemas.microsoft.com/office/powerpoint/2010/main" val="237523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0D70079-9AD5-4DF8-882F-9694E05451A3}" type="slidenum">
              <a:rPr lang="en-US" smtClean="0"/>
              <a:pPr/>
              <a:t>4</a:t>
            </a:fld>
            <a:endParaRPr lang="en-US"/>
          </a:p>
        </p:txBody>
      </p:sp>
      <p:pic>
        <p:nvPicPr>
          <p:cNvPr id="5" name="Picture 4"/>
          <p:cNvPicPr>
            <a:picLocks noChangeAspect="1"/>
          </p:cNvPicPr>
          <p:nvPr/>
        </p:nvPicPr>
        <p:blipFill>
          <a:blip r:embed="rId2"/>
          <a:stretch>
            <a:fillRect/>
          </a:stretch>
        </p:blipFill>
        <p:spPr>
          <a:xfrm>
            <a:off x="1091907" y="951805"/>
            <a:ext cx="10661944" cy="4957676"/>
          </a:xfrm>
          <a:prstGeom prst="rect">
            <a:avLst/>
          </a:prstGeom>
        </p:spPr>
      </p:pic>
    </p:spTree>
    <p:extLst>
      <p:ext uri="{BB962C8B-B14F-4D97-AF65-F5344CB8AC3E}">
        <p14:creationId xmlns:p14="http://schemas.microsoft.com/office/powerpoint/2010/main" val="199790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 and verification</a:t>
            </a:r>
            <a:endParaRPr lang="en-US" dirty="0"/>
          </a:p>
        </p:txBody>
      </p:sp>
      <p:sp>
        <p:nvSpPr>
          <p:cNvPr id="3" name="Content Placeholder 2"/>
          <p:cNvSpPr>
            <a:spLocks noGrp="1"/>
          </p:cNvSpPr>
          <p:nvPr>
            <p:ph idx="1"/>
          </p:nvPr>
        </p:nvSpPr>
        <p:spPr/>
        <p:txBody>
          <a:bodyPr/>
          <a:lstStyle/>
          <a:p>
            <a:r>
              <a:rPr lang="en-US" dirty="0"/>
              <a:t>Precisely speaking, validation and verification are two different activities in </a:t>
            </a:r>
            <a:r>
              <a:rPr lang="en-US" dirty="0" smtClean="0"/>
              <a:t>software development</a:t>
            </a:r>
            <a:r>
              <a:rPr lang="en-US" dirty="0"/>
              <a:t>. </a:t>
            </a:r>
            <a:endParaRPr lang="en-US" dirty="0" smtClean="0"/>
          </a:p>
          <a:p>
            <a:r>
              <a:rPr lang="en-US" i="1" dirty="0" smtClean="0"/>
              <a:t>Verification </a:t>
            </a:r>
            <a:r>
              <a:rPr lang="en-US" dirty="0"/>
              <a:t>determines whether the product of some development activity meets </a:t>
            </a:r>
            <a:r>
              <a:rPr lang="en-US" dirty="0" smtClean="0"/>
              <a:t>its requirements </a:t>
            </a:r>
            <a:r>
              <a:rPr lang="en-US" dirty="0"/>
              <a:t>(doing the thing right). </a:t>
            </a:r>
            <a:endParaRPr lang="en-US" dirty="0" smtClean="0"/>
          </a:p>
          <a:p>
            <a:r>
              <a:rPr lang="en-US" i="1" dirty="0" smtClean="0"/>
              <a:t>Validation </a:t>
            </a:r>
            <a:r>
              <a:rPr lang="en-US" dirty="0"/>
              <a:t>assesses whether a product satisfies customer </a:t>
            </a:r>
            <a:r>
              <a:rPr lang="en-US" dirty="0" smtClean="0"/>
              <a:t>needs (doing </a:t>
            </a:r>
            <a:r>
              <a:rPr lang="en-US" dirty="0"/>
              <a:t>the right thing).</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5</a:t>
            </a:fld>
            <a:endParaRPr lang="en-US"/>
          </a:p>
        </p:txBody>
      </p:sp>
    </p:spTree>
    <p:extLst>
      <p:ext uri="{BB962C8B-B14F-4D97-AF65-F5344CB8AC3E}">
        <p14:creationId xmlns:p14="http://schemas.microsoft.com/office/powerpoint/2010/main" val="90762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 and verification</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marL="0" indent="0">
              <a:buNone/>
            </a:pPr>
            <a:r>
              <a:rPr lang="en-US" dirty="0"/>
              <a:t>Validating requirements allows teams to build a correct solution that meets the stated </a:t>
            </a:r>
            <a:r>
              <a:rPr lang="en-US" dirty="0" smtClean="0"/>
              <a:t>business objectives</a:t>
            </a:r>
            <a:r>
              <a:rPr lang="en-US" dirty="0"/>
              <a:t>. Requirements validation activities attempt to ensure that:</a:t>
            </a:r>
          </a:p>
          <a:p>
            <a:pPr marL="457200" lvl="1" indent="0">
              <a:buNone/>
            </a:pPr>
            <a:r>
              <a:rPr lang="en-US" dirty="0"/>
              <a:t>■ The software requirements accurately describe the intended system capabilities and </a:t>
            </a:r>
            <a:r>
              <a:rPr lang="en-US" dirty="0" smtClean="0"/>
              <a:t>properties that </a:t>
            </a:r>
            <a:r>
              <a:rPr lang="en-US" dirty="0"/>
              <a:t>will satisfy the various stakeholders’ needs.</a:t>
            </a:r>
          </a:p>
          <a:p>
            <a:pPr marL="457200" lvl="1" indent="0">
              <a:buNone/>
            </a:pPr>
            <a:r>
              <a:rPr lang="en-US" dirty="0"/>
              <a:t>■ The software requirements are correctly derived from the business requirements, </a:t>
            </a:r>
            <a:r>
              <a:rPr lang="en-US" dirty="0" smtClean="0"/>
              <a:t>system requirements</a:t>
            </a:r>
            <a:r>
              <a:rPr lang="en-US" dirty="0"/>
              <a:t>, business rules, and other sources</a:t>
            </a:r>
            <a:r>
              <a:rPr lang="en-US" dirty="0" smtClean="0"/>
              <a:t>.</a:t>
            </a:r>
          </a:p>
          <a:p>
            <a:pPr marL="457200" lvl="1" indent="0">
              <a:buNone/>
            </a:pPr>
            <a:r>
              <a:rPr lang="en-US" dirty="0" smtClean="0"/>
              <a:t>■ </a:t>
            </a:r>
            <a:r>
              <a:rPr lang="en-US" dirty="0"/>
              <a:t>The requirements are complete, feasible, and verifiable.</a:t>
            </a:r>
          </a:p>
          <a:p>
            <a:pPr marL="457200" lvl="1" indent="0">
              <a:buNone/>
            </a:pPr>
            <a:r>
              <a:rPr lang="en-US" dirty="0"/>
              <a:t>■ All requirements are necessary, and the entire set is sufficient to meet the </a:t>
            </a:r>
            <a:r>
              <a:rPr lang="en-US" dirty="0" smtClean="0"/>
              <a:t>business </a:t>
            </a:r>
            <a:r>
              <a:rPr lang="en-US" dirty="0"/>
              <a:t>objectives.</a:t>
            </a:r>
          </a:p>
          <a:p>
            <a:pPr marL="457200" lvl="1" indent="0">
              <a:buNone/>
            </a:pPr>
            <a:r>
              <a:rPr lang="en-US" dirty="0"/>
              <a:t>■ All requirements representations are consistent with each other.</a:t>
            </a:r>
          </a:p>
          <a:p>
            <a:pPr marL="457200" lvl="1" indent="0">
              <a:buNone/>
            </a:pPr>
            <a:r>
              <a:rPr lang="en-US" dirty="0"/>
              <a:t>■ The requirements provide an adequate basis to proceed with design and construction.</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6</a:t>
            </a:fld>
            <a:endParaRPr lang="en-US"/>
          </a:p>
        </p:txBody>
      </p:sp>
    </p:spTree>
    <p:extLst>
      <p:ext uri="{BB962C8B-B14F-4D97-AF65-F5344CB8AC3E}">
        <p14:creationId xmlns:p14="http://schemas.microsoft.com/office/powerpoint/2010/main" val="124937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Reviewing Requirements</a:t>
            </a:r>
            <a:endParaRPr lang="en-US" dirty="0"/>
          </a:p>
        </p:txBody>
      </p:sp>
      <p:sp>
        <p:nvSpPr>
          <p:cNvPr id="3" name="Content Placeholder 2"/>
          <p:cNvSpPr>
            <a:spLocks noGrp="1"/>
          </p:cNvSpPr>
          <p:nvPr>
            <p:ph idx="1"/>
          </p:nvPr>
        </p:nvSpPr>
        <p:spPr/>
        <p:txBody>
          <a:bodyPr>
            <a:normAutofit/>
          </a:bodyPr>
          <a:lstStyle/>
          <a:p>
            <a:r>
              <a:rPr lang="en-US" dirty="0" smtClean="0"/>
              <a:t>Any time someone other than the author of a software work product examines the product for problems, a </a:t>
            </a:r>
            <a:r>
              <a:rPr lang="en-US" i="1" dirty="0" smtClean="0"/>
              <a:t>peer review is taking place. Reviewing requirements </a:t>
            </a:r>
            <a:r>
              <a:rPr lang="en-US" dirty="0" smtClean="0"/>
              <a:t>documents is a powerful technique for identifying ambiguous or unverifiable requirements, requirements that aren’t defined clearly enough for design to begin, and other problems.</a:t>
            </a:r>
          </a:p>
          <a:p>
            <a:r>
              <a:rPr lang="en-US" dirty="0" smtClean="0"/>
              <a:t>Different kinds of peer reviews go by a variety of names (</a:t>
            </a:r>
            <a:r>
              <a:rPr lang="en-US" dirty="0" err="1" smtClean="0"/>
              <a:t>Wiegers</a:t>
            </a:r>
            <a:r>
              <a:rPr lang="en-US" dirty="0" smtClean="0"/>
              <a:t> 2002a). </a:t>
            </a:r>
            <a:r>
              <a:rPr lang="en-US" b="1" i="1" dirty="0" smtClean="0">
                <a:solidFill>
                  <a:srgbClr val="7030A0"/>
                </a:solidFill>
              </a:rPr>
              <a:t>Informal reviews </a:t>
            </a:r>
            <a:r>
              <a:rPr lang="en-US" dirty="0" smtClean="0"/>
              <a:t>are useful for educating other people about the product and collecting unstructured feedback. However, they are not systematic, thorough, or performed in a consistent way. </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Review</a:t>
            </a:r>
            <a:endParaRPr lang="en-US" dirty="0"/>
          </a:p>
        </p:txBody>
      </p:sp>
      <p:sp>
        <p:nvSpPr>
          <p:cNvPr id="3" name="Content Placeholder 2"/>
          <p:cNvSpPr>
            <a:spLocks noGrp="1"/>
          </p:cNvSpPr>
          <p:nvPr>
            <p:ph idx="1"/>
          </p:nvPr>
        </p:nvSpPr>
        <p:spPr/>
        <p:txBody>
          <a:bodyPr/>
          <a:lstStyle/>
          <a:p>
            <a:r>
              <a:rPr lang="en-US" dirty="0" smtClean="0"/>
              <a:t>Informal review approaches include:</a:t>
            </a:r>
          </a:p>
          <a:p>
            <a:pPr lvl="1"/>
            <a:r>
              <a:rPr lang="en-US" b="1" dirty="0" smtClean="0"/>
              <a:t>A </a:t>
            </a:r>
            <a:r>
              <a:rPr lang="en-US" b="1" i="1" dirty="0" smtClean="0">
                <a:solidFill>
                  <a:srgbClr val="7030A0"/>
                </a:solidFill>
              </a:rPr>
              <a:t>peer </a:t>
            </a:r>
            <a:r>
              <a:rPr lang="en-US" b="1" i="1" dirty="0" err="1" smtClean="0">
                <a:solidFill>
                  <a:srgbClr val="7030A0"/>
                </a:solidFill>
              </a:rPr>
              <a:t>deskcheck</a:t>
            </a:r>
            <a:r>
              <a:rPr lang="en-US" i="1" dirty="0" smtClean="0"/>
              <a:t>, in which you ask one colleague to look over your </a:t>
            </a:r>
            <a:r>
              <a:rPr lang="en-US" dirty="0" smtClean="0"/>
              <a:t>work product</a:t>
            </a:r>
          </a:p>
          <a:p>
            <a:pPr lvl="1"/>
            <a:endParaRPr lang="en-US" dirty="0" smtClean="0"/>
          </a:p>
          <a:p>
            <a:pPr lvl="1"/>
            <a:r>
              <a:rPr lang="en-US" b="1" dirty="0" smtClean="0"/>
              <a:t>A</a:t>
            </a:r>
            <a:r>
              <a:rPr lang="en-US" b="1" dirty="0" smtClean="0">
                <a:solidFill>
                  <a:srgbClr val="7030A0"/>
                </a:solidFill>
              </a:rPr>
              <a:t> </a:t>
            </a:r>
            <a:r>
              <a:rPr lang="en-US" b="1" i="1" dirty="0" err="1" smtClean="0">
                <a:solidFill>
                  <a:srgbClr val="7030A0"/>
                </a:solidFill>
              </a:rPr>
              <a:t>passaround</a:t>
            </a:r>
            <a:r>
              <a:rPr lang="en-US" b="1" i="1" dirty="0" smtClean="0"/>
              <a:t>, </a:t>
            </a:r>
            <a:r>
              <a:rPr lang="en-US" i="1" dirty="0" smtClean="0"/>
              <a:t>in which you invite several colleagues to examine a </a:t>
            </a:r>
            <a:r>
              <a:rPr lang="en-US" dirty="0" smtClean="0"/>
              <a:t>deliverable concurrently</a:t>
            </a:r>
          </a:p>
          <a:p>
            <a:pPr lvl="1"/>
            <a:endParaRPr lang="en-US" dirty="0" smtClean="0"/>
          </a:p>
          <a:p>
            <a:pPr lvl="1"/>
            <a:r>
              <a:rPr lang="en-US" b="1" dirty="0" smtClean="0"/>
              <a:t>A </a:t>
            </a:r>
            <a:r>
              <a:rPr lang="en-US" b="1" i="1" dirty="0" smtClean="0">
                <a:solidFill>
                  <a:srgbClr val="7030A0"/>
                </a:solidFill>
              </a:rPr>
              <a:t>walkthrough</a:t>
            </a:r>
            <a:r>
              <a:rPr lang="en-US" b="1" i="1" dirty="0" smtClean="0"/>
              <a:t>,</a:t>
            </a:r>
            <a:r>
              <a:rPr lang="en-US" i="1" dirty="0" smtClean="0"/>
              <a:t> during which the author describes a deliverable and </a:t>
            </a:r>
            <a:r>
              <a:rPr lang="en-US" dirty="0" smtClean="0"/>
              <a:t>solicits comments on it</a:t>
            </a:r>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Review</a:t>
            </a:r>
            <a:endParaRPr lang="en-US" dirty="0"/>
          </a:p>
        </p:txBody>
      </p:sp>
      <p:sp>
        <p:nvSpPr>
          <p:cNvPr id="3" name="Content Placeholder 2"/>
          <p:cNvSpPr>
            <a:spLocks noGrp="1"/>
          </p:cNvSpPr>
          <p:nvPr>
            <p:ph idx="1"/>
          </p:nvPr>
        </p:nvSpPr>
        <p:spPr/>
        <p:txBody>
          <a:bodyPr>
            <a:normAutofit/>
          </a:bodyPr>
          <a:lstStyle/>
          <a:p>
            <a:r>
              <a:rPr lang="en-US" dirty="0" smtClean="0"/>
              <a:t>In contrast to the ad hoc nature of informal reviews, formal peer reviews follow a well-defined process. A formal review produces a report that identifies the material, the reviewers, and the review team’s judgment as to whether the product is acceptable.</a:t>
            </a:r>
          </a:p>
          <a:p>
            <a:endParaRPr lang="en-US" dirty="0" smtClean="0"/>
          </a:p>
          <a:p>
            <a:r>
              <a:rPr lang="en-US" dirty="0" smtClean="0"/>
              <a:t>The best-established type of formal peer review is called an </a:t>
            </a:r>
            <a:r>
              <a:rPr lang="en-US" b="1" i="1" dirty="0" smtClean="0">
                <a:solidFill>
                  <a:srgbClr val="7030A0"/>
                </a:solidFill>
              </a:rPr>
              <a:t>inspection</a:t>
            </a:r>
            <a:r>
              <a:rPr lang="en-US" i="1" dirty="0" smtClean="0"/>
              <a:t> </a:t>
            </a:r>
            <a:r>
              <a:rPr lang="en-US" dirty="0" smtClean="0"/>
              <a:t>(</a:t>
            </a:r>
            <a:r>
              <a:rPr lang="en-US" dirty="0" err="1" smtClean="0"/>
              <a:t>Gilb</a:t>
            </a:r>
            <a:r>
              <a:rPr lang="en-US" dirty="0" smtClean="0"/>
              <a:t> and Graham 1993; </a:t>
            </a:r>
            <a:r>
              <a:rPr lang="en-US" dirty="0" err="1" smtClean="0"/>
              <a:t>Radice</a:t>
            </a:r>
            <a:r>
              <a:rPr lang="en-US" dirty="0" smtClean="0"/>
              <a:t> 2002).</a:t>
            </a:r>
          </a:p>
          <a:p>
            <a:endParaRPr lang="en-US" dirty="0"/>
          </a:p>
        </p:txBody>
      </p:sp>
      <p:sp>
        <p:nvSpPr>
          <p:cNvPr id="4" name="Slide Number Placeholder 3"/>
          <p:cNvSpPr>
            <a:spLocks noGrp="1"/>
          </p:cNvSpPr>
          <p:nvPr>
            <p:ph type="sldNum" sz="quarter" idx="12"/>
          </p:nvPr>
        </p:nvSpPr>
        <p:spPr/>
        <p:txBody>
          <a:bodyPr/>
          <a:lstStyle/>
          <a:p>
            <a:fld id="{A0D70079-9AD5-4DF8-882F-9694E05451A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F2A6958-D01A-4717-8DA3-73777DB8700A}" vid="{3949F1EA-764D-426C-A423-18E34EC4E7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4537</TotalTime>
  <Words>4138</Words>
  <Application>Microsoft Office PowerPoint</Application>
  <PresentationFormat>Widescreen</PresentationFormat>
  <Paragraphs>312</Paragraphs>
  <Slides>32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Theme1</vt:lpstr>
      <vt:lpstr>Software Requirement  Engineering </vt:lpstr>
      <vt:lpstr>Discussion regarding Reading</vt:lpstr>
      <vt:lpstr>Requirements Validation </vt:lpstr>
      <vt:lpstr>PowerPoint Presentation</vt:lpstr>
      <vt:lpstr>Validation and verification</vt:lpstr>
      <vt:lpstr>Validation and verification</vt:lpstr>
      <vt:lpstr>Reviewing Requirements</vt:lpstr>
      <vt:lpstr>Informal Review</vt:lpstr>
      <vt:lpstr>Formal Review</vt:lpstr>
      <vt:lpstr>The Closer You Look, the More You See</vt:lpstr>
      <vt:lpstr>The Inspection Process</vt:lpstr>
      <vt:lpstr>The Inspection Process</vt:lpstr>
      <vt:lpstr>The Inspection Process</vt:lpstr>
      <vt:lpstr>The Inspection Process</vt:lpstr>
      <vt:lpstr>Inspection Stages</vt:lpstr>
      <vt:lpstr>Inspection Stages</vt:lpstr>
      <vt:lpstr>Inspection Stages</vt:lpstr>
      <vt:lpstr>Inspection Stages</vt:lpstr>
      <vt:lpstr>The Inspection Process</vt:lpstr>
      <vt:lpstr>Defect Checklists</vt:lpstr>
      <vt:lpstr>Defect Checklists</vt:lpstr>
      <vt:lpstr>Requirements Review Challenges</vt:lpstr>
      <vt:lpstr>Requirements review tips</vt:lpstr>
      <vt:lpstr>Requirements review challenges</vt:lpstr>
      <vt:lpstr>Testing the Requirements</vt:lpstr>
      <vt:lpstr>Making Charlie Happy</vt:lpstr>
      <vt:lpstr>PowerPoint Presentation</vt:lpstr>
      <vt:lpstr>Test Cases</vt:lpstr>
      <vt:lpstr>Test Cases</vt:lpstr>
      <vt:lpstr>Defining Acceptance Criteria</vt:lpstr>
      <vt:lpstr>Acceptance criteria</vt:lpstr>
      <vt:lpstr>Acceptance criteria Agile projects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Software Requirements:  What, Why, and Who</dc:title>
  <dc:creator>Tazeen Muzammil</dc:creator>
  <cp:lastModifiedBy>Microsoft account</cp:lastModifiedBy>
  <cp:revision>276</cp:revision>
  <dcterms:created xsi:type="dcterms:W3CDTF">2013-06-28T05:52:16Z</dcterms:created>
  <dcterms:modified xsi:type="dcterms:W3CDTF">2022-01-18T06:02:46Z</dcterms:modified>
</cp:coreProperties>
</file>