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2530982"/>
            <a:ext cx="10979150" cy="393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r>
              <a:rPr sz="4400" spc="-30" dirty="0" smtClean="0">
                <a:solidFill>
                  <a:srgbClr val="FFFFFF"/>
                </a:solidFill>
              </a:rPr>
              <a:t> </a:t>
            </a:r>
            <a:endParaRPr sz="4400" dirty="0"/>
          </a:p>
        </p:txBody>
      </p:sp>
      <p:sp>
        <p:nvSpPr>
          <p:cNvPr id="16" name="object 16"/>
          <p:cNvSpPr txBox="1"/>
          <p:nvPr/>
        </p:nvSpPr>
        <p:spPr>
          <a:xfrm>
            <a:off x="752348" y="3914013"/>
            <a:ext cx="58985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dirty="0">
                <a:solidFill>
                  <a:srgbClr val="455F51"/>
                </a:solidFill>
              </a:rPr>
              <a:t>Requirements Management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760077" y="4254753"/>
            <a:ext cx="1454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#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 smtClean="0">
                <a:latin typeface="Calibri"/>
                <a:cs typeface="Calibri"/>
              </a:rPr>
              <a:t>1</a:t>
            </a:r>
            <a:r>
              <a:rPr lang="en-US" sz="2600" b="1" dirty="0">
                <a:latin typeface="Calibri"/>
                <a:cs typeface="Calibri"/>
              </a:rPr>
              <a:t>5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1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time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baselined—typically</a:t>
            </a:r>
            <a:r>
              <a:rPr sz="2800" spc="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review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approval—the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placed under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configuration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change)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Subsequent changes can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 made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only through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project’s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defined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procedure.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9275" cy="424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9525" indent="-256540" algn="just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baseline could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consist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some or all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particular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SRS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(whether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entire product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single release),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designated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set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stored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an RM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tool,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agreed-on set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stories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single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agile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project.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team 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accepts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proposed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changes 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additions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might not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 able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to fulfill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existing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schedule 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commitments.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4830" cy="414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manager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must negotiate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changes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commitments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with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affected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managers, customers,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stakeholders.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can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accommodate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changed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ways:</a:t>
            </a:r>
            <a:endParaRPr sz="2800">
              <a:latin typeface="Calibri"/>
              <a:cs typeface="Calibri"/>
            </a:endParaRPr>
          </a:p>
          <a:p>
            <a:pPr marL="561340" marR="132080" indent="-247015">
              <a:lnSpc>
                <a:spcPct val="100000"/>
              </a:lnSpc>
              <a:spcBef>
                <a:spcPts val="83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deferring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lower-priority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later iterations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cutting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them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completely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obtaining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additional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staff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outsourcing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some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work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extending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delivery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schedule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adding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iterations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project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sacrificing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ship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original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date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9" y="2763011"/>
            <a:ext cx="6623938" cy="479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4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-15" dirty="0">
                <a:latin typeface="Calibri"/>
                <a:cs typeface="Calibri"/>
              </a:rPr>
              <a:t> version </a:t>
            </a:r>
            <a:r>
              <a:rPr b="1" spc="-20" dirty="0">
                <a:latin typeface="Calibri"/>
                <a:cs typeface="Calibri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Version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control—uniquely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identifying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versions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item—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applies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both individual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sets,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most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commonly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represented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form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documents.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8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Every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version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uniquely</a:t>
            </a:r>
            <a:r>
              <a:rPr sz="28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identified.</a:t>
            </a:r>
            <a:endParaRPr sz="28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Every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team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member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 able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access 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current version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4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-15" dirty="0">
                <a:latin typeface="Calibri"/>
                <a:cs typeface="Calibri"/>
              </a:rPr>
              <a:t> version </a:t>
            </a:r>
            <a:r>
              <a:rPr b="1" spc="-20" dirty="0">
                <a:latin typeface="Calibri"/>
                <a:cs typeface="Calibri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735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Changes must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 clearly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documented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communicated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everyone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affected.</a:t>
            </a:r>
            <a:endParaRPr sz="28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3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minimize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confusion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miscommunication, permit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only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designated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individuals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update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make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sure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version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identifier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whenever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update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3488" y="2763011"/>
            <a:ext cx="5261102" cy="4796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7370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>
              <a:lnSpc>
                <a:spcPct val="140000"/>
              </a:lnSpc>
              <a:spcBef>
                <a:spcPts val="100"/>
              </a:spcBef>
              <a:tabLst>
                <a:tab pos="1137285" algn="l"/>
                <a:tab pos="1544320" algn="l"/>
                <a:tab pos="2313940" algn="l"/>
                <a:tab pos="4129404" algn="l"/>
                <a:tab pos="4548505" algn="l"/>
                <a:tab pos="5015230" algn="l"/>
                <a:tab pos="5988685" algn="l"/>
                <a:tab pos="6720205" algn="l"/>
                <a:tab pos="8244840" algn="l"/>
                <a:tab pos="8928735" algn="l"/>
                <a:tab pos="10503535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k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ach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qui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an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objec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with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es	th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tingui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h	it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requirements.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40000"/>
              </a:lnSpc>
              <a:spcBef>
                <a:spcPts val="300"/>
              </a:spcBef>
              <a:tabLst>
                <a:tab pos="757555" algn="l"/>
                <a:tab pos="2105025" algn="l"/>
                <a:tab pos="2618740" algn="l"/>
                <a:tab pos="3167380" algn="l"/>
                <a:tab pos="4328795" algn="l"/>
                <a:tab pos="6147435" algn="l"/>
                <a:tab pos="7016115" algn="l"/>
                <a:tab pos="8927465" algn="l"/>
                <a:tab pos="10058400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	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ditio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its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l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scr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tion,	each	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eq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houl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supporting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pieces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r>
              <a:rPr sz="2600" i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associated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 it.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establish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context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background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requirement.</a:t>
            </a:r>
            <a:endParaRPr sz="2600">
              <a:latin typeface="Calibri"/>
              <a:cs typeface="Calibri"/>
            </a:endParaRPr>
          </a:p>
          <a:p>
            <a:pPr marL="268605" marR="5715" indent="-256540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6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store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attribute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values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document,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spreadsheet,</a:t>
            </a:r>
            <a:r>
              <a:rPr sz="26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database,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or—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most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effectively—a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tool.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1817" y="2206879"/>
            <a:ext cx="1235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565">
              <a:lnSpc>
                <a:spcPct val="150000"/>
              </a:lnSpc>
              <a:spcBef>
                <a:spcPts val="100"/>
              </a:spcBef>
              <a:tabLst>
                <a:tab pos="678815" algn="l"/>
              </a:tabLst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tribu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068" y="2206879"/>
            <a:ext cx="208851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268605" algn="l"/>
                <a:tab pos="1771014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Following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using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RM</a:t>
            </a:r>
            <a:r>
              <a:rPr sz="24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Tool: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3319" y="2206879"/>
            <a:ext cx="1712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50000"/>
              </a:lnSpc>
              <a:spcBef>
                <a:spcPts val="100"/>
              </a:spcBef>
              <a:tabLst>
                <a:tab pos="583565" algn="l"/>
                <a:tab pos="644525" algn="l"/>
              </a:tabLst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tial 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	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0124" y="3909440"/>
            <a:ext cx="4648835" cy="24110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was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  <a:p>
            <a:pPr marL="259079" marR="618490" indent="-247015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Current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version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number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Author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wrote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Priority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8581" y="2225166"/>
            <a:ext cx="4813935" cy="12369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Origin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source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requirement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Rationale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behind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requirement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  <a:tab pos="1468120" algn="l"/>
                <a:tab pos="2707005" algn="l"/>
                <a:tab pos="3230245" algn="l"/>
                <a:tab pos="454406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elease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numb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i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tion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5469" y="3437001"/>
            <a:ext cx="432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allocated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8581" y="3840860"/>
            <a:ext cx="1990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  <a:tabLst>
                <a:tab pos="259079" algn="l"/>
                <a:tab pos="171196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que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tions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7615" y="3840860"/>
            <a:ext cx="2647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  <a:tabLst>
                <a:tab pos="572135" algn="l"/>
                <a:tab pos="719455" algn="l"/>
                <a:tab pos="1494155" algn="l"/>
                <a:tab pos="2085339" algn="l"/>
              </a:tabLst>
            </a:pP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	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act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h 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	ma</a:t>
            </a:r>
            <a:r>
              <a:rPr sz="2400" spc="-8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5469" y="4572380"/>
            <a:ext cx="307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about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proposed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8581" y="4976621"/>
            <a:ext cx="4813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  <a:tabLst>
                <a:tab pos="259079" algn="l"/>
                <a:tab pos="1677035" algn="l"/>
                <a:tab pos="2834005" algn="l"/>
                <a:tab pos="3271520" algn="l"/>
                <a:tab pos="3763645" algn="l"/>
                <a:tab pos="453453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alid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tion	meth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 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acceptance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criteria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2729" y="2763011"/>
            <a:ext cx="6688328" cy="4801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787523"/>
            <a:ext cx="128344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776" y="2782951"/>
            <a:ext cx="7222998" cy="4253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627" y="3380689"/>
            <a:ext cx="5001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5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Calibri"/>
                <a:cs typeface="Calibri"/>
              </a:rPr>
              <a:t>Tracking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864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Tracking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status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each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 throughout development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provides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precise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gauge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progress.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Classifying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several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status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categories</a:t>
            </a:r>
            <a:r>
              <a:rPr sz="2600" spc="5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meaningful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than trying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monitor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percent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completion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each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complete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release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baseline.</a:t>
            </a:r>
            <a:endParaRPr sz="26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40000"/>
              </a:lnSpc>
              <a:spcBef>
                <a:spcPts val="30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Update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requirement’s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status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only when specified transition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conditions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satisfied.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081883"/>
            <a:ext cx="7687945" cy="126492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40" dirty="0">
                <a:latin typeface="Calibri"/>
                <a:cs typeface="Calibri"/>
              </a:rPr>
              <a:t>Tracking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Status</a:t>
            </a:r>
          </a:p>
          <a:p>
            <a:pPr marL="3712210">
              <a:lnSpc>
                <a:spcPct val="100000"/>
              </a:lnSpc>
              <a:spcBef>
                <a:spcPts val="869"/>
              </a:spcBef>
            </a:pPr>
            <a:r>
              <a:rPr sz="1800" spc="-40" dirty="0">
                <a:solidFill>
                  <a:srgbClr val="000000"/>
                </a:solidFill>
                <a:latin typeface="Arial"/>
                <a:cs typeface="Arial"/>
              </a:rPr>
              <a:t>Table: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  <a:r>
              <a:rPr sz="18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requirement</a:t>
            </a:r>
            <a:r>
              <a:rPr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statuses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2530982"/>
          <a:ext cx="10972165" cy="3751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7245"/>
                <a:gridCol w="8884920"/>
              </a:tblGrid>
              <a:tr h="463550"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99CA38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1803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Proposed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99CA38"/>
                      </a:solidFill>
                      <a:prstDash val="solid"/>
                    </a:lnL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has been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requested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authorized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source.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R w="6350">
                      <a:solidFill>
                        <a:srgbClr val="99CA38"/>
                      </a:solidFill>
                      <a:prstDash val="solid"/>
                    </a:lnR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18097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Progress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analyst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working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crafting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09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Drafted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initial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version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has been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written.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  <a:tr h="1920239">
                <a:tc>
                  <a:txBody>
                    <a:bodyPr/>
                    <a:lstStyle/>
                    <a:p>
                      <a:pPr marL="1803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Approved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marR="80645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been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analyzed,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its impact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estimated,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allocated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baseline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specific release. The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stakeholders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agreed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incorporate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the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development</a:t>
                      </a:r>
                      <a:r>
                        <a:rPr sz="2400" spc="5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2400" spc="5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committed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081883"/>
            <a:ext cx="7687945" cy="126492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40" dirty="0">
                <a:latin typeface="Calibri"/>
                <a:cs typeface="Calibri"/>
              </a:rPr>
              <a:t>Tracking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Status</a:t>
            </a:r>
          </a:p>
          <a:p>
            <a:pPr marL="3712210">
              <a:lnSpc>
                <a:spcPct val="100000"/>
              </a:lnSpc>
              <a:spcBef>
                <a:spcPts val="869"/>
              </a:spcBef>
            </a:pPr>
            <a:r>
              <a:rPr sz="1800" spc="-40" dirty="0">
                <a:solidFill>
                  <a:srgbClr val="000000"/>
                </a:solidFill>
                <a:latin typeface="Arial"/>
                <a:cs typeface="Arial"/>
              </a:rPr>
              <a:t>Table: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  <a:r>
              <a:rPr sz="18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requirement</a:t>
            </a:r>
            <a:r>
              <a:rPr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statuses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2530982"/>
          <a:ext cx="10973435" cy="3935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080"/>
                <a:gridCol w="8809355"/>
              </a:tblGrid>
              <a:tr h="463550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99CA38"/>
                    </a:solidFill>
                  </a:tcPr>
                </a:tc>
              </a:tr>
              <a:tr h="1917064">
                <a:tc>
                  <a:txBody>
                    <a:bodyPr/>
                    <a:lstStyle/>
                    <a:p>
                      <a:pPr marL="1028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Implemented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99CA38"/>
                      </a:solidFill>
                      <a:prstDash val="solid"/>
                    </a:lnL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 marR="80645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implements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has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designed,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written,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unit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tested.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traced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pertinent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design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elements.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5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400" spc="5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implemented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now ready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testing,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review,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other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verification.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R w="6350">
                      <a:solidFill>
                        <a:srgbClr val="99CA38"/>
                      </a:solidFill>
                      <a:prstDash val="solid"/>
                    </a:lnR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Verified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 marR="81915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satisfied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acceptance criteria, meaning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correct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functioning of the implemented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been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confirmed.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has been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traced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pertinent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tests.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now considered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complete.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081883"/>
            <a:ext cx="7687945" cy="126492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40" dirty="0">
                <a:latin typeface="Calibri"/>
                <a:cs typeface="Calibri"/>
              </a:rPr>
              <a:t>Tracking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Status</a:t>
            </a:r>
          </a:p>
          <a:p>
            <a:pPr marL="3712210">
              <a:lnSpc>
                <a:spcPct val="100000"/>
              </a:lnSpc>
              <a:spcBef>
                <a:spcPts val="869"/>
              </a:spcBef>
            </a:pPr>
            <a:r>
              <a:rPr sz="1800" spc="-40" dirty="0">
                <a:solidFill>
                  <a:srgbClr val="000000"/>
                </a:solidFill>
                <a:latin typeface="Arial"/>
                <a:cs typeface="Arial"/>
              </a:rPr>
              <a:t>Table: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  <a:r>
              <a:rPr sz="18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requirement</a:t>
            </a:r>
            <a:r>
              <a:rPr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statuses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2530982"/>
          <a:ext cx="10972165" cy="366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1205"/>
                <a:gridCol w="8950960"/>
              </a:tblGrid>
              <a:tr h="463550"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2476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99CA38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Deferred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99CA38"/>
                      </a:solidFill>
                      <a:prstDash val="solid"/>
                    </a:lnL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 marR="475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approved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now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planned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 a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release.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R w="6350">
                      <a:solidFill>
                        <a:srgbClr val="99CA38"/>
                      </a:solidFill>
                      <a:prstDash val="solid"/>
                    </a:lnR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R="3937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Deleted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 marR="81915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approved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requirement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has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removed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baseline.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Include an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explanation of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why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whom the decision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made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Rejected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 marR="81915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requirement was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proposed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but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was never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approved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is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planned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upcoming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release.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Include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explanation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why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whom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decision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reject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5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Calibri"/>
                <a:cs typeface="Calibri"/>
              </a:rPr>
              <a:t>Tracking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Status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7881" y="2384106"/>
            <a:ext cx="7060067" cy="42705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069745"/>
            <a:ext cx="5884545" cy="37471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8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40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version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Tracking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069745"/>
            <a:ext cx="5884545" cy="37471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8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40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version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Tracking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2772029"/>
            <a:ext cx="8091170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58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management</a:t>
            </a:r>
            <a:r>
              <a:rPr b="1" spc="-10" dirty="0">
                <a:latin typeface="Calibri"/>
                <a:cs typeface="Calibri"/>
              </a:rPr>
              <a:t>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735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management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includes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maintain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integrity,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accuracy,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currency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agreements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throughout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Figure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27-1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shows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core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 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management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four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major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categories: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version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control,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change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control,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requirements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tracking,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tracing.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58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management</a:t>
            </a:r>
            <a:r>
              <a:rPr b="1" spc="-10" dirty="0">
                <a:latin typeface="Calibri"/>
                <a:cs typeface="Calibri"/>
              </a:rPr>
              <a:t> 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08" y="2206099"/>
            <a:ext cx="10328148" cy="45924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3438" y="2763011"/>
            <a:ext cx="6022721" cy="479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735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baseline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stakeholders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agreed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to,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often defining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contents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specific planned release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project might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additional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agreements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regarding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deliverables,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constraints,</a:t>
            </a:r>
            <a:r>
              <a:rPr sz="28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schedules,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budgets,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transition</a:t>
            </a:r>
            <a:r>
              <a:rPr sz="28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contracts.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6735" cy="428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255" indent="-256540" algn="just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development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involves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elicit,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analyze,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specify,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validate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project’s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development deliverables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include business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user requirements,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functional and nonfunctional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dictionary,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analysis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models.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After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reviewed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approved,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defined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subset</a:t>
            </a:r>
            <a:r>
              <a:rPr sz="2800" spc="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6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these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items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constitutes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baseline.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819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Georgia</vt:lpstr>
      <vt:lpstr>Office Theme</vt:lpstr>
      <vt:lpstr>Software Requirement  Engineering </vt:lpstr>
      <vt:lpstr>PowerPoint Presentation</vt:lpstr>
      <vt:lpstr>Content</vt:lpstr>
      <vt:lpstr>PowerPoint Presentation</vt:lpstr>
      <vt:lpstr>Requirements management process</vt:lpstr>
      <vt:lpstr>Requirements management process</vt:lpstr>
      <vt:lpstr>PowerPoint Presentation</vt:lpstr>
      <vt:lpstr>The requirements baseline</vt:lpstr>
      <vt:lpstr>The requirements baseline</vt:lpstr>
      <vt:lpstr>The requirements baseline</vt:lpstr>
      <vt:lpstr>The requirements baseline</vt:lpstr>
      <vt:lpstr>The requirements baseline</vt:lpstr>
      <vt:lpstr>PowerPoint Presentation</vt:lpstr>
      <vt:lpstr>Requirements version control</vt:lpstr>
      <vt:lpstr>Requirements version control</vt:lpstr>
      <vt:lpstr>PowerPoint Presentation</vt:lpstr>
      <vt:lpstr>Requirement attributes</vt:lpstr>
      <vt:lpstr>Requirement attributes</vt:lpstr>
      <vt:lpstr>PowerPoint Presentation</vt:lpstr>
      <vt:lpstr>Tracking Requirements Status</vt:lpstr>
      <vt:lpstr>Tracking Requirements Status Table: Suggested requirement statuses</vt:lpstr>
      <vt:lpstr>Tracking Requirements Status Table: Suggested requirement statuses</vt:lpstr>
      <vt:lpstr>Tracking Requirements Status Table: Suggested requirement statuses</vt:lpstr>
      <vt:lpstr>Tracking Requirements Status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Microsoft account</cp:lastModifiedBy>
  <cp:revision>1</cp:revision>
  <dcterms:created xsi:type="dcterms:W3CDTF">2021-11-04T06:10:01Z</dcterms:created>
  <dcterms:modified xsi:type="dcterms:W3CDTF">2022-01-25T06:07:44Z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