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84" r:id="rId10"/>
    <p:sldId id="285" r:id="rId11"/>
    <p:sldId id="28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7" r:id="rId30"/>
    <p:sldId id="281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D2C3-6BDD-4847-B7BB-0D9146B6D02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AE3F-459A-47CC-A728-19C4D89B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The data is drawn from surveys conducted by the Standish Group in 1995 and 1996, and shows the percentage of projects that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stated various reasons for project failure. Those marked with an asterisk are directly related to requirements.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8112EE-8031-44FA-A4EA-2F49FBF2D3FB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4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AE3F-459A-47CC-A728-19C4D89B57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AE3F-459A-47CC-A728-19C4D89B576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5970" y="3727196"/>
            <a:ext cx="30200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425" y="2246376"/>
            <a:ext cx="10982325" cy="384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smtClean="0">
                <a:solidFill>
                  <a:srgbClr val="FFFFFF"/>
                </a:solidFill>
              </a:rPr>
              <a:t>Software </a:t>
            </a:r>
            <a:r>
              <a:rPr sz="4400" spc="-15" dirty="0" smtClean="0">
                <a:solidFill>
                  <a:srgbClr val="FFFFFF"/>
                </a:solidFill>
              </a:rPr>
              <a:t>Requirement </a:t>
            </a:r>
            <a:r>
              <a:rPr sz="4400" spc="-980" dirty="0" smtClean="0">
                <a:solidFill>
                  <a:srgbClr val="FFFFFF"/>
                </a:solidFill>
              </a:rPr>
              <a:t> </a:t>
            </a:r>
            <a:r>
              <a:rPr sz="4400" spc="-5" dirty="0" smtClean="0">
                <a:solidFill>
                  <a:srgbClr val="FFFFFF"/>
                </a:solidFill>
              </a:rPr>
              <a:t>Engineering</a:t>
            </a:r>
            <a:endParaRPr sz="4400" dirty="0"/>
          </a:p>
        </p:txBody>
      </p:sp>
      <p:sp>
        <p:nvSpPr>
          <p:cNvPr id="18" name="object 18"/>
          <p:cNvSpPr txBox="1"/>
          <p:nvPr/>
        </p:nvSpPr>
        <p:spPr>
          <a:xfrm>
            <a:off x="10439400" y="4284421"/>
            <a:ext cx="159270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600" b="1" spc="-25" dirty="0" smtClean="0">
                <a:latin typeface="Calibri"/>
                <a:cs typeface="Calibri"/>
              </a:rPr>
              <a:t>Lecture </a:t>
            </a:r>
            <a:r>
              <a:rPr sz="2600" b="1" dirty="0" smtClean="0">
                <a:latin typeface="Calibri"/>
                <a:cs typeface="Calibri"/>
              </a:rPr>
              <a:t>#</a:t>
            </a:r>
            <a:r>
              <a:rPr sz="2600" b="1" spc="-40" dirty="0" smtClean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2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629400" cy="63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2865"/>
            <a:ext cx="10515600" cy="50212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Success Factors % of Responses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1. User Involvement 15.9%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2. Executive Management Support 13.9%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3. Clear Statement of Requirements 13.0%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4. Proper Planning 9.6%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5. Realistic Expectations 8.2%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6. Smaller Project Milestones 7.7%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7. Competent Staff 7.2%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8. Ownership 5.3%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9. Clear Vision &amp; Objectives 2.9%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10. Hard-Working, Focused Staff 2.4%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Other 13.9%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					Standish Group’s Chaos Report (1995)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5F32BE-AB23-4B7E-9EBB-40D92F563EC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207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Some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5" dirty="0">
                <a:latin typeface="Calibri"/>
                <a:cs typeface="Calibri"/>
              </a:rPr>
              <a:t>key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30424"/>
            <a:ext cx="8264525" cy="3470910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256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3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3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requirements?</a:t>
            </a:r>
            <a:endParaRPr sz="3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246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455F51"/>
                </a:solidFill>
                <a:latin typeface="Calibri"/>
                <a:cs typeface="Calibri"/>
              </a:rPr>
              <a:t>do </a:t>
            </a:r>
            <a:r>
              <a:rPr sz="3600" spc="-2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3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define</a:t>
            </a:r>
            <a:r>
              <a:rPr sz="3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requirements?</a:t>
            </a:r>
            <a:endParaRPr sz="3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246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3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3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3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documented?</a:t>
            </a:r>
            <a:endParaRPr sz="3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246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36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there</a:t>
            </a:r>
            <a:r>
              <a:rPr sz="3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3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455F51"/>
                </a:solidFill>
                <a:latin typeface="Calibri"/>
                <a:cs typeface="Calibri"/>
              </a:rPr>
              <a:t>we</a:t>
            </a:r>
            <a:r>
              <a:rPr sz="3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3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55F51"/>
                </a:solidFill>
                <a:latin typeface="Calibri"/>
                <a:cs typeface="Calibri"/>
              </a:rPr>
              <a:t>follow?</a:t>
            </a:r>
            <a:endParaRPr sz="3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32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761" y="2702686"/>
            <a:ext cx="5924804" cy="5345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–Definitions</a:t>
            </a:r>
            <a:r>
              <a:rPr spc="-75" dirty="0"/>
              <a:t> </a:t>
            </a:r>
            <a:r>
              <a:rPr spc="-5" dirty="0"/>
              <a:t>–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962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IEEE-Standard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610.12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(1990)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59387"/>
            <a:ext cx="10542905" cy="411734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8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829310" marR="445770" lvl="1" indent="-515620">
              <a:lnSpc>
                <a:spcPct val="140100"/>
              </a:lnSpc>
              <a:spcBef>
                <a:spcPts val="340"/>
              </a:spcBef>
              <a:buClr>
                <a:srgbClr val="497B29"/>
              </a:buClr>
              <a:buAutoNum type="arabicPeriod"/>
              <a:tabLst>
                <a:tab pos="829310" algn="l"/>
                <a:tab pos="829944" algn="l"/>
              </a:tabLst>
            </a:pPr>
            <a:r>
              <a:rPr sz="2600" spc="-110" dirty="0">
                <a:solidFill>
                  <a:srgbClr val="455F51"/>
                </a:solidFill>
                <a:latin typeface="Calibri"/>
                <a:cs typeface="Calibri"/>
              </a:rPr>
              <a:t>“A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condition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capability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needed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user(be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person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system)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solve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problem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 achieve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objective.”</a:t>
            </a:r>
            <a:endParaRPr sz="2600">
              <a:latin typeface="Calibri"/>
              <a:cs typeface="Calibri"/>
            </a:endParaRPr>
          </a:p>
          <a:p>
            <a:pPr marL="829310" marR="24765" lvl="1" indent="-515620">
              <a:lnSpc>
                <a:spcPct val="140000"/>
              </a:lnSpc>
              <a:spcBef>
                <a:spcPts val="300"/>
              </a:spcBef>
              <a:buClr>
                <a:srgbClr val="497B29"/>
              </a:buClr>
              <a:buAutoNum type="arabicPeriod"/>
              <a:tabLst>
                <a:tab pos="829310" algn="l"/>
                <a:tab pos="829944" algn="l"/>
              </a:tabLst>
            </a:pPr>
            <a:r>
              <a:rPr sz="2600" spc="-110" dirty="0">
                <a:solidFill>
                  <a:srgbClr val="455F51"/>
                </a:solidFill>
                <a:latin typeface="Calibri"/>
                <a:cs typeface="Calibri"/>
              </a:rPr>
              <a:t>“A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condition or</a:t>
            </a:r>
            <a:r>
              <a:rPr sz="26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capability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met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possessed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system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component to satisfy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contract, standard,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specification,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other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formally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imposed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document.”</a:t>
            </a:r>
            <a:endParaRPr sz="2600">
              <a:latin typeface="Calibri"/>
              <a:cs typeface="Calibri"/>
            </a:endParaRPr>
          </a:p>
          <a:p>
            <a:pPr marL="829310" lvl="1" indent="-515620">
              <a:lnSpc>
                <a:spcPct val="100000"/>
              </a:lnSpc>
              <a:spcBef>
                <a:spcPts val="1550"/>
              </a:spcBef>
              <a:buClr>
                <a:srgbClr val="497B29"/>
              </a:buClr>
              <a:buAutoNum type="arabicPeriod"/>
              <a:tabLst>
                <a:tab pos="829310" algn="l"/>
                <a:tab pos="829944" algn="l"/>
              </a:tabLst>
            </a:pP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documented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representation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condition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capability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(1)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(2).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50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Requirement:</a:t>
            </a:r>
            <a:r>
              <a:rPr b="1" spc="-5" dirty="0">
                <a:latin typeface="Calibri"/>
                <a:cs typeface="Calibri"/>
              </a:rPr>
              <a:t> A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725038"/>
            <a:ext cx="10706100" cy="2542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According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Ian</a:t>
            </a:r>
            <a:r>
              <a:rPr sz="28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Sommerville</a:t>
            </a:r>
            <a:r>
              <a:rPr sz="2800" b="1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b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455F51"/>
                </a:solidFill>
                <a:latin typeface="Calibri"/>
                <a:cs typeface="Calibri"/>
              </a:rPr>
              <a:t>Pete</a:t>
            </a:r>
            <a:r>
              <a:rPr sz="2800" b="1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Sawyer</a:t>
            </a:r>
            <a:r>
              <a:rPr sz="2800" b="1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(1997):</a:t>
            </a:r>
            <a:r>
              <a:rPr sz="2800" b="1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00000"/>
              </a:lnSpc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“Requirements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specification of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what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should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be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implemented. They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descriptions of how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should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behave,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or of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property or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attribute.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may be a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constraint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on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of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40" dirty="0">
                <a:solidFill>
                  <a:srgbClr val="455F51"/>
                </a:solidFill>
                <a:latin typeface="Calibri"/>
                <a:cs typeface="Calibri"/>
              </a:rPr>
              <a:t>system.”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50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Requirement:</a:t>
            </a:r>
            <a:r>
              <a:rPr b="1" spc="-5" dirty="0">
                <a:latin typeface="Calibri"/>
                <a:cs typeface="Calibri"/>
              </a:rPr>
              <a:t> A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725038"/>
            <a:ext cx="10707370" cy="2542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According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455F51"/>
                </a:solidFill>
                <a:latin typeface="Calibri"/>
                <a:cs typeface="Calibri"/>
              </a:rPr>
              <a:t>Wiegers</a:t>
            </a:r>
            <a:r>
              <a:rPr sz="2800" b="1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&amp;</a:t>
            </a:r>
            <a:r>
              <a:rPr sz="2800" b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Beatty</a:t>
            </a:r>
            <a:r>
              <a:rPr sz="2800" b="1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(2013):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00000"/>
              </a:lnSpc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“[A </a:t>
            </a:r>
            <a:r>
              <a:rPr sz="2600" b="1" i="1" spc="-10" dirty="0">
                <a:solidFill>
                  <a:srgbClr val="455F51"/>
                </a:solidFill>
                <a:latin typeface="Calibri"/>
                <a:cs typeface="Calibri"/>
              </a:rPr>
              <a:t>requirement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is a]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statement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customer need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or objective, or of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condition or capability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that a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product must possess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satisfy such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need or </a:t>
            </a:r>
            <a:r>
              <a:rPr sz="2600" i="1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objective.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A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property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that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have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provide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value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45" dirty="0">
                <a:solidFill>
                  <a:srgbClr val="455F51"/>
                </a:solidFill>
                <a:latin typeface="Calibri"/>
                <a:cs typeface="Calibri"/>
              </a:rPr>
              <a:t>stakeholder.”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732" y="2855086"/>
            <a:ext cx="8371967" cy="4823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4619" y="3510407"/>
            <a:ext cx="5821553" cy="4818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294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15" dirty="0"/>
              <a:t>Requirements </a:t>
            </a:r>
            <a:r>
              <a:rPr spc="-20" dirty="0"/>
              <a:t>Information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6425" y="2246376"/>
          <a:ext cx="10972800" cy="384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1123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solidFill>
                      <a:srgbClr val="99CA38"/>
                    </a:solidFill>
                  </a:tcPr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solidFill>
                      <a:srgbClr val="99C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Business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114300" algn="ctr">
                        <a:lnSpc>
                          <a:spcPct val="100000"/>
                        </a:lnSpc>
                      </a:pPr>
                      <a:r>
                        <a:rPr sz="2200" b="1" spc="-15" dirty="0">
                          <a:latin typeface="Calibri"/>
                          <a:cs typeface="Calibri"/>
                        </a:rPr>
                        <a:t>requirement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6350">
                      <a:solidFill>
                        <a:srgbClr val="99CA38"/>
                      </a:solidFill>
                      <a:prstDash val="solid"/>
                    </a:lnL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high-level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2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objective</a:t>
                      </a:r>
                      <a:r>
                        <a:rPr sz="2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2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builds</a:t>
                      </a:r>
                      <a:r>
                        <a:rPr sz="2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product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or of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who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procures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it.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R w="6350">
                      <a:solidFill>
                        <a:srgbClr val="99CA38"/>
                      </a:solidFill>
                      <a:prstDash val="solid"/>
                    </a:lnR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14935" algn="ctr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2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rule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 marR="83185" algn="just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policy,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guideline,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standard,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regulation that defines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constrains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some aspect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 business.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software requirement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itself,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but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origin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several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types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requirements.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200" b="1" spc="-20" dirty="0">
                          <a:latin typeface="Calibri"/>
                          <a:cs typeface="Calibri"/>
                        </a:rPr>
                        <a:t>Constraint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6850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restriction</a:t>
                      </a:r>
                      <a:r>
                        <a:rPr sz="22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22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2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imposed</a:t>
                      </a:r>
                      <a:r>
                        <a:rPr sz="22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2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2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choices</a:t>
                      </a:r>
                      <a:r>
                        <a:rPr sz="22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22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2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2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developer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construction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product.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365">
                <a:tc>
                  <a:txBody>
                    <a:bodyPr/>
                    <a:lstStyle/>
                    <a:p>
                      <a:pPr marL="429895" marR="198755" indent="-1085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spc="-10" dirty="0">
                          <a:latin typeface="Calibri"/>
                          <a:cs typeface="Calibri"/>
                        </a:rPr>
                        <a:t>External </a:t>
                      </a:r>
                      <a:r>
                        <a:rPr sz="2200" b="1" spc="-15" dirty="0">
                          <a:latin typeface="Calibri"/>
                          <a:cs typeface="Calibri"/>
                        </a:rPr>
                        <a:t>interface </a:t>
                      </a:r>
                      <a:r>
                        <a:rPr sz="2200" b="1" spc="-4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5" dirty="0">
                          <a:latin typeface="Calibri"/>
                          <a:cs typeface="Calibri"/>
                        </a:rPr>
                        <a:t>requirement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 marR="83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22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connection</a:t>
                      </a:r>
                      <a:r>
                        <a:rPr sz="22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2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22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2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45" dirty="0">
                          <a:latin typeface="Calibri"/>
                          <a:cs typeface="Calibri"/>
                        </a:rPr>
                        <a:t>user, </a:t>
                      </a:r>
                      <a:r>
                        <a:rPr sz="2200" spc="-4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another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software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system,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a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device.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294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15" dirty="0"/>
              <a:t>Requirements </a:t>
            </a:r>
            <a:r>
              <a:rPr spc="-20" dirty="0"/>
              <a:t>Information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6425" y="2246376"/>
          <a:ext cx="10972800" cy="350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1416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solidFill>
                      <a:srgbClr val="99CA38"/>
                    </a:solidFill>
                  </a:tcPr>
                </a:tc>
                <a:tc>
                  <a:txBody>
                    <a:bodyPr/>
                    <a:lstStyle/>
                    <a:p>
                      <a:pPr marL="1441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solidFill>
                      <a:srgbClr val="99C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2200" b="1" spc="-20" dirty="0">
                          <a:latin typeface="Calibri"/>
                          <a:cs typeface="Calibri"/>
                        </a:rPr>
                        <a:t>Feature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3040" marB="0">
                    <a:lnL w="6350">
                      <a:solidFill>
                        <a:srgbClr val="99CA38"/>
                      </a:solidFill>
                      <a:prstDash val="solid"/>
                    </a:lnL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high-level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2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objective</a:t>
                      </a:r>
                      <a:r>
                        <a:rPr sz="2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2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builds</a:t>
                      </a:r>
                      <a:r>
                        <a:rPr sz="2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product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or of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who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procures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it.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R w="6350">
                      <a:solidFill>
                        <a:srgbClr val="99CA38"/>
                      </a:solidFill>
                      <a:prstDash val="solid"/>
                    </a:lnR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591185" marR="439420" indent="1460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Functional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eq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b="1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2200" b="1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 marR="83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220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behavior</a:t>
                      </a:r>
                      <a:r>
                        <a:rPr sz="220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22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220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22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exhibit</a:t>
                      </a:r>
                      <a:r>
                        <a:rPr sz="2200" spc="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22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specific </a:t>
                      </a:r>
                      <a:r>
                        <a:rPr sz="2200" spc="-4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conditions.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365"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spc="-10" dirty="0">
                          <a:latin typeface="Calibri"/>
                          <a:cs typeface="Calibri"/>
                        </a:rPr>
                        <a:t>Nonfunctional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591185">
                        <a:lnSpc>
                          <a:spcPct val="100000"/>
                        </a:lnSpc>
                      </a:pPr>
                      <a:r>
                        <a:rPr sz="2200" b="1" spc="-15" dirty="0">
                          <a:latin typeface="Calibri"/>
                          <a:cs typeface="Calibri"/>
                        </a:rPr>
                        <a:t>Requirement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22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property</a:t>
                      </a:r>
                      <a:r>
                        <a:rPr sz="22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characteristic</a:t>
                      </a:r>
                      <a:r>
                        <a:rPr sz="2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2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22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22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exhibit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or a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constraint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2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respect.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142240"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200" b="1" spc="-1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2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5" dirty="0">
                          <a:latin typeface="Calibri"/>
                          <a:cs typeface="Calibri"/>
                        </a:rPr>
                        <a:t>attribute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7485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 marR="83185"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564515" algn="l"/>
                          <a:tab pos="1215390" algn="l"/>
                          <a:tab pos="1616075" algn="l"/>
                          <a:tab pos="3367404" algn="l"/>
                          <a:tab pos="4957445" algn="l"/>
                          <a:tab pos="5589905" algn="l"/>
                          <a:tab pos="6827520" algn="l"/>
                          <a:tab pos="7129145" algn="l"/>
                          <a:tab pos="8091170" algn="l"/>
                        </a:tabLst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A	kind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f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func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ion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l	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equi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eme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	th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	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desc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ibes	a	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ce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or 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characteristic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product.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294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Types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15" dirty="0"/>
              <a:t>Requirements </a:t>
            </a:r>
            <a:r>
              <a:rPr spc="-20" dirty="0"/>
              <a:t>Information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6425" y="2246376"/>
          <a:ext cx="10972799" cy="198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solidFill>
                      <a:srgbClr val="99CA38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solidFill>
                      <a:srgbClr val="99C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2200" b="1" spc="-2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2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5" dirty="0">
                          <a:latin typeface="Calibri"/>
                          <a:cs typeface="Calibri"/>
                        </a:rPr>
                        <a:t>requirement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3040" marB="0">
                    <a:lnL w="6350">
                      <a:solidFill>
                        <a:srgbClr val="99CA38"/>
                      </a:solidFill>
                      <a:prstDash val="solid"/>
                    </a:lnL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521334" algn="l"/>
                          <a:tab pos="1746885" algn="l"/>
                          <a:tab pos="3395979" algn="l"/>
                          <a:tab pos="3947795" algn="l"/>
                          <a:tab pos="4309110" algn="l"/>
                          <a:tab pos="5426075" algn="l"/>
                          <a:tab pos="6118225" algn="l"/>
                          <a:tab pos="7294880" algn="l"/>
                        </a:tabLst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	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top-level	requirement	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for	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	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product	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that	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contains	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multiple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subsystems,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which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could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hardware.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R w="6350">
                      <a:solidFill>
                        <a:srgbClr val="99CA38"/>
                      </a:solidFill>
                      <a:prstDash val="solid"/>
                    </a:lnR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5" dirty="0">
                          <a:latin typeface="Calibri"/>
                          <a:cs typeface="Calibri"/>
                        </a:rPr>
                        <a:t>requirement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6850" marB="0">
                    <a:lnL w="6350">
                      <a:solidFill>
                        <a:srgbClr val="99CA38"/>
                      </a:solidFill>
                      <a:prstDash val="solid"/>
                    </a:lnL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goal</a:t>
                      </a:r>
                      <a:r>
                        <a:rPr sz="2200" spc="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2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task</a:t>
                      </a:r>
                      <a:r>
                        <a:rPr sz="2200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22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22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classes</a:t>
                      </a:r>
                      <a:r>
                        <a:rPr sz="22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22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22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2200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able</a:t>
                      </a:r>
                      <a:r>
                        <a:rPr sz="22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200" spc="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perform </a:t>
                      </a:r>
                      <a:r>
                        <a:rPr sz="2200" spc="-4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system,</a:t>
                      </a:r>
                      <a:r>
                        <a:rPr sz="2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a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attribute.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6350">
                      <a:solidFill>
                        <a:srgbClr val="99CA38"/>
                      </a:solidFill>
                      <a:prstDash val="solid"/>
                    </a:lnR>
                    <a:lnT w="6350">
                      <a:solidFill>
                        <a:srgbClr val="99CA38"/>
                      </a:solidFill>
                      <a:prstDash val="solid"/>
                    </a:lnT>
                    <a:lnB w="6350">
                      <a:solidFill>
                        <a:srgbClr val="99CA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989" y="2132202"/>
            <a:ext cx="1138669" cy="3646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3948" y="2127630"/>
            <a:ext cx="2489835" cy="3691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61965" y="2127630"/>
            <a:ext cx="5357114" cy="440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8742" y="2782951"/>
            <a:ext cx="3670680" cy="4408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7627" y="3342358"/>
            <a:ext cx="6296025" cy="16421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4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4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400" b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customer’s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perspective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Good</a:t>
            </a:r>
            <a:r>
              <a:rPr sz="24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practices</a:t>
            </a:r>
            <a:r>
              <a:rPr sz="24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 engineering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analyst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798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Levels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of</a:t>
            </a:r>
            <a:r>
              <a:rPr b="1" spc="-20" dirty="0">
                <a:latin typeface="Calibri"/>
                <a:cs typeface="Calibri"/>
              </a:rPr>
              <a:t> software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4989195" cy="2356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comprises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three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main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parts: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914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Functional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941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Levels</a:t>
            </a:r>
            <a:r>
              <a:rPr b="1" spc="-10" dirty="0">
                <a:latin typeface="Calibri"/>
                <a:cs typeface="Calibri"/>
              </a:rPr>
              <a:t> of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Software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087092"/>
            <a:ext cx="10707370" cy="354647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48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b="1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ts val="4680"/>
              </a:lnSpc>
              <a:spcBef>
                <a:spcPts val="235"/>
              </a:spcBef>
              <a:tabLst>
                <a:tab pos="561340" algn="l"/>
                <a:tab pos="1440815" algn="l"/>
                <a:tab pos="2682875" algn="l"/>
                <a:tab pos="3135630" algn="l"/>
                <a:tab pos="4210050" algn="l"/>
                <a:tab pos="4557395" algn="l"/>
                <a:tab pos="5805805" algn="l"/>
                <a:tab pos="6491605" algn="l"/>
                <a:tab pos="7107555" algn="l"/>
                <a:tab pos="8255634" algn="l"/>
                <a:tab pos="956310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spc="-110" dirty="0">
                <a:solidFill>
                  <a:srgbClr val="455F51"/>
                </a:solidFill>
                <a:latin typeface="Calibri"/>
                <a:cs typeface="Calibri"/>
              </a:rPr>
              <a:t>“A</a:t>
            </a:r>
            <a:r>
              <a:rPr sz="2600" i="1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set</a:t>
            </a:r>
            <a:r>
              <a:rPr sz="2600" b="1" i="1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b="1" i="1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information</a:t>
            </a:r>
            <a:r>
              <a:rPr sz="2600" b="1" i="1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b="1" i="1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455F51"/>
                </a:solidFill>
                <a:latin typeface="Calibri"/>
                <a:cs typeface="Calibri"/>
              </a:rPr>
              <a:t>describes</a:t>
            </a:r>
            <a:r>
              <a:rPr sz="2600" b="1" i="1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b="1" i="1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b="1" i="1" spc="22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600" b="1" i="1" spc="229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i="1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leads</a:t>
            </a:r>
            <a:r>
              <a:rPr sz="2600" i="1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i="1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one</a:t>
            </a:r>
            <a:r>
              <a:rPr sz="2600" i="1" spc="2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600" i="1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more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j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ects	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o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delive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	a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lu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ion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d	t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ed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ul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ima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busi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ess</a:t>
            </a:r>
            <a:endParaRPr sz="2600">
              <a:latin typeface="Calibri"/>
              <a:cs typeface="Calibri"/>
            </a:endParaRPr>
          </a:p>
          <a:p>
            <a:pPr marL="561340" marR="5080">
              <a:lnSpc>
                <a:spcPts val="4680"/>
              </a:lnSpc>
              <a:tabLst>
                <a:tab pos="1842770" algn="l"/>
                <a:tab pos="2176780" algn="l"/>
                <a:tab pos="2896235" algn="l"/>
                <a:tab pos="3413125" algn="l"/>
                <a:tab pos="4257040" algn="l"/>
                <a:tab pos="4548505" algn="l"/>
                <a:tab pos="5766435" algn="l"/>
                <a:tab pos="6089650" algn="l"/>
                <a:tab pos="6269355" algn="l"/>
                <a:tab pos="7009765" algn="l"/>
                <a:tab pos="7456805" algn="l"/>
                <a:tab pos="8608695" algn="l"/>
                <a:tab pos="8817610" algn="l"/>
                <a:tab pos="9271635" algn="l"/>
                <a:tab pos="10183495" algn="l"/>
              </a:tabLst>
            </a:pP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ou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omes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.	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busines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equ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re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me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ts		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ncl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busines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s	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opp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rtu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itie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, 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si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ess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objecti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es,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su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ess	me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ri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,	a	visi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n	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t,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op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1150"/>
              </a:spcBef>
            </a:pP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limitations.”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941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Levels</a:t>
            </a:r>
            <a:r>
              <a:rPr b="1" spc="-10" dirty="0">
                <a:latin typeface="Calibri"/>
                <a:cs typeface="Calibri"/>
              </a:rPr>
              <a:t> of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Software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087092"/>
            <a:ext cx="10706735" cy="358457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148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b="1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561340" marR="5080" indent="-247015" algn="just">
              <a:lnSpc>
                <a:spcPts val="4680"/>
              </a:lnSpc>
              <a:spcBef>
                <a:spcPts val="235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i="1" spc="-110" dirty="0">
                <a:solidFill>
                  <a:srgbClr val="455F51"/>
                </a:solidFill>
                <a:latin typeface="Calibri"/>
                <a:cs typeface="Calibri"/>
              </a:rPr>
              <a:t>“A </a:t>
            </a:r>
            <a:r>
              <a:rPr sz="2600" b="1" i="1" dirty="0">
                <a:solidFill>
                  <a:srgbClr val="455F51"/>
                </a:solidFill>
                <a:latin typeface="Calibri"/>
                <a:cs typeface="Calibri"/>
              </a:rPr>
              <a:t>goal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600" b="1" i="1" spc="-10" dirty="0">
                <a:solidFill>
                  <a:srgbClr val="455F51"/>
                </a:solidFill>
                <a:latin typeface="Calibri"/>
                <a:cs typeface="Calibri"/>
              </a:rPr>
              <a:t>task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that specific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classes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users </a:t>
            </a:r>
            <a:r>
              <a:rPr sz="2600" b="1" i="1" spc="-10" dirty="0">
                <a:solidFill>
                  <a:srgbClr val="455F51"/>
                </a:solidFill>
                <a:latin typeface="Calibri"/>
                <a:cs typeface="Calibri"/>
              </a:rPr>
              <a:t>must </a:t>
            </a:r>
            <a:r>
              <a:rPr sz="2600" b="1" i="1" dirty="0">
                <a:solidFill>
                  <a:srgbClr val="455F51"/>
                </a:solidFill>
                <a:latin typeface="Calibri"/>
                <a:cs typeface="Calibri"/>
              </a:rPr>
              <a:t>be able </a:t>
            </a:r>
            <a:r>
              <a:rPr sz="2600" b="1" i="1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600" b="1" i="1" spc="-5" dirty="0">
                <a:solidFill>
                  <a:srgbClr val="455F51"/>
                </a:solidFill>
                <a:latin typeface="Calibri"/>
                <a:cs typeface="Calibri"/>
              </a:rPr>
              <a:t>perform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with a 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system,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a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desired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attribute.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cases,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i="1" spc="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stories,</a:t>
            </a:r>
            <a:r>
              <a:rPr sz="2600" i="1" spc="5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scenarios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 common</a:t>
            </a:r>
            <a:r>
              <a:rPr sz="2600" i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ways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represent</a:t>
            </a:r>
            <a:r>
              <a:rPr sz="2600" i="1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requirements.”</a:t>
            </a:r>
            <a:endParaRPr sz="2600">
              <a:latin typeface="Calibri"/>
              <a:cs typeface="Calibri"/>
            </a:endParaRPr>
          </a:p>
          <a:p>
            <a:pPr marL="561340" marR="6350" indent="-247015" algn="just">
              <a:lnSpc>
                <a:spcPts val="4680"/>
              </a:lnSpc>
              <a:spcBef>
                <a:spcPts val="10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domain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also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includes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descriptions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attributes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characteristics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important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to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satisfaction.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941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Levels</a:t>
            </a:r>
            <a:r>
              <a:rPr b="1" spc="-10" dirty="0">
                <a:latin typeface="Calibri"/>
                <a:cs typeface="Calibri"/>
              </a:rPr>
              <a:t> of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Software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089530"/>
            <a:ext cx="10707370" cy="4180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118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Functional</a:t>
            </a:r>
            <a:r>
              <a:rPr sz="24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400">
              <a:latin typeface="Calibri"/>
              <a:cs typeface="Calibri"/>
            </a:endParaRPr>
          </a:p>
          <a:p>
            <a:pPr marL="561340" marR="7620" indent="-247015" algn="just">
              <a:lnSpc>
                <a:spcPts val="4029"/>
              </a:lnSpc>
              <a:spcBef>
                <a:spcPts val="254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i="1" spc="-95" dirty="0">
                <a:solidFill>
                  <a:srgbClr val="455F51"/>
                </a:solidFill>
                <a:latin typeface="Calibri"/>
                <a:cs typeface="Calibri"/>
              </a:rPr>
              <a:t>“A</a:t>
            </a:r>
            <a:r>
              <a:rPr sz="2400" i="1" spc="-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455F51"/>
                </a:solidFill>
                <a:latin typeface="Calibri"/>
                <a:cs typeface="Calibri"/>
              </a:rPr>
              <a:t>description of </a:t>
            </a:r>
            <a:r>
              <a:rPr sz="2400" b="1" i="1" dirty="0">
                <a:solidFill>
                  <a:srgbClr val="455F51"/>
                </a:solidFill>
                <a:latin typeface="Calibri"/>
                <a:cs typeface="Calibri"/>
              </a:rPr>
              <a:t>a behavior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that a </a:t>
            </a:r>
            <a:r>
              <a:rPr sz="2400" i="1" spc="-5" dirty="0">
                <a:solidFill>
                  <a:srgbClr val="455F51"/>
                </a:solidFill>
                <a:latin typeface="Calibri"/>
                <a:cs typeface="Calibri"/>
              </a:rPr>
              <a:t>software </a:t>
            </a:r>
            <a:r>
              <a:rPr sz="2400" i="1" spc="-20" dirty="0">
                <a:solidFill>
                  <a:srgbClr val="455F51"/>
                </a:solidFill>
                <a:latin typeface="Calibri"/>
                <a:cs typeface="Calibri"/>
              </a:rPr>
              <a:t>system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will </a:t>
            </a:r>
            <a:r>
              <a:rPr sz="2400" i="1" spc="-10" dirty="0">
                <a:solidFill>
                  <a:srgbClr val="455F51"/>
                </a:solidFill>
                <a:latin typeface="Calibri"/>
                <a:cs typeface="Calibri"/>
              </a:rPr>
              <a:t>exhibit </a:t>
            </a:r>
            <a:r>
              <a:rPr sz="2400" i="1" spc="-5" dirty="0">
                <a:solidFill>
                  <a:srgbClr val="455F51"/>
                </a:solidFill>
                <a:latin typeface="Calibri"/>
                <a:cs typeface="Calibri"/>
              </a:rPr>
              <a:t>under specific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455F51"/>
                </a:solidFill>
                <a:latin typeface="Calibri"/>
                <a:cs typeface="Calibri"/>
              </a:rPr>
              <a:t>conditions.”</a:t>
            </a:r>
            <a:endParaRPr sz="2400">
              <a:latin typeface="Calibri"/>
              <a:cs typeface="Calibri"/>
            </a:endParaRPr>
          </a:p>
          <a:p>
            <a:pPr marL="561340" marR="6350" indent="-247015" algn="just">
              <a:lnSpc>
                <a:spcPts val="4029"/>
              </a:lnSpc>
              <a:spcBef>
                <a:spcPts val="305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describe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4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developers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must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implement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enable</a:t>
            </a:r>
            <a:r>
              <a:rPr sz="2400" spc="5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users</a:t>
            </a:r>
            <a:r>
              <a:rPr sz="2400" spc="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accomplish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their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tasks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(user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requirements),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thereby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satisfying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  <a:p>
            <a:pPr marL="561340" marR="5080" indent="-247015" algn="just">
              <a:lnSpc>
                <a:spcPts val="4029"/>
              </a:lnSpc>
              <a:spcBef>
                <a:spcPts val="110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This alignment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among 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three levels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essential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success.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8369"/>
            <a:ext cx="6158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Origins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/</a:t>
            </a:r>
            <a:r>
              <a:rPr b="1" spc="-10" dirty="0">
                <a:latin typeface="Calibri"/>
                <a:cs typeface="Calibri"/>
              </a:rPr>
              <a:t> influences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from…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793" y="2250948"/>
            <a:ext cx="10419682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58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Origins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/</a:t>
            </a:r>
            <a:r>
              <a:rPr b="1" spc="-10" dirty="0">
                <a:latin typeface="Calibri"/>
                <a:cs typeface="Calibri"/>
              </a:rPr>
              <a:t> influences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from…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94344" y="1971548"/>
            <a:ext cx="3776979" cy="390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350" indent="-256540" algn="just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FIGURE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shows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Relationships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among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several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types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Solid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arrows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mean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“are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stored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in”;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dotted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arrows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mean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“are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origin </a:t>
            </a:r>
            <a:r>
              <a:rPr sz="2400" spc="35" dirty="0">
                <a:solidFill>
                  <a:srgbClr val="455F51"/>
                </a:solidFill>
                <a:latin typeface="Calibri"/>
                <a:cs typeface="Calibri"/>
              </a:rPr>
              <a:t>of”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“influence.”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623" y="2014727"/>
            <a:ext cx="6911340" cy="46336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252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Calibri"/>
                <a:cs typeface="Calibri"/>
              </a:rPr>
              <a:t>Working</a:t>
            </a:r>
            <a:r>
              <a:rPr b="1" spc="-5" dirty="0">
                <a:latin typeface="Calibri"/>
                <a:cs typeface="Calibri"/>
              </a:rPr>
              <a:t> with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three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63266"/>
            <a:ext cx="6304915" cy="152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Figure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illustrates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how various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stakeholders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might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participate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eliciting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three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levels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  <a:p>
            <a:pPr marL="268605" indent="-256540" algn="just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Based</a:t>
            </a:r>
            <a:r>
              <a:rPr sz="2400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400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400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identified</a:t>
            </a:r>
            <a:r>
              <a:rPr sz="2400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need,</a:t>
            </a:r>
            <a:r>
              <a:rPr sz="2400" spc="2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market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404" y="3764660"/>
            <a:ext cx="119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844" algn="l"/>
              </a:tabLst>
            </a:pP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,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04" y="4130420"/>
            <a:ext cx="1236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managers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573" y="3764660"/>
            <a:ext cx="3399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tabLst>
                <a:tab pos="522605" algn="l"/>
                <a:tab pos="1978660" algn="l"/>
                <a:tab pos="2972435" algn="l"/>
              </a:tabLst>
            </a:pP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r	mar</a:t>
            </a:r>
            <a:r>
              <a:rPr sz="2400" spc="-80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fin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	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5638" y="3764660"/>
            <a:ext cx="4156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151890" algn="l"/>
                <a:tab pos="1886585" algn="l"/>
                <a:tab pos="3066415" algn="l"/>
              </a:tabLst>
            </a:pP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exciting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new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	concept,</a:t>
            </a:r>
            <a:endParaRPr sz="24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</a:pP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404" y="4496180"/>
            <a:ext cx="60496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software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that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will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help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their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company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operate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more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efficiently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(for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information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systems)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compete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successfully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marketplace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(for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commercial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products).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854871"/>
            <a:ext cx="4267264" cy="573642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252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Calibri"/>
                <a:cs typeface="Calibri"/>
              </a:rPr>
              <a:t>Working</a:t>
            </a:r>
            <a:r>
              <a:rPr b="1" spc="-5" dirty="0">
                <a:latin typeface="Calibri"/>
                <a:cs typeface="Calibri"/>
              </a:rPr>
              <a:t> with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three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63266"/>
            <a:ext cx="6304915" cy="416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715" indent="-256540" algn="just">
              <a:lnSpc>
                <a:spcPct val="10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corporate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environment,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analyst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then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typically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works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with user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representatives </a:t>
            </a:r>
            <a:r>
              <a:rPr sz="2400" spc="-4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 user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Companies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developing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commercial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products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often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identify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manager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determine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features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include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new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product.</a:t>
            </a:r>
            <a:endParaRPr sz="2400">
              <a:latin typeface="Calibri"/>
              <a:cs typeface="Calibri"/>
            </a:endParaRPr>
          </a:p>
          <a:p>
            <a:pPr marL="268605" marR="6350" indent="-256540" algn="just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Each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feature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must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align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with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accomplishing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0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requirements,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BA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manager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derives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functionality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will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let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users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achieve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goals.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854871"/>
            <a:ext cx="4267264" cy="57364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252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Calibri"/>
                <a:cs typeface="Calibri"/>
              </a:rPr>
              <a:t>Working</a:t>
            </a:r>
            <a:r>
              <a:rPr b="1" spc="-5" dirty="0">
                <a:latin typeface="Calibri"/>
                <a:cs typeface="Calibri"/>
              </a:rPr>
              <a:t> with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three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06879"/>
            <a:ext cx="6306185" cy="335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Developers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use</a:t>
            </a:r>
            <a:r>
              <a:rPr sz="2400" spc="5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functional</a:t>
            </a:r>
            <a:r>
              <a:rPr sz="2400" spc="5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nonfunctional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design solutions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implement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necessary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functionality,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within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limits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constraints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impose.</a:t>
            </a:r>
            <a:endParaRPr sz="2400">
              <a:latin typeface="Calibri"/>
              <a:cs typeface="Calibri"/>
            </a:endParaRPr>
          </a:p>
          <a:p>
            <a:pPr marL="268605" indent="-256540" algn="just">
              <a:lnSpc>
                <a:spcPct val="100000"/>
              </a:lnSpc>
              <a:spcBef>
                <a:spcPts val="174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Testers</a:t>
            </a:r>
            <a:r>
              <a:rPr sz="2400" spc="6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determine</a:t>
            </a:r>
            <a:r>
              <a:rPr sz="2400" spc="6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2400" spc="6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6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verify</a:t>
            </a:r>
            <a:r>
              <a:rPr sz="2400" spc="6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whether</a:t>
            </a:r>
            <a:r>
              <a:rPr sz="2400" spc="6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268605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were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correctly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implemented.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854871"/>
            <a:ext cx="4267264" cy="573642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10363200" cy="685800"/>
          </a:xfrm>
        </p:spPr>
        <p:txBody>
          <a:bodyPr/>
          <a:lstStyle/>
          <a:p>
            <a:r>
              <a:rPr lang="en-US" dirty="0"/>
              <a:t>Requirements development and management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685800" y="1676400"/>
            <a:ext cx="10363200" cy="426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55618"/>
            <a:ext cx="822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160" y="2510789"/>
            <a:ext cx="6428359" cy="5346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3519" y="3242310"/>
            <a:ext cx="5693283" cy="5346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</a:t>
            </a:r>
            <a:r>
              <a:rPr spc="5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82107"/>
            <a:ext cx="5659120" cy="253492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2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800" dirty="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5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 dirty="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90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Som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erp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”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9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”</a:t>
            </a:r>
            <a:endParaRPr sz="2400" dirty="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80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els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typ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endParaRPr sz="2400" dirty="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7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00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orkin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th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ee</a:t>
            </a:r>
            <a:r>
              <a:rPr sz="24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le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30" dirty="0"/>
              <a:t>n</a:t>
            </a:r>
            <a:r>
              <a:rPr spc="-50" dirty="0"/>
              <a:t>t</a:t>
            </a:r>
            <a:r>
              <a:rPr spc="-5" dirty="0"/>
              <a:t>e</a:t>
            </a:r>
            <a:r>
              <a:rPr spc="-40" dirty="0"/>
              <a:t>n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82107"/>
            <a:ext cx="5659120" cy="253492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2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5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90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Som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erp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ti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455F51"/>
                </a:solidFill>
                <a:latin typeface="Calibri"/>
                <a:cs typeface="Calibri"/>
              </a:rPr>
              <a:t>”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9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80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els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typ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7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00" dirty="0">
                <a:solidFill>
                  <a:srgbClr val="455F51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orkin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th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ee</a:t>
            </a:r>
            <a:r>
              <a:rPr sz="24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le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254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Calibri"/>
                <a:cs typeface="Calibri"/>
              </a:rPr>
              <a:t>Where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are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requirements?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2481072"/>
            <a:ext cx="3508248" cy="34259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1435" y="2481072"/>
            <a:ext cx="3508248" cy="34259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2309" y="2535668"/>
            <a:ext cx="3412369" cy="33304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229" y="2105532"/>
            <a:ext cx="8595614" cy="4818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871977"/>
            <a:ext cx="1807845" cy="3707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3357" y="3900932"/>
            <a:ext cx="8909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libri"/>
                <a:cs typeface="Calibri"/>
              </a:rPr>
              <a:t>Perceptions,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communication</a:t>
            </a:r>
            <a:r>
              <a:rPr sz="3200" b="1" spc="-20" dirty="0">
                <a:latin typeface="Calibri"/>
                <a:cs typeface="Calibri"/>
              </a:rPr>
              <a:t> patterns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interests…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4734"/>
            <a:ext cx="12022836" cy="62834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6858000" cy="63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is RE important</a:t>
            </a:r>
          </a:p>
        </p:txBody>
      </p:sp>
      <p:pic>
        <p:nvPicPr>
          <p:cNvPr id="51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95463"/>
            <a:ext cx="3759200" cy="4351337"/>
          </a:xfrm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981575" y="1989138"/>
            <a:ext cx="6096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i="1">
                <a:solidFill>
                  <a:srgbClr val="7030A0"/>
                </a:solidFill>
                <a:latin typeface="Garamond-Light"/>
              </a:rPr>
              <a:t>Errors made during the requirements stage account for 40 to 60 percent of all defects found in a software project (Davis 1993; Leffingwell 1997).</a:t>
            </a:r>
            <a:endParaRPr lang="en-US" altLang="en-US" sz="3200" i="1">
              <a:solidFill>
                <a:srgbClr val="7030A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CFE85C-97D4-4EA3-8E92-5FD61362A45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32992" y="685800"/>
            <a:ext cx="5005808" cy="635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31" y="1533216"/>
            <a:ext cx="10515600" cy="5160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most common reasons for project failures are not </a:t>
            </a:r>
            <a:r>
              <a:rPr lang="en-US" dirty="0" smtClean="0"/>
              <a:t>technical.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Reasons for project </a:t>
            </a:r>
            <a:r>
              <a:rPr lang="en-US" dirty="0" smtClean="0"/>
              <a:t>failure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*1. Lack of User Input				12.8%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*2. Incomplete Requirements &amp; Specifications 	12.3% 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*3. Changing Requirements &amp; Specifications 	11.8%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4. Lack of Executive Support 			7.5%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5. Technology Incompetence			7.0%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6. Lack of Resources 				6.4%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*7. Unrealistic Expectations 			5.9%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8. Unclear Objectives				5.3%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9. Unrealistic Time Frames 			4.3%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10. New Technology 				3.7%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Other 					23.0%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Those </a:t>
            </a:r>
            <a:r>
              <a:rPr lang="en-US" dirty="0"/>
              <a:t>marked with an asterisk are </a:t>
            </a:r>
            <a:r>
              <a:rPr lang="en-US" dirty="0" smtClean="0"/>
              <a:t>directly related </a:t>
            </a:r>
            <a:r>
              <a:rPr lang="en-US" dirty="0"/>
              <a:t>to requirements.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						Standish Group’s Chaos Report (1995)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2F5BD8-390E-467B-9817-7D4E675CD9D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1054</Words>
  <Application>Microsoft Office PowerPoint</Application>
  <PresentationFormat>Widescreen</PresentationFormat>
  <Paragraphs>163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Garamond-Light</vt:lpstr>
      <vt:lpstr>Georgia</vt:lpstr>
      <vt:lpstr>Segoe UI Symbol</vt:lpstr>
      <vt:lpstr>Times New Roman</vt:lpstr>
      <vt:lpstr>Office Theme</vt:lpstr>
      <vt:lpstr>Software Requirement  Engineering</vt:lpstr>
      <vt:lpstr>PowerPoint Presentation</vt:lpstr>
      <vt:lpstr>PowerPoint Presentation</vt:lpstr>
      <vt:lpstr>Content</vt:lpstr>
      <vt:lpstr>Where are the requirements?</vt:lpstr>
      <vt:lpstr>Perceptions, communication patterns and interests…</vt:lpstr>
      <vt:lpstr>PowerPoint Presentation</vt:lpstr>
      <vt:lpstr>Why is RE important</vt:lpstr>
      <vt:lpstr>Why do we care?</vt:lpstr>
      <vt:lpstr>Why do we care?</vt:lpstr>
      <vt:lpstr>Some key questions</vt:lpstr>
      <vt:lpstr>–Definitions –</vt:lpstr>
      <vt:lpstr>IEEE-Standard 610.12 (1990)</vt:lpstr>
      <vt:lpstr>Requirement: A definition</vt:lpstr>
      <vt:lpstr>Requirement: A definition</vt:lpstr>
      <vt:lpstr>PowerPoint Presentation</vt:lpstr>
      <vt:lpstr>Types of Requirements Information</vt:lpstr>
      <vt:lpstr>Types of Requirements Information</vt:lpstr>
      <vt:lpstr>Types of Requirements Information</vt:lpstr>
      <vt:lpstr>Levels of software requirements</vt:lpstr>
      <vt:lpstr>Levels of Software Requirements</vt:lpstr>
      <vt:lpstr>Levels of Software Requirements</vt:lpstr>
      <vt:lpstr>Levels of Software Requirements</vt:lpstr>
      <vt:lpstr>Origins of / influences from…</vt:lpstr>
      <vt:lpstr>Origins of / influences from…</vt:lpstr>
      <vt:lpstr>Working with the three levels</vt:lpstr>
      <vt:lpstr>Working with the three levels</vt:lpstr>
      <vt:lpstr>Working with the three levels</vt:lpstr>
      <vt:lpstr>Requirements development and management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Bushra Fazal BUKC</cp:lastModifiedBy>
  <cp:revision>7</cp:revision>
  <dcterms:created xsi:type="dcterms:W3CDTF">2021-10-12T06:06:25Z</dcterms:created>
  <dcterms:modified xsi:type="dcterms:W3CDTF">2022-09-29T05:21:15Z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2021-10-12T00:00:00Z</vt:filetime>
  </property>
</Properties>
</file>