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78" r:id="rId3"/>
    <p:sldId id="279" r:id="rId4"/>
    <p:sldId id="280" r:id="rId5"/>
    <p:sldId id="281" r:id="rId6"/>
    <p:sldId id="298" r:id="rId7"/>
    <p:sldId id="283" r:id="rId8"/>
    <p:sldId id="284" r:id="rId9"/>
    <p:sldId id="285" r:id="rId10"/>
    <p:sldId id="287" r:id="rId11"/>
    <p:sldId id="288" r:id="rId12"/>
    <p:sldId id="289" r:id="rId13"/>
    <p:sldId id="290" r:id="rId14"/>
    <p:sldId id="299" r:id="rId15"/>
    <p:sldId id="291" r:id="rId16"/>
    <p:sldId id="293" r:id="rId17"/>
    <p:sldId id="294" r:id="rId18"/>
    <p:sldId id="295" r:id="rId19"/>
    <p:sldId id="296" r:id="rId20"/>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5F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06E3ECA-263F-4FA9-BEBF-26CD3A96E6B7}" type="datetimeFigureOut">
              <a:rPr lang="en-US" smtClean="0"/>
              <a:t>1/26/2022</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7135A75-7C23-46DA-8AD8-A59267CB217A}" type="slidenum">
              <a:rPr lang="en-US" smtClean="0"/>
              <a:t>‹#›</a:t>
            </a:fld>
            <a:endParaRPr lang="en-US"/>
          </a:p>
        </p:txBody>
      </p:sp>
    </p:spTree>
    <p:extLst>
      <p:ext uri="{BB962C8B-B14F-4D97-AF65-F5344CB8AC3E}">
        <p14:creationId xmlns:p14="http://schemas.microsoft.com/office/powerpoint/2010/main" val="1673832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Figure 20-1 illustrates four types of requirements traceability links (</a:t>
            </a:r>
            <a:r>
              <a:rPr lang="en-US" sz="1200" kern="1200" baseline="0" dirty="0" err="1" smtClean="0">
                <a:solidFill>
                  <a:schemeClr val="tx1"/>
                </a:solidFill>
                <a:latin typeface="+mn-lt"/>
                <a:ea typeface="+mn-ea"/>
                <a:cs typeface="+mn-cs"/>
              </a:rPr>
              <a:t>Jarke</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1998). Customer needs are traced </a:t>
            </a:r>
            <a:r>
              <a:rPr lang="en-US" sz="1200" i="1" kern="1200" baseline="0" dirty="0" smtClean="0">
                <a:solidFill>
                  <a:schemeClr val="tx1"/>
                </a:solidFill>
                <a:latin typeface="+mn-lt"/>
                <a:ea typeface="+mn-ea"/>
                <a:cs typeface="+mn-cs"/>
              </a:rPr>
              <a:t>forward to requirements, so you can tell</a:t>
            </a:r>
          </a:p>
          <a:p>
            <a:r>
              <a:rPr lang="en-US" sz="1200" kern="1200" baseline="0" dirty="0" smtClean="0">
                <a:solidFill>
                  <a:schemeClr val="tx1"/>
                </a:solidFill>
                <a:latin typeface="+mn-lt"/>
                <a:ea typeface="+mn-ea"/>
                <a:cs typeface="+mn-cs"/>
              </a:rPr>
              <a:t>which requirements will be affected if those needs change during or after</a:t>
            </a:r>
          </a:p>
          <a:p>
            <a:r>
              <a:rPr lang="en-US" sz="1200" kern="1200" baseline="0" dirty="0" smtClean="0">
                <a:solidFill>
                  <a:schemeClr val="tx1"/>
                </a:solidFill>
                <a:latin typeface="+mn-lt"/>
                <a:ea typeface="+mn-ea"/>
                <a:cs typeface="+mn-cs"/>
              </a:rPr>
              <a:t>development. This also gives you confidence that the requirements specification</a:t>
            </a:r>
          </a:p>
          <a:p>
            <a:r>
              <a:rPr lang="en-US" sz="1200" kern="1200" baseline="0" dirty="0" smtClean="0">
                <a:solidFill>
                  <a:schemeClr val="tx1"/>
                </a:solidFill>
                <a:latin typeface="+mn-lt"/>
                <a:ea typeface="+mn-ea"/>
                <a:cs typeface="+mn-cs"/>
              </a:rPr>
              <a:t>has addressed all stated customer needs. Conversely, you can trace </a:t>
            </a:r>
            <a:r>
              <a:rPr lang="en-US" sz="1200" i="1" kern="1200" baseline="0" dirty="0" smtClean="0">
                <a:solidFill>
                  <a:schemeClr val="tx1"/>
                </a:solidFill>
                <a:latin typeface="+mn-lt"/>
                <a:ea typeface="+mn-ea"/>
                <a:cs typeface="+mn-cs"/>
              </a:rPr>
              <a:t>backward</a:t>
            </a:r>
          </a:p>
          <a:p>
            <a:r>
              <a:rPr lang="en-US" sz="1200" i="1" kern="1200" baseline="0" dirty="0" smtClean="0">
                <a:solidFill>
                  <a:schemeClr val="tx1"/>
                </a:solidFill>
                <a:latin typeface="+mn-lt"/>
                <a:ea typeface="+mn-ea"/>
                <a:cs typeface="+mn-cs"/>
              </a:rPr>
              <a:t>from requirements to customer needs to identify the origin of each</a:t>
            </a:r>
          </a:p>
          <a:p>
            <a:r>
              <a:rPr lang="en-US" sz="1200" kern="1200" baseline="0" dirty="0" smtClean="0">
                <a:solidFill>
                  <a:schemeClr val="tx1"/>
                </a:solidFill>
                <a:latin typeface="+mn-lt"/>
                <a:ea typeface="+mn-ea"/>
                <a:cs typeface="+mn-cs"/>
              </a:rPr>
              <a:t>software requirement. If you represented customer needs in the form of use</a:t>
            </a:r>
          </a:p>
          <a:p>
            <a:r>
              <a:rPr lang="en-US" sz="1200" kern="1200" baseline="0" dirty="0" smtClean="0">
                <a:solidFill>
                  <a:schemeClr val="tx1"/>
                </a:solidFill>
                <a:latin typeface="+mn-lt"/>
                <a:ea typeface="+mn-ea"/>
                <a:cs typeface="+mn-cs"/>
              </a:rPr>
              <a:t>cases, the top half of Figure 20-1 illustrates tracing between use cases and functional</a:t>
            </a:r>
          </a:p>
          <a:p>
            <a:r>
              <a:rPr lang="en-US" sz="1200" kern="1200" baseline="0" dirty="0" smtClean="0">
                <a:solidFill>
                  <a:schemeClr val="tx1"/>
                </a:solidFill>
                <a:latin typeface="+mn-lt"/>
                <a:ea typeface="+mn-ea"/>
                <a:cs typeface="+mn-cs"/>
              </a:rPr>
              <a:t>requirements.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bottom half of Figure 20-1 indicates that, as requirements flow into</a:t>
            </a:r>
          </a:p>
          <a:p>
            <a:r>
              <a:rPr lang="en-US" sz="1200" kern="1200" baseline="0" dirty="0" smtClean="0">
                <a:solidFill>
                  <a:schemeClr val="tx1"/>
                </a:solidFill>
                <a:latin typeface="+mn-lt"/>
                <a:ea typeface="+mn-ea"/>
                <a:cs typeface="+mn-cs"/>
              </a:rPr>
              <a:t>downstream deliverables during development, you can trace </a:t>
            </a:r>
            <a:r>
              <a:rPr lang="en-US" sz="1200" i="1" kern="1200" baseline="0" dirty="0" smtClean="0">
                <a:solidFill>
                  <a:schemeClr val="tx1"/>
                </a:solidFill>
                <a:latin typeface="+mn-lt"/>
                <a:ea typeface="+mn-ea"/>
                <a:cs typeface="+mn-cs"/>
              </a:rPr>
              <a:t>forward from</a:t>
            </a:r>
          </a:p>
          <a:p>
            <a:r>
              <a:rPr lang="en-US" sz="1200" i="1" kern="1200" baseline="0" dirty="0" smtClean="0">
                <a:solidFill>
                  <a:schemeClr val="tx1"/>
                </a:solidFill>
                <a:latin typeface="+mn-lt"/>
                <a:ea typeface="+mn-ea"/>
                <a:cs typeface="+mn-cs"/>
              </a:rPr>
              <a:t>requirements by defining links between individual requirements and specific</a:t>
            </a:r>
          </a:p>
          <a:p>
            <a:r>
              <a:rPr lang="en-US" sz="1200" kern="1200" baseline="0" dirty="0" smtClean="0">
                <a:solidFill>
                  <a:schemeClr val="tx1"/>
                </a:solidFill>
                <a:latin typeface="+mn-lt"/>
                <a:ea typeface="+mn-ea"/>
                <a:cs typeface="+mn-cs"/>
              </a:rPr>
              <a:t>product elements. This type of link assures that you’ve satisfied every requirement</a:t>
            </a:r>
          </a:p>
          <a:p>
            <a:r>
              <a:rPr lang="en-US" sz="1200" kern="1200" baseline="0" dirty="0" smtClean="0">
                <a:solidFill>
                  <a:schemeClr val="tx1"/>
                </a:solidFill>
                <a:latin typeface="+mn-lt"/>
                <a:ea typeface="+mn-ea"/>
                <a:cs typeface="+mn-cs"/>
              </a:rPr>
              <a:t>because you know which components address each one. The fourth type</a:t>
            </a:r>
          </a:p>
          <a:p>
            <a:r>
              <a:rPr lang="en-US" sz="1200" kern="1200" baseline="0" dirty="0" smtClean="0">
                <a:solidFill>
                  <a:schemeClr val="tx1"/>
                </a:solidFill>
                <a:latin typeface="+mn-lt"/>
                <a:ea typeface="+mn-ea"/>
                <a:cs typeface="+mn-cs"/>
              </a:rPr>
              <a:t>of link traces specific product elements </a:t>
            </a:r>
            <a:r>
              <a:rPr lang="en-US" sz="1200" i="1" kern="1200" baseline="0" dirty="0" smtClean="0">
                <a:solidFill>
                  <a:schemeClr val="tx1"/>
                </a:solidFill>
                <a:latin typeface="+mn-lt"/>
                <a:ea typeface="+mn-ea"/>
                <a:cs typeface="+mn-cs"/>
              </a:rPr>
              <a:t>backward to requirements so that you</a:t>
            </a:r>
          </a:p>
          <a:p>
            <a:r>
              <a:rPr lang="en-US" sz="1200" kern="1200" baseline="0" dirty="0" smtClean="0">
                <a:solidFill>
                  <a:schemeClr val="tx1"/>
                </a:solidFill>
                <a:latin typeface="+mn-lt"/>
                <a:ea typeface="+mn-ea"/>
                <a:cs typeface="+mn-cs"/>
              </a:rPr>
              <a:t>know why each item was created. Most applications include code that doesn’t</a:t>
            </a:r>
          </a:p>
          <a:p>
            <a:r>
              <a:rPr lang="en-US" sz="1200" kern="1200" baseline="0" dirty="0" smtClean="0">
                <a:solidFill>
                  <a:schemeClr val="tx1"/>
                </a:solidFill>
                <a:latin typeface="+mn-lt"/>
                <a:ea typeface="+mn-ea"/>
                <a:cs typeface="+mn-cs"/>
              </a:rPr>
              <a:t>relate directly to user-specified requirements, but you should know why someone</a:t>
            </a:r>
          </a:p>
          <a:p>
            <a:r>
              <a:rPr lang="en-US" sz="1200" kern="1200" baseline="0" dirty="0" smtClean="0">
                <a:solidFill>
                  <a:schemeClr val="tx1"/>
                </a:solidFill>
                <a:latin typeface="+mn-lt"/>
                <a:ea typeface="+mn-ea"/>
                <a:cs typeface="+mn-cs"/>
              </a:rPr>
              <a:t>wrote every line of code.</a:t>
            </a:r>
            <a:endParaRPr lang="en-US" dirty="0"/>
          </a:p>
        </p:txBody>
      </p:sp>
      <p:sp>
        <p:nvSpPr>
          <p:cNvPr id="4" name="Slide Number Placeholder 3"/>
          <p:cNvSpPr>
            <a:spLocks noGrp="1"/>
          </p:cNvSpPr>
          <p:nvPr>
            <p:ph type="sldNum" sz="quarter" idx="10"/>
          </p:nvPr>
        </p:nvSpPr>
        <p:spPr/>
        <p:txBody>
          <a:bodyPr/>
          <a:lstStyle/>
          <a:p>
            <a:fld id="{D3377F90-7035-41E4-90C1-DC8FAF769D36}" type="slidenum">
              <a:rPr lang="en-US" smtClean="0"/>
              <a:pPr/>
              <a:t>6</a:t>
            </a:fld>
            <a:endParaRPr lang="en-US" dirty="0"/>
          </a:p>
        </p:txBody>
      </p:sp>
    </p:spTree>
    <p:extLst>
      <p:ext uri="{BB962C8B-B14F-4D97-AF65-F5344CB8AC3E}">
        <p14:creationId xmlns:p14="http://schemas.microsoft.com/office/powerpoint/2010/main" val="138715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Table 20-1 shows how each functional requirement is linked backward to</a:t>
            </a:r>
          </a:p>
          <a:p>
            <a:r>
              <a:rPr lang="en-US" sz="1200" kern="1200" baseline="0" dirty="0" smtClean="0">
                <a:solidFill>
                  <a:schemeClr val="tx1"/>
                </a:solidFill>
                <a:latin typeface="+mn-lt"/>
                <a:ea typeface="+mn-ea"/>
                <a:cs typeface="+mn-cs"/>
              </a:rPr>
              <a:t>a specific use case and forward to one or more design, code, and test elements.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Design elements can be objects in analysis models such as data flow</a:t>
            </a:r>
          </a:p>
          <a:p>
            <a:r>
              <a:rPr lang="en-US" sz="1200" kern="1200" baseline="0" dirty="0" smtClean="0">
                <a:solidFill>
                  <a:schemeClr val="tx1"/>
                </a:solidFill>
                <a:latin typeface="+mn-lt"/>
                <a:ea typeface="+mn-ea"/>
                <a:cs typeface="+mn-cs"/>
              </a:rPr>
              <a:t>diagrams, tables in a relational data model, or object classes.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references can be class methods, stored procedures, source code filenames, or procedures</a:t>
            </a:r>
          </a:p>
          <a:p>
            <a:r>
              <a:rPr lang="en-US" sz="1200" kern="1200" baseline="0" dirty="0" smtClean="0">
                <a:solidFill>
                  <a:schemeClr val="tx1"/>
                </a:solidFill>
                <a:latin typeface="+mn-lt"/>
                <a:ea typeface="+mn-ea"/>
                <a:cs typeface="+mn-cs"/>
              </a:rPr>
              <a:t>or functions within the source file.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You can add more columns to extend the links to other work products, such as online help documentation. </a:t>
            </a:r>
          </a:p>
          <a:p>
            <a:r>
              <a:rPr lang="en-US" sz="1200" kern="1200" baseline="0" dirty="0" smtClean="0">
                <a:solidFill>
                  <a:schemeClr val="tx1"/>
                </a:solidFill>
                <a:latin typeface="+mn-lt"/>
                <a:ea typeface="+mn-ea"/>
                <a:cs typeface="+mn-cs"/>
              </a:rPr>
              <a:t>Including more traceability detail takes more work, but it gives you the precise locations</a:t>
            </a:r>
          </a:p>
          <a:p>
            <a:r>
              <a:rPr lang="en-US" sz="1200" kern="1200" baseline="0" dirty="0" smtClean="0">
                <a:solidFill>
                  <a:schemeClr val="tx1"/>
                </a:solidFill>
                <a:latin typeface="+mn-lt"/>
                <a:ea typeface="+mn-ea"/>
                <a:cs typeface="+mn-cs"/>
              </a:rPr>
              <a:t>of the related software elements, which can save time during change</a:t>
            </a:r>
          </a:p>
          <a:p>
            <a:r>
              <a:rPr lang="en-US" sz="1200" kern="1200" baseline="0" dirty="0" smtClean="0">
                <a:solidFill>
                  <a:schemeClr val="tx1"/>
                </a:solidFill>
                <a:latin typeface="+mn-lt"/>
                <a:ea typeface="+mn-ea"/>
                <a:cs typeface="+mn-cs"/>
              </a:rPr>
              <a:t>impact analysis and maintenance.</a:t>
            </a:r>
            <a:endParaRPr lang="en-US" dirty="0"/>
          </a:p>
        </p:txBody>
      </p:sp>
      <p:sp>
        <p:nvSpPr>
          <p:cNvPr id="4" name="Slide Number Placeholder 3"/>
          <p:cNvSpPr>
            <a:spLocks noGrp="1"/>
          </p:cNvSpPr>
          <p:nvPr>
            <p:ph type="sldNum" sz="quarter" idx="10"/>
          </p:nvPr>
        </p:nvSpPr>
        <p:spPr/>
        <p:txBody>
          <a:bodyPr/>
          <a:lstStyle/>
          <a:p>
            <a:fld id="{D3377F90-7035-41E4-90C1-DC8FAF769D36}" type="slidenum">
              <a:rPr lang="en-US" smtClean="0"/>
              <a:pPr/>
              <a:t>14</a:t>
            </a:fld>
            <a:endParaRPr lang="en-US" dirty="0"/>
          </a:p>
        </p:txBody>
      </p:sp>
    </p:spTree>
    <p:extLst>
      <p:ext uri="{BB962C8B-B14F-4D97-AF65-F5344CB8AC3E}">
        <p14:creationId xmlns:p14="http://schemas.microsoft.com/office/powerpoint/2010/main" val="687309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8340" y="1326845"/>
            <a:ext cx="10815319" cy="6350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455F5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800" b="1" i="0">
                <a:solidFill>
                  <a:srgbClr val="455F5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455F5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99288"/>
            <a:ext cx="7213600" cy="52069"/>
          </a:xfrm>
          <a:custGeom>
            <a:avLst/>
            <a:gdLst/>
            <a:ahLst/>
            <a:cxnLst/>
            <a:rect l="l" t="t" r="r" b="b"/>
            <a:pathLst>
              <a:path w="7213600" h="52070">
                <a:moveTo>
                  <a:pt x="0" y="51815"/>
                </a:moveTo>
                <a:lnTo>
                  <a:pt x="7213092" y="51815"/>
                </a:lnTo>
                <a:lnTo>
                  <a:pt x="7213092" y="0"/>
                </a:lnTo>
                <a:lnTo>
                  <a:pt x="0" y="0"/>
                </a:lnTo>
                <a:lnTo>
                  <a:pt x="0" y="51815"/>
                </a:lnTo>
                <a:close/>
              </a:path>
            </a:pathLst>
          </a:custGeom>
          <a:solidFill>
            <a:srgbClr val="62A437">
              <a:alpha val="50195"/>
            </a:srgbClr>
          </a:solidFill>
        </p:spPr>
        <p:txBody>
          <a:bodyPr wrap="square" lIns="0" tIns="0" rIns="0" bIns="0" rtlCol="0"/>
          <a:lstStyle/>
          <a:p>
            <a:endParaRPr/>
          </a:p>
        </p:txBody>
      </p:sp>
      <p:sp>
        <p:nvSpPr>
          <p:cNvPr id="17" name="bg object 17"/>
          <p:cNvSpPr/>
          <p:nvPr/>
        </p:nvSpPr>
        <p:spPr>
          <a:xfrm>
            <a:off x="0" y="0"/>
            <a:ext cx="12192000" cy="311150"/>
          </a:xfrm>
          <a:custGeom>
            <a:avLst/>
            <a:gdLst/>
            <a:ahLst/>
            <a:cxnLst/>
            <a:rect l="l" t="t" r="r" b="b"/>
            <a:pathLst>
              <a:path w="12192000" h="311150">
                <a:moveTo>
                  <a:pt x="12192000" y="0"/>
                </a:moveTo>
                <a:lnTo>
                  <a:pt x="0" y="0"/>
                </a:lnTo>
                <a:lnTo>
                  <a:pt x="0" y="310896"/>
                </a:lnTo>
                <a:lnTo>
                  <a:pt x="12192000" y="310896"/>
                </a:lnTo>
                <a:lnTo>
                  <a:pt x="12192000" y="0"/>
                </a:lnTo>
                <a:close/>
              </a:path>
            </a:pathLst>
          </a:custGeom>
          <a:solidFill>
            <a:srgbClr val="455F51"/>
          </a:solidFill>
        </p:spPr>
        <p:txBody>
          <a:bodyPr wrap="square" lIns="0" tIns="0" rIns="0" bIns="0" rtlCol="0"/>
          <a:lstStyle/>
          <a:p>
            <a:endParaRPr/>
          </a:p>
        </p:txBody>
      </p:sp>
      <p:sp>
        <p:nvSpPr>
          <p:cNvPr id="18" name="bg object 18"/>
          <p:cNvSpPr/>
          <p:nvPr/>
        </p:nvSpPr>
        <p:spPr>
          <a:xfrm>
            <a:off x="0" y="307847"/>
            <a:ext cx="12192000" cy="143510"/>
          </a:xfrm>
          <a:custGeom>
            <a:avLst/>
            <a:gdLst/>
            <a:ahLst/>
            <a:cxnLst/>
            <a:rect l="l" t="t" r="r" b="b"/>
            <a:pathLst>
              <a:path w="12192000" h="143509">
                <a:moveTo>
                  <a:pt x="12192000" y="0"/>
                </a:moveTo>
                <a:lnTo>
                  <a:pt x="0" y="0"/>
                </a:lnTo>
                <a:lnTo>
                  <a:pt x="0" y="91440"/>
                </a:lnTo>
                <a:lnTo>
                  <a:pt x="7213092" y="91440"/>
                </a:lnTo>
                <a:lnTo>
                  <a:pt x="7213092" y="143256"/>
                </a:lnTo>
                <a:lnTo>
                  <a:pt x="12192000" y="143256"/>
                </a:lnTo>
                <a:lnTo>
                  <a:pt x="12192000" y="91440"/>
                </a:lnTo>
                <a:lnTo>
                  <a:pt x="12192000" y="51816"/>
                </a:lnTo>
                <a:lnTo>
                  <a:pt x="12192000" y="0"/>
                </a:lnTo>
                <a:close/>
              </a:path>
            </a:pathLst>
          </a:custGeom>
          <a:solidFill>
            <a:srgbClr val="62A437"/>
          </a:solidFill>
        </p:spPr>
        <p:txBody>
          <a:bodyPr wrap="square" lIns="0" tIns="0" rIns="0" bIns="0" rtlCol="0"/>
          <a:lstStyle/>
          <a:p>
            <a:endParaRPr/>
          </a:p>
        </p:txBody>
      </p:sp>
      <p:sp>
        <p:nvSpPr>
          <p:cNvPr id="19" name="bg object 19"/>
          <p:cNvSpPr/>
          <p:nvPr/>
        </p:nvSpPr>
        <p:spPr>
          <a:xfrm>
            <a:off x="7213092" y="440435"/>
            <a:ext cx="4979035" cy="180340"/>
          </a:xfrm>
          <a:custGeom>
            <a:avLst/>
            <a:gdLst/>
            <a:ahLst/>
            <a:cxnLst/>
            <a:rect l="l" t="t" r="r" b="b"/>
            <a:pathLst>
              <a:path w="4979034" h="180340">
                <a:moveTo>
                  <a:pt x="4978908" y="0"/>
                </a:moveTo>
                <a:lnTo>
                  <a:pt x="0" y="0"/>
                </a:lnTo>
                <a:lnTo>
                  <a:pt x="0" y="179832"/>
                </a:lnTo>
                <a:lnTo>
                  <a:pt x="4978908" y="179832"/>
                </a:lnTo>
                <a:lnTo>
                  <a:pt x="4978908" y="0"/>
                </a:lnTo>
                <a:close/>
              </a:path>
            </a:pathLst>
          </a:custGeom>
          <a:solidFill>
            <a:srgbClr val="62A437">
              <a:alpha val="50195"/>
            </a:srgbClr>
          </a:solidFill>
        </p:spPr>
        <p:txBody>
          <a:bodyPr wrap="square" lIns="0" tIns="0" rIns="0" bIns="0" rtlCol="0"/>
          <a:lstStyle/>
          <a:p>
            <a:endParaRPr/>
          </a:p>
        </p:txBody>
      </p:sp>
      <p:sp>
        <p:nvSpPr>
          <p:cNvPr id="20" name="bg object 20"/>
          <p:cNvSpPr/>
          <p:nvPr/>
        </p:nvSpPr>
        <p:spPr>
          <a:xfrm>
            <a:off x="7210044" y="496823"/>
            <a:ext cx="4754880" cy="128270"/>
          </a:xfrm>
          <a:custGeom>
            <a:avLst/>
            <a:gdLst/>
            <a:ahLst/>
            <a:cxnLst/>
            <a:rect l="l" t="t" r="r" b="b"/>
            <a:pathLst>
              <a:path w="4754880" h="128270">
                <a:moveTo>
                  <a:pt x="4084320" y="2032"/>
                </a:moveTo>
                <a:lnTo>
                  <a:pt x="4082288" y="0"/>
                </a:lnTo>
                <a:lnTo>
                  <a:pt x="2032" y="0"/>
                </a:lnTo>
                <a:lnTo>
                  <a:pt x="0" y="2032"/>
                </a:lnTo>
                <a:lnTo>
                  <a:pt x="0" y="4572"/>
                </a:lnTo>
                <a:lnTo>
                  <a:pt x="0" y="25400"/>
                </a:lnTo>
                <a:lnTo>
                  <a:pt x="2032" y="27432"/>
                </a:lnTo>
                <a:lnTo>
                  <a:pt x="4082288" y="27432"/>
                </a:lnTo>
                <a:lnTo>
                  <a:pt x="4084320" y="25400"/>
                </a:lnTo>
                <a:lnTo>
                  <a:pt x="4084320" y="2032"/>
                </a:lnTo>
                <a:close/>
              </a:path>
              <a:path w="4754880" h="128270">
                <a:moveTo>
                  <a:pt x="4754880" y="94107"/>
                </a:moveTo>
                <a:lnTo>
                  <a:pt x="4752086" y="91440"/>
                </a:lnTo>
                <a:lnTo>
                  <a:pt x="2623947" y="91440"/>
                </a:lnTo>
                <a:lnTo>
                  <a:pt x="2621280" y="94107"/>
                </a:lnTo>
                <a:lnTo>
                  <a:pt x="2621280" y="97536"/>
                </a:lnTo>
                <a:lnTo>
                  <a:pt x="2621280" y="125349"/>
                </a:lnTo>
                <a:lnTo>
                  <a:pt x="2623947" y="128016"/>
                </a:lnTo>
                <a:lnTo>
                  <a:pt x="4752086" y="128016"/>
                </a:lnTo>
                <a:lnTo>
                  <a:pt x="4754880" y="125349"/>
                </a:lnTo>
                <a:lnTo>
                  <a:pt x="4754880" y="94107"/>
                </a:lnTo>
                <a:close/>
              </a:path>
            </a:pathLst>
          </a:custGeom>
          <a:solidFill>
            <a:srgbClr val="FFFFFF"/>
          </a:solidFill>
        </p:spPr>
        <p:txBody>
          <a:bodyPr wrap="square" lIns="0" tIns="0" rIns="0" bIns="0" rtlCol="0"/>
          <a:lstStyle/>
          <a:p>
            <a:endParaRPr/>
          </a:p>
        </p:txBody>
      </p:sp>
      <p:sp>
        <p:nvSpPr>
          <p:cNvPr id="21" name="bg object 21"/>
          <p:cNvSpPr/>
          <p:nvPr/>
        </p:nvSpPr>
        <p:spPr>
          <a:xfrm>
            <a:off x="12059412" y="0"/>
            <a:ext cx="131445" cy="622300"/>
          </a:xfrm>
          <a:custGeom>
            <a:avLst/>
            <a:gdLst/>
            <a:ahLst/>
            <a:cxnLst/>
            <a:rect l="l" t="t" r="r" b="b"/>
            <a:pathLst>
              <a:path w="131445" h="622300">
                <a:moveTo>
                  <a:pt x="36563" y="0"/>
                </a:moveTo>
                <a:lnTo>
                  <a:pt x="0" y="0"/>
                </a:lnTo>
                <a:lnTo>
                  <a:pt x="0" y="621792"/>
                </a:lnTo>
                <a:lnTo>
                  <a:pt x="36563" y="621792"/>
                </a:lnTo>
                <a:lnTo>
                  <a:pt x="36563" y="0"/>
                </a:lnTo>
                <a:close/>
              </a:path>
              <a:path w="131445" h="622300">
                <a:moveTo>
                  <a:pt x="131064" y="0"/>
                </a:moveTo>
                <a:lnTo>
                  <a:pt x="53340" y="0"/>
                </a:lnTo>
                <a:lnTo>
                  <a:pt x="53340" y="621792"/>
                </a:lnTo>
                <a:lnTo>
                  <a:pt x="131064" y="621792"/>
                </a:lnTo>
                <a:lnTo>
                  <a:pt x="131064" y="0"/>
                </a:lnTo>
                <a:close/>
              </a:path>
            </a:pathLst>
          </a:custGeom>
          <a:solidFill>
            <a:srgbClr val="FFFFFF">
              <a:alpha val="65097"/>
            </a:srgbClr>
          </a:solidFill>
        </p:spPr>
        <p:txBody>
          <a:bodyPr wrap="square" lIns="0" tIns="0" rIns="0" bIns="0" rtlCol="0"/>
          <a:lstStyle/>
          <a:p>
            <a:endParaRPr/>
          </a:p>
        </p:txBody>
      </p:sp>
      <p:sp>
        <p:nvSpPr>
          <p:cNvPr id="22" name="bg object 22"/>
          <p:cNvSpPr/>
          <p:nvPr/>
        </p:nvSpPr>
        <p:spPr>
          <a:xfrm>
            <a:off x="12033504" y="0"/>
            <a:ext cx="12700" cy="622300"/>
          </a:xfrm>
          <a:custGeom>
            <a:avLst/>
            <a:gdLst/>
            <a:ahLst/>
            <a:cxnLst/>
            <a:rect l="l" t="t" r="r" b="b"/>
            <a:pathLst>
              <a:path w="12700" h="622300">
                <a:moveTo>
                  <a:pt x="12192" y="0"/>
                </a:moveTo>
                <a:lnTo>
                  <a:pt x="0" y="0"/>
                </a:lnTo>
                <a:lnTo>
                  <a:pt x="0" y="621791"/>
                </a:lnTo>
                <a:lnTo>
                  <a:pt x="12192" y="621791"/>
                </a:lnTo>
                <a:lnTo>
                  <a:pt x="12192" y="0"/>
                </a:lnTo>
                <a:close/>
              </a:path>
            </a:pathLst>
          </a:custGeom>
          <a:solidFill>
            <a:srgbClr val="FFFFFF">
              <a:alpha val="59999"/>
            </a:srgbClr>
          </a:solidFill>
        </p:spPr>
        <p:txBody>
          <a:bodyPr wrap="square" lIns="0" tIns="0" rIns="0" bIns="0" rtlCol="0"/>
          <a:lstStyle/>
          <a:p>
            <a:endParaRPr/>
          </a:p>
        </p:txBody>
      </p:sp>
      <p:sp>
        <p:nvSpPr>
          <p:cNvPr id="23" name="bg object 23"/>
          <p:cNvSpPr/>
          <p:nvPr/>
        </p:nvSpPr>
        <p:spPr>
          <a:xfrm>
            <a:off x="11967971" y="0"/>
            <a:ext cx="36830" cy="622300"/>
          </a:xfrm>
          <a:custGeom>
            <a:avLst/>
            <a:gdLst/>
            <a:ahLst/>
            <a:cxnLst/>
            <a:rect l="l" t="t" r="r" b="b"/>
            <a:pathLst>
              <a:path w="36829" h="622300">
                <a:moveTo>
                  <a:pt x="36575" y="0"/>
                </a:moveTo>
                <a:lnTo>
                  <a:pt x="0" y="0"/>
                </a:lnTo>
                <a:lnTo>
                  <a:pt x="0" y="621791"/>
                </a:lnTo>
                <a:lnTo>
                  <a:pt x="36575" y="621791"/>
                </a:lnTo>
                <a:lnTo>
                  <a:pt x="36575" y="0"/>
                </a:lnTo>
                <a:close/>
              </a:path>
            </a:pathLst>
          </a:custGeom>
          <a:solidFill>
            <a:srgbClr val="FFFFFF">
              <a:alpha val="39999"/>
            </a:srgbClr>
          </a:solidFill>
        </p:spPr>
        <p:txBody>
          <a:bodyPr wrap="square" lIns="0" tIns="0" rIns="0" bIns="0" rtlCol="0"/>
          <a:lstStyle/>
          <a:p>
            <a:endParaRPr/>
          </a:p>
        </p:txBody>
      </p:sp>
      <p:sp>
        <p:nvSpPr>
          <p:cNvPr id="24" name="bg object 24"/>
          <p:cNvSpPr/>
          <p:nvPr/>
        </p:nvSpPr>
        <p:spPr>
          <a:xfrm>
            <a:off x="11887200" y="0"/>
            <a:ext cx="73660" cy="585470"/>
          </a:xfrm>
          <a:custGeom>
            <a:avLst/>
            <a:gdLst/>
            <a:ahLst/>
            <a:cxnLst/>
            <a:rect l="l" t="t" r="r" b="b"/>
            <a:pathLst>
              <a:path w="73659" h="585470">
                <a:moveTo>
                  <a:pt x="73151" y="0"/>
                </a:moveTo>
                <a:lnTo>
                  <a:pt x="0" y="0"/>
                </a:lnTo>
                <a:lnTo>
                  <a:pt x="0" y="585215"/>
                </a:lnTo>
                <a:lnTo>
                  <a:pt x="73151" y="585215"/>
                </a:lnTo>
                <a:lnTo>
                  <a:pt x="73151" y="0"/>
                </a:lnTo>
                <a:close/>
              </a:path>
            </a:pathLst>
          </a:custGeom>
          <a:solidFill>
            <a:srgbClr val="FFFFFF">
              <a:alpha val="19999"/>
            </a:srgbClr>
          </a:solidFill>
        </p:spPr>
        <p:txBody>
          <a:bodyPr wrap="square" lIns="0" tIns="0" rIns="0" bIns="0" rtlCol="0"/>
          <a:lstStyle/>
          <a:p>
            <a:endParaRPr/>
          </a:p>
        </p:txBody>
      </p:sp>
      <p:sp>
        <p:nvSpPr>
          <p:cNvPr id="25" name="bg object 25"/>
          <p:cNvSpPr/>
          <p:nvPr/>
        </p:nvSpPr>
        <p:spPr>
          <a:xfrm>
            <a:off x="11830811" y="0"/>
            <a:ext cx="12700" cy="585470"/>
          </a:xfrm>
          <a:custGeom>
            <a:avLst/>
            <a:gdLst/>
            <a:ahLst/>
            <a:cxnLst/>
            <a:rect l="l" t="t" r="r" b="b"/>
            <a:pathLst>
              <a:path w="12700" h="585470">
                <a:moveTo>
                  <a:pt x="12192" y="0"/>
                </a:moveTo>
                <a:lnTo>
                  <a:pt x="0" y="0"/>
                </a:lnTo>
                <a:lnTo>
                  <a:pt x="0" y="585215"/>
                </a:lnTo>
                <a:lnTo>
                  <a:pt x="12192" y="585215"/>
                </a:lnTo>
                <a:lnTo>
                  <a:pt x="12192" y="0"/>
                </a:lnTo>
                <a:close/>
              </a:path>
            </a:pathLst>
          </a:custGeom>
          <a:solidFill>
            <a:srgbClr val="FFFFFF">
              <a:alpha val="30195"/>
            </a:srgbClr>
          </a:solidFill>
        </p:spPr>
        <p:txBody>
          <a:bodyPr wrap="square" lIns="0" tIns="0" rIns="0" bIns="0" rtlCol="0"/>
          <a:lstStyle/>
          <a:p>
            <a:endParaRPr/>
          </a:p>
        </p:txBody>
      </p:sp>
      <p:pic>
        <p:nvPicPr>
          <p:cNvPr id="26" name="bg object 26"/>
          <p:cNvPicPr/>
          <p:nvPr/>
        </p:nvPicPr>
        <p:blipFill>
          <a:blip r:embed="rId2" cstate="print"/>
          <a:stretch>
            <a:fillRect/>
          </a:stretch>
        </p:blipFill>
        <p:spPr>
          <a:xfrm>
            <a:off x="1085989" y="2787523"/>
            <a:ext cx="1283449" cy="364617"/>
          </a:xfrm>
          <a:prstGeom prst="rect">
            <a:avLst/>
          </a:prstGeom>
        </p:spPr>
      </p:pic>
      <p:pic>
        <p:nvPicPr>
          <p:cNvPr id="27" name="bg object 27"/>
          <p:cNvPicPr/>
          <p:nvPr/>
        </p:nvPicPr>
        <p:blipFill>
          <a:blip r:embed="rId3" cstate="print"/>
          <a:stretch>
            <a:fillRect/>
          </a:stretch>
        </p:blipFill>
        <p:spPr>
          <a:xfrm>
            <a:off x="2914776" y="2782951"/>
            <a:ext cx="7222998" cy="425323"/>
          </a:xfrm>
          <a:prstGeom prst="rect">
            <a:avLst/>
          </a:prstGeom>
        </p:spPr>
      </p:pic>
      <p:sp>
        <p:nvSpPr>
          <p:cNvPr id="2" name="Holder 2"/>
          <p:cNvSpPr>
            <a:spLocks noGrp="1"/>
          </p:cNvSpPr>
          <p:nvPr>
            <p:ph type="title"/>
          </p:nvPr>
        </p:nvSpPr>
        <p:spPr/>
        <p:txBody>
          <a:bodyPr lIns="0" tIns="0" rIns="0" bIns="0"/>
          <a:lstStyle>
            <a:lvl1pPr>
              <a:defRPr sz="4000" b="0" i="0">
                <a:solidFill>
                  <a:srgbClr val="455F5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99288"/>
            <a:ext cx="7213600" cy="52069"/>
          </a:xfrm>
          <a:custGeom>
            <a:avLst/>
            <a:gdLst/>
            <a:ahLst/>
            <a:cxnLst/>
            <a:rect l="l" t="t" r="r" b="b"/>
            <a:pathLst>
              <a:path w="7213600" h="52070">
                <a:moveTo>
                  <a:pt x="0" y="51815"/>
                </a:moveTo>
                <a:lnTo>
                  <a:pt x="7213092" y="51815"/>
                </a:lnTo>
                <a:lnTo>
                  <a:pt x="7213092" y="0"/>
                </a:lnTo>
                <a:lnTo>
                  <a:pt x="0" y="0"/>
                </a:lnTo>
                <a:lnTo>
                  <a:pt x="0" y="51815"/>
                </a:lnTo>
                <a:close/>
              </a:path>
            </a:pathLst>
          </a:custGeom>
          <a:solidFill>
            <a:srgbClr val="62A437">
              <a:alpha val="50195"/>
            </a:srgbClr>
          </a:solidFill>
        </p:spPr>
        <p:txBody>
          <a:bodyPr wrap="square" lIns="0" tIns="0" rIns="0" bIns="0" rtlCol="0"/>
          <a:lstStyle/>
          <a:p>
            <a:endParaRPr/>
          </a:p>
        </p:txBody>
      </p:sp>
      <p:sp>
        <p:nvSpPr>
          <p:cNvPr id="17" name="bg object 17"/>
          <p:cNvSpPr/>
          <p:nvPr/>
        </p:nvSpPr>
        <p:spPr>
          <a:xfrm>
            <a:off x="0" y="0"/>
            <a:ext cx="12192000" cy="311150"/>
          </a:xfrm>
          <a:custGeom>
            <a:avLst/>
            <a:gdLst/>
            <a:ahLst/>
            <a:cxnLst/>
            <a:rect l="l" t="t" r="r" b="b"/>
            <a:pathLst>
              <a:path w="12192000" h="311150">
                <a:moveTo>
                  <a:pt x="12192000" y="0"/>
                </a:moveTo>
                <a:lnTo>
                  <a:pt x="0" y="0"/>
                </a:lnTo>
                <a:lnTo>
                  <a:pt x="0" y="310896"/>
                </a:lnTo>
                <a:lnTo>
                  <a:pt x="12192000" y="310896"/>
                </a:lnTo>
                <a:lnTo>
                  <a:pt x="12192000" y="0"/>
                </a:lnTo>
                <a:close/>
              </a:path>
            </a:pathLst>
          </a:custGeom>
          <a:solidFill>
            <a:srgbClr val="455F51"/>
          </a:solidFill>
        </p:spPr>
        <p:txBody>
          <a:bodyPr wrap="square" lIns="0" tIns="0" rIns="0" bIns="0" rtlCol="0"/>
          <a:lstStyle/>
          <a:p>
            <a:endParaRPr/>
          </a:p>
        </p:txBody>
      </p:sp>
      <p:sp>
        <p:nvSpPr>
          <p:cNvPr id="18" name="bg object 18"/>
          <p:cNvSpPr/>
          <p:nvPr/>
        </p:nvSpPr>
        <p:spPr>
          <a:xfrm>
            <a:off x="0" y="307847"/>
            <a:ext cx="12192000" cy="143510"/>
          </a:xfrm>
          <a:custGeom>
            <a:avLst/>
            <a:gdLst/>
            <a:ahLst/>
            <a:cxnLst/>
            <a:rect l="l" t="t" r="r" b="b"/>
            <a:pathLst>
              <a:path w="12192000" h="143509">
                <a:moveTo>
                  <a:pt x="12192000" y="0"/>
                </a:moveTo>
                <a:lnTo>
                  <a:pt x="0" y="0"/>
                </a:lnTo>
                <a:lnTo>
                  <a:pt x="0" y="91440"/>
                </a:lnTo>
                <a:lnTo>
                  <a:pt x="7213092" y="91440"/>
                </a:lnTo>
                <a:lnTo>
                  <a:pt x="7213092" y="143256"/>
                </a:lnTo>
                <a:lnTo>
                  <a:pt x="12192000" y="143256"/>
                </a:lnTo>
                <a:lnTo>
                  <a:pt x="12192000" y="91440"/>
                </a:lnTo>
                <a:lnTo>
                  <a:pt x="12192000" y="51816"/>
                </a:lnTo>
                <a:lnTo>
                  <a:pt x="12192000" y="0"/>
                </a:lnTo>
                <a:close/>
              </a:path>
            </a:pathLst>
          </a:custGeom>
          <a:solidFill>
            <a:srgbClr val="62A437"/>
          </a:solidFill>
        </p:spPr>
        <p:txBody>
          <a:bodyPr wrap="square" lIns="0" tIns="0" rIns="0" bIns="0" rtlCol="0"/>
          <a:lstStyle/>
          <a:p>
            <a:endParaRPr/>
          </a:p>
        </p:txBody>
      </p:sp>
      <p:sp>
        <p:nvSpPr>
          <p:cNvPr id="19" name="bg object 19"/>
          <p:cNvSpPr/>
          <p:nvPr/>
        </p:nvSpPr>
        <p:spPr>
          <a:xfrm>
            <a:off x="7213092" y="440435"/>
            <a:ext cx="4979035" cy="180340"/>
          </a:xfrm>
          <a:custGeom>
            <a:avLst/>
            <a:gdLst/>
            <a:ahLst/>
            <a:cxnLst/>
            <a:rect l="l" t="t" r="r" b="b"/>
            <a:pathLst>
              <a:path w="4979034" h="180340">
                <a:moveTo>
                  <a:pt x="4978908" y="0"/>
                </a:moveTo>
                <a:lnTo>
                  <a:pt x="0" y="0"/>
                </a:lnTo>
                <a:lnTo>
                  <a:pt x="0" y="179832"/>
                </a:lnTo>
                <a:lnTo>
                  <a:pt x="4978908" y="179832"/>
                </a:lnTo>
                <a:lnTo>
                  <a:pt x="4978908" y="0"/>
                </a:lnTo>
                <a:close/>
              </a:path>
            </a:pathLst>
          </a:custGeom>
          <a:solidFill>
            <a:srgbClr val="62A437">
              <a:alpha val="50195"/>
            </a:srgbClr>
          </a:solidFill>
        </p:spPr>
        <p:txBody>
          <a:bodyPr wrap="square" lIns="0" tIns="0" rIns="0" bIns="0" rtlCol="0"/>
          <a:lstStyle/>
          <a:p>
            <a:endParaRPr/>
          </a:p>
        </p:txBody>
      </p:sp>
      <p:sp>
        <p:nvSpPr>
          <p:cNvPr id="20" name="bg object 20"/>
          <p:cNvSpPr/>
          <p:nvPr/>
        </p:nvSpPr>
        <p:spPr>
          <a:xfrm>
            <a:off x="7210044" y="496823"/>
            <a:ext cx="4754880" cy="128270"/>
          </a:xfrm>
          <a:custGeom>
            <a:avLst/>
            <a:gdLst/>
            <a:ahLst/>
            <a:cxnLst/>
            <a:rect l="l" t="t" r="r" b="b"/>
            <a:pathLst>
              <a:path w="4754880" h="128270">
                <a:moveTo>
                  <a:pt x="4084320" y="2032"/>
                </a:moveTo>
                <a:lnTo>
                  <a:pt x="4082288" y="0"/>
                </a:lnTo>
                <a:lnTo>
                  <a:pt x="2032" y="0"/>
                </a:lnTo>
                <a:lnTo>
                  <a:pt x="0" y="2032"/>
                </a:lnTo>
                <a:lnTo>
                  <a:pt x="0" y="4572"/>
                </a:lnTo>
                <a:lnTo>
                  <a:pt x="0" y="25400"/>
                </a:lnTo>
                <a:lnTo>
                  <a:pt x="2032" y="27432"/>
                </a:lnTo>
                <a:lnTo>
                  <a:pt x="4082288" y="27432"/>
                </a:lnTo>
                <a:lnTo>
                  <a:pt x="4084320" y="25400"/>
                </a:lnTo>
                <a:lnTo>
                  <a:pt x="4084320" y="2032"/>
                </a:lnTo>
                <a:close/>
              </a:path>
              <a:path w="4754880" h="128270">
                <a:moveTo>
                  <a:pt x="4754880" y="94107"/>
                </a:moveTo>
                <a:lnTo>
                  <a:pt x="4752086" y="91440"/>
                </a:lnTo>
                <a:lnTo>
                  <a:pt x="2623947" y="91440"/>
                </a:lnTo>
                <a:lnTo>
                  <a:pt x="2621280" y="94107"/>
                </a:lnTo>
                <a:lnTo>
                  <a:pt x="2621280" y="97536"/>
                </a:lnTo>
                <a:lnTo>
                  <a:pt x="2621280" y="125349"/>
                </a:lnTo>
                <a:lnTo>
                  <a:pt x="2623947" y="128016"/>
                </a:lnTo>
                <a:lnTo>
                  <a:pt x="4752086" y="128016"/>
                </a:lnTo>
                <a:lnTo>
                  <a:pt x="4754880" y="125349"/>
                </a:lnTo>
                <a:lnTo>
                  <a:pt x="4754880" y="94107"/>
                </a:lnTo>
                <a:close/>
              </a:path>
            </a:pathLst>
          </a:custGeom>
          <a:solidFill>
            <a:srgbClr val="FFFFFF"/>
          </a:solidFill>
        </p:spPr>
        <p:txBody>
          <a:bodyPr wrap="square" lIns="0" tIns="0" rIns="0" bIns="0" rtlCol="0"/>
          <a:lstStyle/>
          <a:p>
            <a:endParaRPr/>
          </a:p>
        </p:txBody>
      </p:sp>
      <p:sp>
        <p:nvSpPr>
          <p:cNvPr id="21" name="bg object 21"/>
          <p:cNvSpPr/>
          <p:nvPr/>
        </p:nvSpPr>
        <p:spPr>
          <a:xfrm>
            <a:off x="12059412" y="0"/>
            <a:ext cx="131445" cy="622300"/>
          </a:xfrm>
          <a:custGeom>
            <a:avLst/>
            <a:gdLst/>
            <a:ahLst/>
            <a:cxnLst/>
            <a:rect l="l" t="t" r="r" b="b"/>
            <a:pathLst>
              <a:path w="131445" h="622300">
                <a:moveTo>
                  <a:pt x="36563" y="0"/>
                </a:moveTo>
                <a:lnTo>
                  <a:pt x="0" y="0"/>
                </a:lnTo>
                <a:lnTo>
                  <a:pt x="0" y="621792"/>
                </a:lnTo>
                <a:lnTo>
                  <a:pt x="36563" y="621792"/>
                </a:lnTo>
                <a:lnTo>
                  <a:pt x="36563" y="0"/>
                </a:lnTo>
                <a:close/>
              </a:path>
              <a:path w="131445" h="622300">
                <a:moveTo>
                  <a:pt x="131064" y="0"/>
                </a:moveTo>
                <a:lnTo>
                  <a:pt x="53340" y="0"/>
                </a:lnTo>
                <a:lnTo>
                  <a:pt x="53340" y="621792"/>
                </a:lnTo>
                <a:lnTo>
                  <a:pt x="131064" y="621792"/>
                </a:lnTo>
                <a:lnTo>
                  <a:pt x="131064" y="0"/>
                </a:lnTo>
                <a:close/>
              </a:path>
            </a:pathLst>
          </a:custGeom>
          <a:solidFill>
            <a:srgbClr val="FFFFFF">
              <a:alpha val="65097"/>
            </a:srgbClr>
          </a:solidFill>
        </p:spPr>
        <p:txBody>
          <a:bodyPr wrap="square" lIns="0" tIns="0" rIns="0" bIns="0" rtlCol="0"/>
          <a:lstStyle/>
          <a:p>
            <a:endParaRPr/>
          </a:p>
        </p:txBody>
      </p:sp>
      <p:sp>
        <p:nvSpPr>
          <p:cNvPr id="22" name="bg object 22"/>
          <p:cNvSpPr/>
          <p:nvPr/>
        </p:nvSpPr>
        <p:spPr>
          <a:xfrm>
            <a:off x="12033504" y="0"/>
            <a:ext cx="12700" cy="622300"/>
          </a:xfrm>
          <a:custGeom>
            <a:avLst/>
            <a:gdLst/>
            <a:ahLst/>
            <a:cxnLst/>
            <a:rect l="l" t="t" r="r" b="b"/>
            <a:pathLst>
              <a:path w="12700" h="622300">
                <a:moveTo>
                  <a:pt x="12192" y="0"/>
                </a:moveTo>
                <a:lnTo>
                  <a:pt x="0" y="0"/>
                </a:lnTo>
                <a:lnTo>
                  <a:pt x="0" y="621791"/>
                </a:lnTo>
                <a:lnTo>
                  <a:pt x="12192" y="621791"/>
                </a:lnTo>
                <a:lnTo>
                  <a:pt x="12192" y="0"/>
                </a:lnTo>
                <a:close/>
              </a:path>
            </a:pathLst>
          </a:custGeom>
          <a:solidFill>
            <a:srgbClr val="FFFFFF">
              <a:alpha val="59999"/>
            </a:srgbClr>
          </a:solidFill>
        </p:spPr>
        <p:txBody>
          <a:bodyPr wrap="square" lIns="0" tIns="0" rIns="0" bIns="0" rtlCol="0"/>
          <a:lstStyle/>
          <a:p>
            <a:endParaRPr/>
          </a:p>
        </p:txBody>
      </p:sp>
      <p:sp>
        <p:nvSpPr>
          <p:cNvPr id="23" name="bg object 23"/>
          <p:cNvSpPr/>
          <p:nvPr/>
        </p:nvSpPr>
        <p:spPr>
          <a:xfrm>
            <a:off x="11967971" y="0"/>
            <a:ext cx="36830" cy="622300"/>
          </a:xfrm>
          <a:custGeom>
            <a:avLst/>
            <a:gdLst/>
            <a:ahLst/>
            <a:cxnLst/>
            <a:rect l="l" t="t" r="r" b="b"/>
            <a:pathLst>
              <a:path w="36829" h="622300">
                <a:moveTo>
                  <a:pt x="36575" y="0"/>
                </a:moveTo>
                <a:lnTo>
                  <a:pt x="0" y="0"/>
                </a:lnTo>
                <a:lnTo>
                  <a:pt x="0" y="621791"/>
                </a:lnTo>
                <a:lnTo>
                  <a:pt x="36575" y="621791"/>
                </a:lnTo>
                <a:lnTo>
                  <a:pt x="36575" y="0"/>
                </a:lnTo>
                <a:close/>
              </a:path>
            </a:pathLst>
          </a:custGeom>
          <a:solidFill>
            <a:srgbClr val="FFFFFF">
              <a:alpha val="39999"/>
            </a:srgbClr>
          </a:solidFill>
        </p:spPr>
        <p:txBody>
          <a:bodyPr wrap="square" lIns="0" tIns="0" rIns="0" bIns="0" rtlCol="0"/>
          <a:lstStyle/>
          <a:p>
            <a:endParaRPr/>
          </a:p>
        </p:txBody>
      </p:sp>
      <p:sp>
        <p:nvSpPr>
          <p:cNvPr id="24" name="bg object 24"/>
          <p:cNvSpPr/>
          <p:nvPr/>
        </p:nvSpPr>
        <p:spPr>
          <a:xfrm>
            <a:off x="11887200" y="0"/>
            <a:ext cx="73660" cy="585470"/>
          </a:xfrm>
          <a:custGeom>
            <a:avLst/>
            <a:gdLst/>
            <a:ahLst/>
            <a:cxnLst/>
            <a:rect l="l" t="t" r="r" b="b"/>
            <a:pathLst>
              <a:path w="73659" h="585470">
                <a:moveTo>
                  <a:pt x="73151" y="0"/>
                </a:moveTo>
                <a:lnTo>
                  <a:pt x="0" y="0"/>
                </a:lnTo>
                <a:lnTo>
                  <a:pt x="0" y="585215"/>
                </a:lnTo>
                <a:lnTo>
                  <a:pt x="73151" y="585215"/>
                </a:lnTo>
                <a:lnTo>
                  <a:pt x="73151" y="0"/>
                </a:lnTo>
                <a:close/>
              </a:path>
            </a:pathLst>
          </a:custGeom>
          <a:solidFill>
            <a:srgbClr val="FFFFFF">
              <a:alpha val="19999"/>
            </a:srgbClr>
          </a:solidFill>
        </p:spPr>
        <p:txBody>
          <a:bodyPr wrap="square" lIns="0" tIns="0" rIns="0" bIns="0" rtlCol="0"/>
          <a:lstStyle/>
          <a:p>
            <a:endParaRPr/>
          </a:p>
        </p:txBody>
      </p:sp>
      <p:sp>
        <p:nvSpPr>
          <p:cNvPr id="25" name="bg object 25"/>
          <p:cNvSpPr/>
          <p:nvPr/>
        </p:nvSpPr>
        <p:spPr>
          <a:xfrm>
            <a:off x="11830811" y="0"/>
            <a:ext cx="12700" cy="585470"/>
          </a:xfrm>
          <a:custGeom>
            <a:avLst/>
            <a:gdLst/>
            <a:ahLst/>
            <a:cxnLst/>
            <a:rect l="l" t="t" r="r" b="b"/>
            <a:pathLst>
              <a:path w="12700" h="585470">
                <a:moveTo>
                  <a:pt x="12192" y="0"/>
                </a:moveTo>
                <a:lnTo>
                  <a:pt x="0" y="0"/>
                </a:lnTo>
                <a:lnTo>
                  <a:pt x="0" y="585215"/>
                </a:lnTo>
                <a:lnTo>
                  <a:pt x="12192" y="585215"/>
                </a:lnTo>
                <a:lnTo>
                  <a:pt x="12192" y="0"/>
                </a:lnTo>
                <a:close/>
              </a:path>
            </a:pathLst>
          </a:custGeom>
          <a:solidFill>
            <a:srgbClr val="FFFFFF">
              <a:alpha val="30195"/>
            </a:srgbClr>
          </a:solidFill>
        </p:spPr>
        <p:txBody>
          <a:bodyPr wrap="square" lIns="0" tIns="0" rIns="0" bIns="0" rtlCol="0"/>
          <a:lstStyle/>
          <a:p>
            <a:endParaRPr/>
          </a:p>
        </p:txBody>
      </p:sp>
      <p:sp>
        <p:nvSpPr>
          <p:cNvPr id="2" name="Holder 2"/>
          <p:cNvSpPr>
            <a:spLocks noGrp="1"/>
          </p:cNvSpPr>
          <p:nvPr>
            <p:ph type="title"/>
          </p:nvPr>
        </p:nvSpPr>
        <p:spPr>
          <a:xfrm>
            <a:off x="688340" y="1326845"/>
            <a:ext cx="10815319" cy="635000"/>
          </a:xfrm>
          <a:prstGeom prst="rect">
            <a:avLst/>
          </a:prstGeom>
        </p:spPr>
        <p:txBody>
          <a:bodyPr wrap="square" lIns="0" tIns="0" rIns="0" bIns="0">
            <a:spAutoFit/>
          </a:bodyPr>
          <a:lstStyle>
            <a:lvl1pPr>
              <a:defRPr sz="4000" b="0" i="0">
                <a:solidFill>
                  <a:srgbClr val="455F51"/>
                </a:solidFill>
                <a:latin typeface="Calibri"/>
                <a:cs typeface="Calibri"/>
              </a:defRPr>
            </a:lvl1pPr>
          </a:lstStyle>
          <a:p>
            <a:endParaRPr/>
          </a:p>
        </p:txBody>
      </p:sp>
      <p:sp>
        <p:nvSpPr>
          <p:cNvPr id="3" name="Holder 3"/>
          <p:cNvSpPr>
            <a:spLocks noGrp="1"/>
          </p:cNvSpPr>
          <p:nvPr>
            <p:ph type="body" idx="1"/>
          </p:nvPr>
        </p:nvSpPr>
        <p:spPr>
          <a:xfrm>
            <a:off x="687196" y="2398902"/>
            <a:ext cx="10817606" cy="3898900"/>
          </a:xfrm>
          <a:prstGeom prst="rect">
            <a:avLst/>
          </a:prstGeom>
        </p:spPr>
        <p:txBody>
          <a:bodyPr wrap="square" lIns="0" tIns="0" rIns="0" bIns="0">
            <a:spAutoFit/>
          </a:bodyPr>
          <a:lstStyle>
            <a:lvl1pPr>
              <a:defRPr sz="2800" b="1" i="0">
                <a:solidFill>
                  <a:srgbClr val="455F5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1/26/2022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hyperlink" Target="https://www.softwaretestingmaterial.com/test-deliverables/" TargetMode="External"/><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3676015"/>
          </a:xfrm>
          <a:custGeom>
            <a:avLst/>
            <a:gdLst/>
            <a:ahLst/>
            <a:cxnLst/>
            <a:rect l="l" t="t" r="r" b="b"/>
            <a:pathLst>
              <a:path w="12192000" h="3676015">
                <a:moveTo>
                  <a:pt x="0" y="3675888"/>
                </a:moveTo>
                <a:lnTo>
                  <a:pt x="12192000" y="3675888"/>
                </a:lnTo>
                <a:lnTo>
                  <a:pt x="12192000" y="0"/>
                </a:lnTo>
                <a:lnTo>
                  <a:pt x="0" y="0"/>
                </a:lnTo>
                <a:lnTo>
                  <a:pt x="0" y="3675888"/>
                </a:lnTo>
                <a:close/>
              </a:path>
            </a:pathLst>
          </a:custGeom>
          <a:solidFill>
            <a:srgbClr val="455F51"/>
          </a:solidFill>
        </p:spPr>
        <p:txBody>
          <a:bodyPr wrap="square" lIns="0" tIns="0" rIns="0" bIns="0" rtlCol="0"/>
          <a:lstStyle/>
          <a:p>
            <a:endParaRPr/>
          </a:p>
        </p:txBody>
      </p:sp>
      <p:grpSp>
        <p:nvGrpSpPr>
          <p:cNvPr id="3" name="object 3"/>
          <p:cNvGrpSpPr/>
          <p:nvPr/>
        </p:nvGrpSpPr>
        <p:grpSpPr>
          <a:xfrm>
            <a:off x="0" y="3810000"/>
            <a:ext cx="12192000" cy="399415"/>
            <a:chOff x="0" y="3810000"/>
            <a:chExt cx="12192000" cy="399415"/>
          </a:xfrm>
        </p:grpSpPr>
        <p:sp>
          <p:nvSpPr>
            <p:cNvPr id="4" name="object 4"/>
            <p:cNvSpPr/>
            <p:nvPr/>
          </p:nvSpPr>
          <p:spPr>
            <a:xfrm>
              <a:off x="7213092" y="3810000"/>
              <a:ext cx="4979035" cy="91440"/>
            </a:xfrm>
            <a:custGeom>
              <a:avLst/>
              <a:gdLst/>
              <a:ahLst/>
              <a:cxnLst/>
              <a:rect l="l" t="t" r="r" b="b"/>
              <a:pathLst>
                <a:path w="4979034" h="91439">
                  <a:moveTo>
                    <a:pt x="4978908" y="0"/>
                  </a:moveTo>
                  <a:lnTo>
                    <a:pt x="0" y="0"/>
                  </a:lnTo>
                  <a:lnTo>
                    <a:pt x="0" y="91439"/>
                  </a:lnTo>
                  <a:lnTo>
                    <a:pt x="4978908" y="91439"/>
                  </a:lnTo>
                  <a:lnTo>
                    <a:pt x="4978908" y="0"/>
                  </a:lnTo>
                  <a:close/>
                </a:path>
              </a:pathLst>
            </a:custGeom>
            <a:solidFill>
              <a:srgbClr val="62A437"/>
            </a:solidFill>
          </p:spPr>
          <p:txBody>
            <a:bodyPr wrap="square" lIns="0" tIns="0" rIns="0" bIns="0" rtlCol="0"/>
            <a:lstStyle/>
            <a:p>
              <a:endParaRPr/>
            </a:p>
          </p:txBody>
        </p:sp>
        <p:sp>
          <p:nvSpPr>
            <p:cNvPr id="5" name="object 5"/>
            <p:cNvSpPr/>
            <p:nvPr/>
          </p:nvSpPr>
          <p:spPr>
            <a:xfrm>
              <a:off x="7213092" y="3896868"/>
              <a:ext cx="4979035" cy="192405"/>
            </a:xfrm>
            <a:custGeom>
              <a:avLst/>
              <a:gdLst/>
              <a:ahLst/>
              <a:cxnLst/>
              <a:rect l="l" t="t" r="r" b="b"/>
              <a:pathLst>
                <a:path w="4979034" h="192404">
                  <a:moveTo>
                    <a:pt x="4978908" y="0"/>
                  </a:moveTo>
                  <a:lnTo>
                    <a:pt x="0" y="0"/>
                  </a:lnTo>
                  <a:lnTo>
                    <a:pt x="0" y="192023"/>
                  </a:lnTo>
                  <a:lnTo>
                    <a:pt x="4978908" y="192023"/>
                  </a:lnTo>
                  <a:lnTo>
                    <a:pt x="4978908" y="0"/>
                  </a:lnTo>
                  <a:close/>
                </a:path>
              </a:pathLst>
            </a:custGeom>
            <a:solidFill>
              <a:srgbClr val="62A437">
                <a:alpha val="50195"/>
              </a:srgbClr>
            </a:solidFill>
          </p:spPr>
          <p:txBody>
            <a:bodyPr wrap="square" lIns="0" tIns="0" rIns="0" bIns="0" rtlCol="0"/>
            <a:lstStyle/>
            <a:p>
              <a:endParaRPr/>
            </a:p>
          </p:txBody>
        </p:sp>
        <p:sp>
          <p:nvSpPr>
            <p:cNvPr id="6" name="object 6"/>
            <p:cNvSpPr/>
            <p:nvPr/>
          </p:nvSpPr>
          <p:spPr>
            <a:xfrm>
              <a:off x="7213092" y="4114800"/>
              <a:ext cx="4979035" cy="9525"/>
            </a:xfrm>
            <a:custGeom>
              <a:avLst/>
              <a:gdLst/>
              <a:ahLst/>
              <a:cxnLst/>
              <a:rect l="l" t="t" r="r" b="b"/>
              <a:pathLst>
                <a:path w="4979034" h="9525">
                  <a:moveTo>
                    <a:pt x="4978908" y="0"/>
                  </a:moveTo>
                  <a:lnTo>
                    <a:pt x="0" y="0"/>
                  </a:lnTo>
                  <a:lnTo>
                    <a:pt x="0" y="9143"/>
                  </a:lnTo>
                  <a:lnTo>
                    <a:pt x="4978908" y="9143"/>
                  </a:lnTo>
                  <a:lnTo>
                    <a:pt x="4978908" y="0"/>
                  </a:lnTo>
                  <a:close/>
                </a:path>
              </a:pathLst>
            </a:custGeom>
            <a:solidFill>
              <a:srgbClr val="62A437">
                <a:alpha val="65097"/>
              </a:srgbClr>
            </a:solidFill>
          </p:spPr>
          <p:txBody>
            <a:bodyPr wrap="square" lIns="0" tIns="0" rIns="0" bIns="0" rtlCol="0"/>
            <a:lstStyle/>
            <a:p>
              <a:endParaRPr/>
            </a:p>
          </p:txBody>
        </p:sp>
        <p:sp>
          <p:nvSpPr>
            <p:cNvPr id="7" name="object 7"/>
            <p:cNvSpPr/>
            <p:nvPr/>
          </p:nvSpPr>
          <p:spPr>
            <a:xfrm>
              <a:off x="7213092" y="4165091"/>
              <a:ext cx="2621280" cy="18415"/>
            </a:xfrm>
            <a:custGeom>
              <a:avLst/>
              <a:gdLst/>
              <a:ahLst/>
              <a:cxnLst/>
              <a:rect l="l" t="t" r="r" b="b"/>
              <a:pathLst>
                <a:path w="2621279" h="18414">
                  <a:moveTo>
                    <a:pt x="2621279" y="0"/>
                  </a:moveTo>
                  <a:lnTo>
                    <a:pt x="0" y="0"/>
                  </a:lnTo>
                  <a:lnTo>
                    <a:pt x="0" y="18287"/>
                  </a:lnTo>
                  <a:lnTo>
                    <a:pt x="2621279" y="18287"/>
                  </a:lnTo>
                  <a:lnTo>
                    <a:pt x="2621279" y="0"/>
                  </a:lnTo>
                  <a:close/>
                </a:path>
              </a:pathLst>
            </a:custGeom>
            <a:solidFill>
              <a:srgbClr val="62A437">
                <a:alpha val="59999"/>
              </a:srgbClr>
            </a:solidFill>
          </p:spPr>
          <p:txBody>
            <a:bodyPr wrap="square" lIns="0" tIns="0" rIns="0" bIns="0" rtlCol="0"/>
            <a:lstStyle/>
            <a:p>
              <a:endParaRPr/>
            </a:p>
          </p:txBody>
        </p:sp>
        <p:sp>
          <p:nvSpPr>
            <p:cNvPr id="8" name="object 8"/>
            <p:cNvSpPr/>
            <p:nvPr/>
          </p:nvSpPr>
          <p:spPr>
            <a:xfrm>
              <a:off x="7213092" y="4200143"/>
              <a:ext cx="2621280" cy="9525"/>
            </a:xfrm>
            <a:custGeom>
              <a:avLst/>
              <a:gdLst/>
              <a:ahLst/>
              <a:cxnLst/>
              <a:rect l="l" t="t" r="r" b="b"/>
              <a:pathLst>
                <a:path w="2621279" h="9525">
                  <a:moveTo>
                    <a:pt x="2621279" y="0"/>
                  </a:moveTo>
                  <a:lnTo>
                    <a:pt x="0" y="0"/>
                  </a:lnTo>
                  <a:lnTo>
                    <a:pt x="0" y="9143"/>
                  </a:lnTo>
                  <a:lnTo>
                    <a:pt x="2621279" y="9143"/>
                  </a:lnTo>
                  <a:lnTo>
                    <a:pt x="2621279" y="0"/>
                  </a:lnTo>
                  <a:close/>
                </a:path>
              </a:pathLst>
            </a:custGeom>
            <a:solidFill>
              <a:srgbClr val="62A437">
                <a:alpha val="65097"/>
              </a:srgbClr>
            </a:solidFill>
          </p:spPr>
          <p:txBody>
            <a:bodyPr wrap="square" lIns="0" tIns="0" rIns="0" bIns="0" rtlCol="0"/>
            <a:lstStyle/>
            <a:p>
              <a:endParaRPr/>
            </a:p>
          </p:txBody>
        </p:sp>
        <p:sp>
          <p:nvSpPr>
            <p:cNvPr id="9" name="object 9"/>
            <p:cNvSpPr/>
            <p:nvPr/>
          </p:nvSpPr>
          <p:spPr>
            <a:xfrm>
              <a:off x="7213092" y="3962399"/>
              <a:ext cx="4756785" cy="135890"/>
            </a:xfrm>
            <a:custGeom>
              <a:avLst/>
              <a:gdLst/>
              <a:ahLst/>
              <a:cxnLst/>
              <a:rect l="l" t="t" r="r" b="b"/>
              <a:pathLst>
                <a:path w="4756784" h="135889">
                  <a:moveTo>
                    <a:pt x="4084320" y="2032"/>
                  </a:moveTo>
                  <a:lnTo>
                    <a:pt x="4082288" y="0"/>
                  </a:lnTo>
                  <a:lnTo>
                    <a:pt x="2032" y="0"/>
                  </a:lnTo>
                  <a:lnTo>
                    <a:pt x="0" y="2032"/>
                  </a:lnTo>
                  <a:lnTo>
                    <a:pt x="0" y="4572"/>
                  </a:lnTo>
                  <a:lnTo>
                    <a:pt x="0" y="25400"/>
                  </a:lnTo>
                  <a:lnTo>
                    <a:pt x="2032" y="27432"/>
                  </a:lnTo>
                  <a:lnTo>
                    <a:pt x="4082288" y="27432"/>
                  </a:lnTo>
                  <a:lnTo>
                    <a:pt x="4084320" y="25400"/>
                  </a:lnTo>
                  <a:lnTo>
                    <a:pt x="4084320" y="2032"/>
                  </a:lnTo>
                  <a:close/>
                </a:path>
                <a:path w="4756784" h="135889">
                  <a:moveTo>
                    <a:pt x="4756404" y="101727"/>
                  </a:moveTo>
                  <a:lnTo>
                    <a:pt x="4753737" y="99060"/>
                  </a:lnTo>
                  <a:lnTo>
                    <a:pt x="2625471" y="99060"/>
                  </a:lnTo>
                  <a:lnTo>
                    <a:pt x="2622804" y="101727"/>
                  </a:lnTo>
                  <a:lnTo>
                    <a:pt x="2622804" y="105156"/>
                  </a:lnTo>
                  <a:lnTo>
                    <a:pt x="2622804" y="132969"/>
                  </a:lnTo>
                  <a:lnTo>
                    <a:pt x="2625471" y="135636"/>
                  </a:lnTo>
                  <a:lnTo>
                    <a:pt x="4753737" y="135636"/>
                  </a:lnTo>
                  <a:lnTo>
                    <a:pt x="4756404" y="132969"/>
                  </a:lnTo>
                  <a:lnTo>
                    <a:pt x="4756404" y="101727"/>
                  </a:lnTo>
                  <a:close/>
                </a:path>
              </a:pathLst>
            </a:custGeom>
            <a:solidFill>
              <a:srgbClr val="FFFFFF"/>
            </a:solidFill>
          </p:spPr>
          <p:txBody>
            <a:bodyPr wrap="square" lIns="0" tIns="0" rIns="0" bIns="0" rtlCol="0"/>
            <a:lstStyle/>
            <a:p>
              <a:endParaRPr/>
            </a:p>
          </p:txBody>
        </p:sp>
        <p:sp>
          <p:nvSpPr>
            <p:cNvPr id="10" name="object 10"/>
            <p:cNvSpPr/>
            <p:nvPr/>
          </p:nvSpPr>
          <p:spPr>
            <a:xfrm>
              <a:off x="0" y="3816095"/>
              <a:ext cx="12192000" cy="78105"/>
            </a:xfrm>
            <a:custGeom>
              <a:avLst/>
              <a:gdLst/>
              <a:ahLst/>
              <a:cxnLst/>
              <a:rect l="l" t="t" r="r" b="b"/>
              <a:pathLst>
                <a:path w="12192000" h="78104">
                  <a:moveTo>
                    <a:pt x="0" y="77723"/>
                  </a:moveTo>
                  <a:lnTo>
                    <a:pt x="12192000" y="77723"/>
                  </a:lnTo>
                  <a:lnTo>
                    <a:pt x="12192000" y="0"/>
                  </a:lnTo>
                  <a:lnTo>
                    <a:pt x="0" y="0"/>
                  </a:lnTo>
                  <a:lnTo>
                    <a:pt x="0" y="77723"/>
                  </a:lnTo>
                  <a:close/>
                </a:path>
              </a:pathLst>
            </a:custGeom>
            <a:solidFill>
              <a:srgbClr val="62A437">
                <a:alpha val="50195"/>
              </a:srgbClr>
            </a:solidFill>
          </p:spPr>
          <p:txBody>
            <a:bodyPr wrap="square" lIns="0" tIns="0" rIns="0" bIns="0" rtlCol="0"/>
            <a:lstStyle/>
            <a:p>
              <a:endParaRPr/>
            </a:p>
          </p:txBody>
        </p:sp>
      </p:grpSp>
      <p:grpSp>
        <p:nvGrpSpPr>
          <p:cNvPr id="11" name="object 11"/>
          <p:cNvGrpSpPr/>
          <p:nvPr/>
        </p:nvGrpSpPr>
        <p:grpSpPr>
          <a:xfrm>
            <a:off x="0" y="0"/>
            <a:ext cx="12192000" cy="3891279"/>
            <a:chOff x="0" y="0"/>
            <a:chExt cx="12192000" cy="3891279"/>
          </a:xfrm>
        </p:grpSpPr>
        <p:sp>
          <p:nvSpPr>
            <p:cNvPr id="12" name="object 12"/>
            <p:cNvSpPr/>
            <p:nvPr/>
          </p:nvSpPr>
          <p:spPr>
            <a:xfrm>
              <a:off x="0" y="3649979"/>
              <a:ext cx="8552815" cy="26034"/>
            </a:xfrm>
            <a:custGeom>
              <a:avLst/>
              <a:gdLst/>
              <a:ahLst/>
              <a:cxnLst/>
              <a:rect l="l" t="t" r="r" b="b"/>
              <a:pathLst>
                <a:path w="8552815" h="26035">
                  <a:moveTo>
                    <a:pt x="0" y="25908"/>
                  </a:moveTo>
                  <a:lnTo>
                    <a:pt x="8552688" y="25908"/>
                  </a:lnTo>
                  <a:lnTo>
                    <a:pt x="8552688" y="0"/>
                  </a:lnTo>
                  <a:lnTo>
                    <a:pt x="0" y="0"/>
                  </a:lnTo>
                  <a:lnTo>
                    <a:pt x="0" y="25908"/>
                  </a:lnTo>
                  <a:close/>
                </a:path>
              </a:pathLst>
            </a:custGeom>
            <a:solidFill>
              <a:srgbClr val="62A437">
                <a:alpha val="50195"/>
              </a:srgbClr>
            </a:solidFill>
          </p:spPr>
          <p:txBody>
            <a:bodyPr wrap="square" lIns="0" tIns="0" rIns="0" bIns="0" rtlCol="0"/>
            <a:lstStyle/>
            <a:p>
              <a:endParaRPr/>
            </a:p>
          </p:txBody>
        </p:sp>
        <p:sp>
          <p:nvSpPr>
            <p:cNvPr id="13" name="object 13"/>
            <p:cNvSpPr/>
            <p:nvPr/>
          </p:nvSpPr>
          <p:spPr>
            <a:xfrm>
              <a:off x="0" y="3642359"/>
              <a:ext cx="12192000" cy="248920"/>
            </a:xfrm>
            <a:custGeom>
              <a:avLst/>
              <a:gdLst/>
              <a:ahLst/>
              <a:cxnLst/>
              <a:rect l="l" t="t" r="r" b="b"/>
              <a:pathLst>
                <a:path w="12192000" h="248920">
                  <a:moveTo>
                    <a:pt x="12192000" y="0"/>
                  </a:moveTo>
                  <a:lnTo>
                    <a:pt x="8552688" y="0"/>
                  </a:lnTo>
                  <a:lnTo>
                    <a:pt x="8552688" y="33528"/>
                  </a:lnTo>
                  <a:lnTo>
                    <a:pt x="0" y="33528"/>
                  </a:lnTo>
                  <a:lnTo>
                    <a:pt x="0" y="173736"/>
                  </a:lnTo>
                  <a:lnTo>
                    <a:pt x="8552688" y="173736"/>
                  </a:lnTo>
                  <a:lnTo>
                    <a:pt x="8552688" y="248412"/>
                  </a:lnTo>
                  <a:lnTo>
                    <a:pt x="12192000" y="248412"/>
                  </a:lnTo>
                  <a:lnTo>
                    <a:pt x="12192000" y="173736"/>
                  </a:lnTo>
                  <a:lnTo>
                    <a:pt x="12192000" y="33528"/>
                  </a:lnTo>
                  <a:lnTo>
                    <a:pt x="12192000" y="0"/>
                  </a:lnTo>
                  <a:close/>
                </a:path>
              </a:pathLst>
            </a:custGeom>
            <a:solidFill>
              <a:srgbClr val="62A437"/>
            </a:solidFill>
          </p:spPr>
          <p:txBody>
            <a:bodyPr wrap="square" lIns="0" tIns="0" rIns="0" bIns="0" rtlCol="0"/>
            <a:lstStyle/>
            <a:p>
              <a:endParaRPr/>
            </a:p>
          </p:txBody>
        </p:sp>
        <p:pic>
          <p:nvPicPr>
            <p:cNvPr id="14" name="object 14"/>
            <p:cNvPicPr/>
            <p:nvPr/>
          </p:nvPicPr>
          <p:blipFill>
            <a:blip r:embed="rId2" cstate="print"/>
            <a:stretch>
              <a:fillRect/>
            </a:stretch>
          </p:blipFill>
          <p:spPr>
            <a:xfrm>
              <a:off x="6850380" y="0"/>
              <a:ext cx="5341620" cy="3703320"/>
            </a:xfrm>
            <a:prstGeom prst="rect">
              <a:avLst/>
            </a:prstGeom>
          </p:spPr>
        </p:pic>
      </p:grpSp>
      <p:sp>
        <p:nvSpPr>
          <p:cNvPr id="15" name="object 15"/>
          <p:cNvSpPr txBox="1">
            <a:spLocks noGrp="1"/>
          </p:cNvSpPr>
          <p:nvPr>
            <p:ph type="title"/>
          </p:nvPr>
        </p:nvSpPr>
        <p:spPr>
          <a:xfrm>
            <a:off x="688340" y="2423541"/>
            <a:ext cx="5455285" cy="1367790"/>
          </a:xfrm>
          <a:prstGeom prst="rect">
            <a:avLst/>
          </a:prstGeom>
        </p:spPr>
        <p:txBody>
          <a:bodyPr vert="horz" wrap="square" lIns="0" tIns="13335" rIns="0" bIns="0" rtlCol="0">
            <a:spAutoFit/>
          </a:bodyPr>
          <a:lstStyle/>
          <a:p>
            <a:pPr marL="12700" marR="5080">
              <a:lnSpc>
                <a:spcPct val="100000"/>
              </a:lnSpc>
              <a:spcBef>
                <a:spcPts val="105"/>
              </a:spcBef>
            </a:pPr>
            <a:r>
              <a:rPr lang="en-US" sz="4400" spc="-10" dirty="0" smtClean="0">
                <a:solidFill>
                  <a:srgbClr val="FFFFFF"/>
                </a:solidFill>
              </a:rPr>
              <a:t>Software </a:t>
            </a:r>
            <a:r>
              <a:rPr sz="4400" spc="-15" dirty="0" smtClean="0">
                <a:solidFill>
                  <a:srgbClr val="FFFFFF"/>
                </a:solidFill>
              </a:rPr>
              <a:t>Requirement </a:t>
            </a:r>
            <a:r>
              <a:rPr sz="4400" spc="-980" dirty="0" smtClean="0">
                <a:solidFill>
                  <a:srgbClr val="FFFFFF"/>
                </a:solidFill>
              </a:rPr>
              <a:t> </a:t>
            </a:r>
            <a:r>
              <a:rPr sz="4400" spc="-5" dirty="0">
                <a:solidFill>
                  <a:srgbClr val="FFFFFF"/>
                </a:solidFill>
              </a:rPr>
              <a:t>Engineering</a:t>
            </a:r>
            <a:r>
              <a:rPr sz="4400" spc="-30" dirty="0">
                <a:solidFill>
                  <a:srgbClr val="FFFFFF"/>
                </a:solidFill>
              </a:rPr>
              <a:t> </a:t>
            </a:r>
            <a:endParaRPr sz="4400" dirty="0"/>
          </a:p>
        </p:txBody>
      </p:sp>
      <p:sp>
        <p:nvSpPr>
          <p:cNvPr id="16" name="object 16"/>
          <p:cNvSpPr txBox="1"/>
          <p:nvPr/>
        </p:nvSpPr>
        <p:spPr>
          <a:xfrm>
            <a:off x="752348" y="3914013"/>
            <a:ext cx="4276852" cy="505267"/>
          </a:xfrm>
          <a:prstGeom prst="rect">
            <a:avLst/>
          </a:prstGeom>
        </p:spPr>
        <p:txBody>
          <a:bodyPr vert="horz" wrap="square" lIns="0" tIns="12700" rIns="0" bIns="0" rtlCol="0">
            <a:spAutoFit/>
          </a:bodyPr>
          <a:lstStyle/>
          <a:p>
            <a:pPr marL="12700">
              <a:lnSpc>
                <a:spcPct val="100000"/>
              </a:lnSpc>
              <a:spcBef>
                <a:spcPts val="100"/>
              </a:spcBef>
            </a:pPr>
            <a:r>
              <a:rPr lang="en-GB" sz="3200" spc="-85" dirty="0" smtClean="0">
                <a:solidFill>
                  <a:srgbClr val="455F51"/>
                </a:solidFill>
                <a:effectLst>
                  <a:outerShdw blurRad="38100" dist="38100" dir="2700000" algn="tl">
                    <a:srgbClr val="000000">
                      <a:alpha val="43137"/>
                    </a:srgbClr>
                  </a:outerShdw>
                </a:effectLst>
                <a:latin typeface="Calibri"/>
                <a:cs typeface="Calibri"/>
              </a:rPr>
              <a:t>Traceability</a:t>
            </a:r>
            <a:endParaRPr sz="3200" spc="-85" dirty="0">
              <a:solidFill>
                <a:srgbClr val="455F51"/>
              </a:solidFill>
              <a:effectLst>
                <a:outerShdw blurRad="38100" dist="38100" dir="2700000" algn="tl">
                  <a:srgbClr val="000000">
                    <a:alpha val="43137"/>
                  </a:srgbClr>
                </a:outerShdw>
              </a:effectLst>
              <a:latin typeface="Calibri"/>
              <a:cs typeface="Calibri"/>
            </a:endParaRPr>
          </a:p>
        </p:txBody>
      </p:sp>
      <p:sp>
        <p:nvSpPr>
          <p:cNvPr id="18" name="object 18"/>
          <p:cNvSpPr txBox="1"/>
          <p:nvPr/>
        </p:nvSpPr>
        <p:spPr>
          <a:xfrm>
            <a:off x="9760077" y="4254753"/>
            <a:ext cx="1454150" cy="422275"/>
          </a:xfrm>
          <a:prstGeom prst="rect">
            <a:avLst/>
          </a:prstGeom>
        </p:spPr>
        <p:txBody>
          <a:bodyPr vert="horz" wrap="square" lIns="0" tIns="12700" rIns="0" bIns="0" rtlCol="0">
            <a:spAutoFit/>
          </a:bodyPr>
          <a:lstStyle/>
          <a:p>
            <a:pPr marL="12700">
              <a:lnSpc>
                <a:spcPct val="100000"/>
              </a:lnSpc>
              <a:spcBef>
                <a:spcPts val="100"/>
              </a:spcBef>
            </a:pPr>
            <a:r>
              <a:rPr sz="2600" b="1" spc="-25" dirty="0">
                <a:latin typeface="Calibri"/>
                <a:cs typeface="Calibri"/>
              </a:rPr>
              <a:t>Week</a:t>
            </a:r>
            <a:r>
              <a:rPr sz="2600" b="1" spc="-50" dirty="0">
                <a:latin typeface="Calibri"/>
                <a:cs typeface="Calibri"/>
              </a:rPr>
              <a:t> </a:t>
            </a:r>
            <a:r>
              <a:rPr sz="2600" b="1" dirty="0">
                <a:latin typeface="Calibri"/>
                <a:cs typeface="Calibri"/>
              </a:rPr>
              <a:t>#</a:t>
            </a:r>
            <a:r>
              <a:rPr sz="2600" b="1" spc="-40" dirty="0">
                <a:latin typeface="Calibri"/>
                <a:cs typeface="Calibri"/>
              </a:rPr>
              <a:t> </a:t>
            </a:r>
            <a:r>
              <a:rPr sz="2600" b="1" dirty="0" smtClean="0">
                <a:latin typeface="Calibri"/>
                <a:cs typeface="Calibri"/>
              </a:rPr>
              <a:t>1</a:t>
            </a:r>
            <a:r>
              <a:rPr lang="en-US" sz="2600" b="1" dirty="0" smtClean="0">
                <a:latin typeface="Calibri"/>
                <a:cs typeface="Calibri"/>
              </a:rPr>
              <a:t>5</a:t>
            </a:r>
            <a:endParaRPr sz="2600" dirty="0">
              <a:latin typeface="Calibri"/>
              <a:cs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a:lstStyle/>
          <a:p>
            <a:r>
              <a:rPr lang="en-GB" dirty="0"/>
              <a:t>Traceability </a:t>
            </a:r>
            <a:r>
              <a:rPr lang="en-GB" dirty="0" smtClean="0"/>
              <a:t>Lists</a:t>
            </a:r>
            <a:endParaRPr lang="en-GB" dirty="0"/>
          </a:p>
        </p:txBody>
      </p:sp>
      <p:sp>
        <p:nvSpPr>
          <p:cNvPr id="34819" name="Rectangle 3"/>
          <p:cNvSpPr>
            <a:spLocks noGrp="1" noChangeArrowheads="1"/>
          </p:cNvSpPr>
          <p:nvPr>
            <p:ph idx="1"/>
          </p:nvPr>
        </p:nvSpPr>
        <p:spPr>
          <a:xfrm>
            <a:off x="762000" y="2438400"/>
            <a:ext cx="10134598" cy="4419600"/>
          </a:xfrm>
          <a:noFill/>
          <a:ln/>
        </p:spPr>
        <p:txBody>
          <a:bodyPr>
            <a:normAutofit/>
          </a:bodyPr>
          <a:lstStyle/>
          <a:p>
            <a:pPr algn="just"/>
            <a:r>
              <a:rPr lang="en-GB" sz="2200" b="0" dirty="0"/>
              <a:t>If a relatively small number of requirements have to be managed (up to 250, say), traceability tables can be implemented using a </a:t>
            </a:r>
            <a:r>
              <a:rPr lang="en-GB" sz="2200" b="0" dirty="0" smtClean="0"/>
              <a:t>spreadsheet</a:t>
            </a:r>
          </a:p>
          <a:p>
            <a:pPr algn="just"/>
            <a:endParaRPr lang="en-GB" sz="2200" b="0" dirty="0"/>
          </a:p>
          <a:p>
            <a:pPr algn="just"/>
            <a:r>
              <a:rPr lang="en-GB" sz="2200" b="0" dirty="0"/>
              <a:t>Traceability tables become more of a problem when there are hundreds or thousands of requirements as the tables become large and sparsely </a:t>
            </a:r>
            <a:r>
              <a:rPr lang="en-GB" sz="2200" b="0" dirty="0" smtClean="0"/>
              <a:t>populated</a:t>
            </a:r>
          </a:p>
          <a:p>
            <a:pPr algn="just"/>
            <a:endParaRPr lang="en-GB" sz="2200" b="0" dirty="0"/>
          </a:p>
          <a:p>
            <a:pPr algn="just"/>
            <a:r>
              <a:rPr lang="en-GB" sz="2200" b="0" dirty="0"/>
              <a:t>A simplified form of traceability table may be used where, along with each requirement description, one or more lists of the identifiers of related requirements are maintained. </a:t>
            </a:r>
          </a:p>
          <a:p>
            <a:pPr algn="just"/>
            <a:r>
              <a:rPr lang="en-GB" sz="2200" b="0" dirty="0"/>
              <a:t>Traceability lists are simple lists of relationships which can be implemented as text or as simple tables</a:t>
            </a:r>
          </a:p>
        </p:txBody>
      </p:sp>
    </p:spTree>
    <p:extLst>
      <p:ext uri="{BB962C8B-B14F-4D97-AF65-F5344CB8AC3E}">
        <p14:creationId xmlns:p14="http://schemas.microsoft.com/office/powerpoint/2010/main" val="370312076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a:lstStyle/>
          <a:p>
            <a:r>
              <a:rPr lang="en-GB" dirty="0"/>
              <a:t>A </a:t>
            </a:r>
            <a:r>
              <a:rPr lang="en-GB" dirty="0" smtClean="0"/>
              <a:t>Traceability List</a:t>
            </a:r>
            <a:endParaRPr lang="en-GB" dirty="0"/>
          </a:p>
        </p:txBody>
      </p:sp>
      <p:graphicFrame>
        <p:nvGraphicFramePr>
          <p:cNvPr id="35843" name="Object 3"/>
          <p:cNvGraphicFramePr>
            <a:graphicFrameLocks/>
          </p:cNvGraphicFramePr>
          <p:nvPr>
            <p:extLst/>
          </p:nvPr>
        </p:nvGraphicFramePr>
        <p:xfrm>
          <a:off x="337713" y="2700986"/>
          <a:ext cx="8647113" cy="1879600"/>
        </p:xfrm>
        <a:graphic>
          <a:graphicData uri="http://schemas.openxmlformats.org/presentationml/2006/ole">
            <mc:AlternateContent xmlns:mc="http://schemas.openxmlformats.org/markup-compatibility/2006">
              <mc:Choice xmlns:v="urn:schemas-microsoft-com:vml" Requires="v">
                <p:oleObj spid="_x0000_s3087" name="Document" r:id="rId3" imgW="0" imgH="0" progId="Word.Document.8">
                  <p:embed/>
                </p:oleObj>
              </mc:Choice>
              <mc:Fallback>
                <p:oleObj name="Document" r:id="rId3" imgW="0" imgH="0"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713" y="2700986"/>
                        <a:ext cx="8647113" cy="187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Rectangle 1"/>
          <p:cNvSpPr/>
          <p:nvPr/>
        </p:nvSpPr>
        <p:spPr>
          <a:xfrm>
            <a:off x="1613269" y="4580586"/>
            <a:ext cx="7749672" cy="984885"/>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222222"/>
                </a:solidFill>
                <a:latin typeface="lato"/>
              </a:rPr>
              <a:t>Like all other </a:t>
            </a:r>
            <a:r>
              <a:rPr lang="en-US" sz="2200" dirty="0">
                <a:solidFill>
                  <a:srgbClr val="455F51"/>
                </a:solidFill>
                <a:latin typeface="Calibri"/>
                <a:ea typeface="+mn-ea"/>
                <a:cs typeface="Calibri"/>
                <a:hlinkClick r:id="rId5"/>
              </a:rPr>
              <a:t>test artifacts</a:t>
            </a:r>
            <a:r>
              <a:rPr lang="en-US" dirty="0" smtClean="0">
                <a:solidFill>
                  <a:srgbClr val="222222"/>
                </a:solidFill>
                <a:latin typeface="lato"/>
              </a:rPr>
              <a:t>, RTM too varies between organizations. </a:t>
            </a:r>
          </a:p>
          <a:p>
            <a:pPr marL="285750" indent="-285750">
              <a:buFont typeface="Arial" panose="020B0604020202020204" pitchFamily="34" charset="0"/>
              <a:buChar char="•"/>
            </a:pPr>
            <a:r>
              <a:rPr lang="en-US" dirty="0" smtClean="0">
                <a:solidFill>
                  <a:srgbClr val="222222"/>
                </a:solidFill>
                <a:latin typeface="lato"/>
              </a:rPr>
              <a:t>It is necessary to update the RTM whenever there is a change in requirement.</a:t>
            </a:r>
            <a:endParaRPr lang="en-US" dirty="0"/>
          </a:p>
        </p:txBody>
      </p:sp>
    </p:spTree>
    <p:extLst>
      <p:ext uri="{BB962C8B-B14F-4D97-AF65-F5344CB8AC3E}">
        <p14:creationId xmlns:p14="http://schemas.microsoft.com/office/powerpoint/2010/main" val="43218480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Traceability Matrix</a:t>
            </a:r>
            <a:endParaRPr lang="en-US" dirty="0"/>
          </a:p>
        </p:txBody>
      </p:sp>
      <p:pic>
        <p:nvPicPr>
          <p:cNvPr id="4" name="Content Placeholder 3"/>
          <p:cNvPicPr>
            <a:picLocks noGrp="1" noChangeAspect="1"/>
          </p:cNvPicPr>
          <p:nvPr>
            <p:ph idx="1"/>
          </p:nvPr>
        </p:nvPicPr>
        <p:blipFill rotWithShape="1">
          <a:blip r:embed="rId2"/>
          <a:srcRect b="2325"/>
          <a:stretch/>
        </p:blipFill>
        <p:spPr>
          <a:xfrm>
            <a:off x="2583437" y="3387993"/>
            <a:ext cx="7609118" cy="2708007"/>
          </a:xfrm>
          <a:prstGeom prst="rect">
            <a:avLst/>
          </a:prstGeom>
        </p:spPr>
      </p:pic>
      <p:sp>
        <p:nvSpPr>
          <p:cNvPr id="5" name="Rectangle 4"/>
          <p:cNvSpPr/>
          <p:nvPr/>
        </p:nvSpPr>
        <p:spPr>
          <a:xfrm>
            <a:off x="1295402" y="2413338"/>
            <a:ext cx="9601196" cy="1200329"/>
          </a:xfrm>
          <a:prstGeom prst="rect">
            <a:avLst/>
          </a:prstGeom>
        </p:spPr>
        <p:txBody>
          <a:bodyPr wrap="square">
            <a:spAutoFit/>
          </a:bodyPr>
          <a:lstStyle/>
          <a:p>
            <a:r>
              <a:rPr lang="en-US" dirty="0" smtClean="0">
                <a:solidFill>
                  <a:srgbClr val="222222"/>
                </a:solidFill>
                <a:latin typeface="lato"/>
              </a:rPr>
              <a:t>This is traceability matrix between requirements and test cases. Most </a:t>
            </a:r>
            <a:r>
              <a:rPr lang="en-US" dirty="0">
                <a:solidFill>
                  <a:srgbClr val="222222"/>
                </a:solidFill>
                <a:latin typeface="lato"/>
              </a:rPr>
              <a:t>of the organizations use just the Requirement Id’s and Test Case Id’s in the RTM. It is possible to make some other fields such as Requirement Description, Test Phase, Test case result,  Document Owner etc., </a:t>
            </a:r>
            <a:endParaRPr lang="en-US" dirty="0"/>
          </a:p>
        </p:txBody>
      </p:sp>
    </p:spTree>
    <p:extLst>
      <p:ext uri="{BB962C8B-B14F-4D97-AF65-F5344CB8AC3E}">
        <p14:creationId xmlns:p14="http://schemas.microsoft.com/office/powerpoint/2010/main" val="39363795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024384" y="2286000"/>
            <a:ext cx="7729216" cy="4142946"/>
          </a:xfrm>
          <a:prstGeom prst="rect">
            <a:avLst/>
          </a:prstGeom>
        </p:spPr>
      </p:pic>
      <p:sp>
        <p:nvSpPr>
          <p:cNvPr id="5" name="Title 1"/>
          <p:cNvSpPr>
            <a:spLocks noGrp="1"/>
          </p:cNvSpPr>
          <p:nvPr>
            <p:ph type="title"/>
          </p:nvPr>
        </p:nvSpPr>
        <p:spPr/>
        <p:txBody>
          <a:bodyPr/>
          <a:lstStyle/>
          <a:p>
            <a:r>
              <a:rPr lang="en-US" dirty="0" smtClean="0"/>
              <a:t>Traceability Matrix</a:t>
            </a:r>
            <a:endParaRPr lang="en-US" dirty="0"/>
          </a:p>
        </p:txBody>
      </p:sp>
    </p:spTree>
    <p:extLst>
      <p:ext uri="{BB962C8B-B14F-4D97-AF65-F5344CB8AC3E}">
        <p14:creationId xmlns:p14="http://schemas.microsoft.com/office/powerpoint/2010/main" val="1509690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717" y="931765"/>
            <a:ext cx="10815319" cy="635000"/>
          </a:xfrm>
        </p:spPr>
        <p:txBody>
          <a:bodyPr/>
          <a:lstStyle/>
          <a:p>
            <a:r>
              <a:rPr lang="en-US" dirty="0" smtClean="0"/>
              <a:t>The Requirements Traceability Matrix</a:t>
            </a:r>
            <a:endParaRPr lang="en-US" dirty="0"/>
          </a:p>
        </p:txBody>
      </p:sp>
      <p:sp>
        <p:nvSpPr>
          <p:cNvPr id="4" name="Slide Number Placeholder 3"/>
          <p:cNvSpPr>
            <a:spLocks noGrp="1"/>
          </p:cNvSpPr>
          <p:nvPr>
            <p:ph type="sldNum" sz="quarter" idx="4294967295"/>
          </p:nvPr>
        </p:nvSpPr>
        <p:spPr>
          <a:xfrm>
            <a:off x="8077200" y="6356350"/>
            <a:ext cx="3276600" cy="365125"/>
          </a:xfrm>
          <a:prstGeom prst="rect">
            <a:avLst/>
          </a:prstGeom>
        </p:spPr>
        <p:txBody>
          <a:bodyPr/>
          <a:lstStyle/>
          <a:p>
            <a:fld id="{A0D70079-9AD5-4DF8-882F-9694E05451A3}" type="slidenum">
              <a:rPr lang="en-US" smtClean="0"/>
              <a:pPr/>
              <a:t>14</a:t>
            </a:fld>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914400" y="2016140"/>
            <a:ext cx="10773428" cy="3890835"/>
          </a:xfrm>
          <a:prstGeom prst="rect">
            <a:avLst/>
          </a:prstGeom>
          <a:noFill/>
          <a:ln w="9525">
            <a:noFill/>
            <a:miter lim="800000"/>
            <a:headEnd/>
            <a:tailEnd/>
          </a:ln>
        </p:spPr>
      </p:pic>
    </p:spTree>
    <p:extLst>
      <p:ext uri="{BB962C8B-B14F-4D97-AF65-F5344CB8AC3E}">
        <p14:creationId xmlns:p14="http://schemas.microsoft.com/office/powerpoint/2010/main" val="30452387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6F8639-4324-48B0-B957-6F6D1DD400F3}"/>
              </a:ext>
            </a:extLst>
          </p:cNvPr>
          <p:cNvSpPr>
            <a:spLocks noGrp="1"/>
          </p:cNvSpPr>
          <p:nvPr>
            <p:ph type="title"/>
          </p:nvPr>
        </p:nvSpPr>
        <p:spPr/>
        <p:txBody>
          <a:bodyPr>
            <a:normAutofit/>
          </a:bodyPr>
          <a:lstStyle/>
          <a:p>
            <a:r>
              <a:rPr lang="en-US" dirty="0">
                <a:cs typeface="Times New Roman"/>
              </a:rPr>
              <a:t>Traceability</a:t>
            </a:r>
            <a:r>
              <a:rPr lang="en-US" spc="30" dirty="0">
                <a:cs typeface="Times New Roman"/>
              </a:rPr>
              <a:t> </a:t>
            </a:r>
            <a:r>
              <a:rPr lang="en-US" spc="-15" dirty="0">
                <a:cs typeface="Times New Roman"/>
              </a:rPr>
              <a:t>Policies</a:t>
            </a:r>
            <a:endParaRPr lang="en-US" dirty="0"/>
          </a:p>
        </p:txBody>
      </p:sp>
      <p:sp>
        <p:nvSpPr>
          <p:cNvPr id="3" name="Content Placeholder 2">
            <a:extLst>
              <a:ext uri="{FF2B5EF4-FFF2-40B4-BE49-F238E27FC236}">
                <a16:creationId xmlns:a16="http://schemas.microsoft.com/office/drawing/2014/main" xmlns="" id="{75B3E638-D7EF-4D10-B78D-5D31BB4F36E6}"/>
              </a:ext>
            </a:extLst>
          </p:cNvPr>
          <p:cNvSpPr>
            <a:spLocks noGrp="1"/>
          </p:cNvSpPr>
          <p:nvPr>
            <p:ph idx="1"/>
          </p:nvPr>
        </p:nvSpPr>
        <p:spPr/>
        <p:txBody>
          <a:bodyPr>
            <a:normAutofit/>
          </a:bodyPr>
          <a:lstStyle/>
          <a:p>
            <a:pPr marL="989965" marR="501015" indent="-457200">
              <a:lnSpc>
                <a:spcPct val="100000"/>
              </a:lnSpc>
              <a:spcBef>
                <a:spcPts val="1650"/>
              </a:spcBef>
              <a:buFont typeface="Arial" panose="020B0604020202020204" pitchFamily="34" charset="0"/>
              <a:buChar char="•"/>
            </a:pPr>
            <a:r>
              <a:rPr lang="en-US" b="0" dirty="0" smtClean="0">
                <a:latin typeface="Times New Roman"/>
                <a:cs typeface="Times New Roman"/>
              </a:rPr>
              <a:t>Traceability </a:t>
            </a:r>
            <a:r>
              <a:rPr lang="en-US" b="0" dirty="0">
                <a:latin typeface="Times New Roman"/>
                <a:cs typeface="Times New Roman"/>
              </a:rPr>
              <a:t>policies may</a:t>
            </a:r>
            <a:r>
              <a:rPr lang="en-US" b="0" spc="-65" dirty="0">
                <a:latin typeface="Times New Roman"/>
                <a:cs typeface="Times New Roman"/>
              </a:rPr>
              <a:t> </a:t>
            </a:r>
            <a:r>
              <a:rPr lang="en-US" b="0" spc="-15" dirty="0">
                <a:latin typeface="Times New Roman"/>
                <a:cs typeface="Times New Roman"/>
              </a:rPr>
              <a:t>include</a:t>
            </a:r>
            <a:endParaRPr lang="en-US" b="0" dirty="0">
              <a:latin typeface="Times New Roman"/>
              <a:cs typeface="Times New Roman"/>
            </a:endParaRPr>
          </a:p>
          <a:p>
            <a:pPr marL="1108710" indent="-285750">
              <a:spcBef>
                <a:spcPts val="254"/>
              </a:spcBef>
              <a:buFont typeface="Arial" panose="020B0604020202020204" pitchFamily="34" charset="0"/>
              <a:buChar char="•"/>
              <a:tabLst>
                <a:tab pos="1050925" algn="l"/>
                <a:tab pos="1052195" algn="l"/>
              </a:tabLst>
            </a:pPr>
            <a:r>
              <a:rPr lang="en-US" sz="1800" b="0" spc="5" dirty="0">
                <a:latin typeface="Times New Roman"/>
                <a:cs typeface="Times New Roman"/>
              </a:rPr>
              <a:t>The </a:t>
            </a:r>
            <a:r>
              <a:rPr lang="en-US" sz="1800" b="0" spc="-5" dirty="0">
                <a:latin typeface="Times New Roman"/>
                <a:cs typeface="Times New Roman"/>
              </a:rPr>
              <a:t>traceability information which should </a:t>
            </a:r>
            <a:r>
              <a:rPr lang="en-US" sz="1800" b="0" spc="-20" dirty="0">
                <a:latin typeface="Times New Roman"/>
                <a:cs typeface="Times New Roman"/>
              </a:rPr>
              <a:t>be</a:t>
            </a:r>
            <a:r>
              <a:rPr lang="en-US" sz="1800" b="0" spc="140" dirty="0">
                <a:latin typeface="Times New Roman"/>
                <a:cs typeface="Times New Roman"/>
              </a:rPr>
              <a:t> </a:t>
            </a:r>
            <a:r>
              <a:rPr lang="en-US" sz="1800" b="0" spc="-5" dirty="0">
                <a:latin typeface="Times New Roman"/>
                <a:cs typeface="Times New Roman"/>
              </a:rPr>
              <a:t>maintained.</a:t>
            </a:r>
            <a:endParaRPr lang="en-US" sz="1800" b="0" dirty="0">
              <a:latin typeface="Times New Roman"/>
              <a:cs typeface="Times New Roman"/>
            </a:endParaRPr>
          </a:p>
          <a:p>
            <a:pPr marL="1108710" marR="418465" indent="-285750">
              <a:spcBef>
                <a:spcPts val="215"/>
              </a:spcBef>
              <a:buFont typeface="Arial" panose="020B0604020202020204" pitchFamily="34" charset="0"/>
              <a:buChar char="•"/>
              <a:tabLst>
                <a:tab pos="1050925" algn="l"/>
                <a:tab pos="1052195" algn="l"/>
              </a:tabLst>
            </a:pPr>
            <a:r>
              <a:rPr lang="en-US" sz="1800" b="0" dirty="0">
                <a:latin typeface="Times New Roman"/>
                <a:cs typeface="Times New Roman"/>
              </a:rPr>
              <a:t>Techniques, </a:t>
            </a:r>
            <a:r>
              <a:rPr lang="en-US" sz="1800" b="0" spc="5" dirty="0">
                <a:latin typeface="Times New Roman"/>
                <a:cs typeface="Times New Roman"/>
              </a:rPr>
              <a:t>such as </a:t>
            </a:r>
            <a:r>
              <a:rPr lang="en-US" sz="1800" b="0" spc="-5" dirty="0">
                <a:latin typeface="Times New Roman"/>
                <a:cs typeface="Times New Roman"/>
              </a:rPr>
              <a:t>traceability matrices, </a:t>
            </a:r>
            <a:r>
              <a:rPr lang="en-US" sz="1800" b="0" spc="5" dirty="0">
                <a:latin typeface="Times New Roman"/>
                <a:cs typeface="Times New Roman"/>
              </a:rPr>
              <a:t>which should be </a:t>
            </a:r>
            <a:r>
              <a:rPr lang="en-US" sz="1800" b="0" spc="-10" dirty="0">
                <a:latin typeface="Times New Roman"/>
                <a:cs typeface="Times New Roman"/>
              </a:rPr>
              <a:t>used</a:t>
            </a:r>
            <a:r>
              <a:rPr lang="en-US" sz="1800" b="0" spc="-155" dirty="0">
                <a:latin typeface="Times New Roman"/>
                <a:cs typeface="Times New Roman"/>
              </a:rPr>
              <a:t> </a:t>
            </a:r>
            <a:r>
              <a:rPr lang="en-US" sz="1800" b="0" spc="-15" dirty="0">
                <a:latin typeface="Times New Roman"/>
                <a:cs typeface="Times New Roman"/>
              </a:rPr>
              <a:t>for  </a:t>
            </a:r>
            <a:r>
              <a:rPr lang="en-US" sz="1800" b="0" dirty="0">
                <a:latin typeface="Times New Roman"/>
                <a:cs typeface="Times New Roman"/>
              </a:rPr>
              <a:t>maintaining</a:t>
            </a:r>
            <a:r>
              <a:rPr lang="en-US" sz="1800" b="0" spc="30" dirty="0">
                <a:latin typeface="Times New Roman"/>
                <a:cs typeface="Times New Roman"/>
              </a:rPr>
              <a:t> </a:t>
            </a:r>
            <a:r>
              <a:rPr lang="en-US" sz="1800" b="0" spc="-5" dirty="0">
                <a:latin typeface="Times New Roman"/>
                <a:cs typeface="Times New Roman"/>
              </a:rPr>
              <a:t>traceability.</a:t>
            </a:r>
            <a:endParaRPr lang="en-US" sz="1800" b="0" dirty="0">
              <a:latin typeface="Times New Roman"/>
              <a:cs typeface="Times New Roman"/>
            </a:endParaRPr>
          </a:p>
          <a:p>
            <a:pPr marL="1108710" marR="285750" indent="-285750">
              <a:spcBef>
                <a:spcPts val="215"/>
              </a:spcBef>
              <a:buFont typeface="Arial" panose="020B0604020202020204" pitchFamily="34" charset="0"/>
              <a:buChar char="•"/>
              <a:tabLst>
                <a:tab pos="1050925" algn="l"/>
                <a:tab pos="1052195" algn="l"/>
              </a:tabLst>
            </a:pPr>
            <a:r>
              <a:rPr lang="en-US" sz="1800" b="0" spc="5" dirty="0">
                <a:latin typeface="Times New Roman"/>
                <a:cs typeface="Times New Roman"/>
              </a:rPr>
              <a:t>A </a:t>
            </a:r>
            <a:r>
              <a:rPr lang="en-US" sz="1800" b="0" spc="-5" dirty="0">
                <a:latin typeface="Times New Roman"/>
                <a:cs typeface="Times New Roman"/>
              </a:rPr>
              <a:t>description </a:t>
            </a:r>
            <a:r>
              <a:rPr lang="en-US" sz="1800" b="0" spc="-20" dirty="0">
                <a:latin typeface="Times New Roman"/>
                <a:cs typeface="Times New Roman"/>
              </a:rPr>
              <a:t>of </a:t>
            </a:r>
            <a:r>
              <a:rPr lang="en-US" sz="1800" b="0" spc="5" dirty="0">
                <a:latin typeface="Times New Roman"/>
                <a:cs typeface="Times New Roman"/>
              </a:rPr>
              <a:t>when </a:t>
            </a:r>
            <a:r>
              <a:rPr lang="en-US" sz="1800" b="0" dirty="0">
                <a:latin typeface="Times New Roman"/>
                <a:cs typeface="Times New Roman"/>
              </a:rPr>
              <a:t>the </a:t>
            </a:r>
            <a:r>
              <a:rPr lang="en-US" sz="1800" b="0" spc="-5" dirty="0">
                <a:latin typeface="Times New Roman"/>
                <a:cs typeface="Times New Roman"/>
              </a:rPr>
              <a:t>traceability information should </a:t>
            </a:r>
            <a:r>
              <a:rPr lang="en-US" sz="1800" b="0" spc="5" dirty="0">
                <a:latin typeface="Times New Roman"/>
                <a:cs typeface="Times New Roman"/>
              </a:rPr>
              <a:t>be </a:t>
            </a:r>
            <a:r>
              <a:rPr lang="en-US" sz="1800" b="0" spc="-10" dirty="0">
                <a:latin typeface="Times New Roman"/>
                <a:cs typeface="Times New Roman"/>
              </a:rPr>
              <a:t>collected  </a:t>
            </a:r>
            <a:r>
              <a:rPr lang="en-US" sz="1800" b="0" spc="-5" dirty="0">
                <a:latin typeface="Times New Roman"/>
                <a:cs typeface="Times New Roman"/>
              </a:rPr>
              <a:t>during </a:t>
            </a:r>
            <a:r>
              <a:rPr lang="en-US" sz="1800" b="0" spc="-15" dirty="0">
                <a:latin typeface="Times New Roman"/>
                <a:cs typeface="Times New Roman"/>
              </a:rPr>
              <a:t>the </a:t>
            </a:r>
            <a:r>
              <a:rPr lang="en-US" sz="1800" b="0" spc="-5" dirty="0">
                <a:latin typeface="Times New Roman"/>
                <a:cs typeface="Times New Roman"/>
              </a:rPr>
              <a:t>requirements engineering </a:t>
            </a:r>
            <a:r>
              <a:rPr lang="en-US" sz="1800" b="0" spc="5" dirty="0">
                <a:latin typeface="Times New Roman"/>
                <a:cs typeface="Times New Roman"/>
              </a:rPr>
              <a:t>and </a:t>
            </a:r>
            <a:r>
              <a:rPr lang="en-US" sz="1800" b="0" spc="-5" dirty="0">
                <a:latin typeface="Times New Roman"/>
                <a:cs typeface="Times New Roman"/>
              </a:rPr>
              <a:t>system </a:t>
            </a:r>
            <a:r>
              <a:rPr lang="en-US" sz="1800" b="0" dirty="0">
                <a:latin typeface="Times New Roman"/>
                <a:cs typeface="Times New Roman"/>
              </a:rPr>
              <a:t>development  </a:t>
            </a:r>
            <a:r>
              <a:rPr lang="en-US" sz="1800" b="0" dirty="0" smtClean="0">
                <a:latin typeface="Times New Roman"/>
                <a:cs typeface="Times New Roman"/>
              </a:rPr>
              <a:t>processes</a:t>
            </a:r>
            <a:r>
              <a:rPr lang="en-US" sz="1400" b="0" dirty="0" smtClean="0">
                <a:latin typeface="Times New Roman"/>
                <a:cs typeface="Times New Roman"/>
              </a:rPr>
              <a:t>.</a:t>
            </a:r>
          </a:p>
          <a:p>
            <a:pPr marL="1108710" marR="285750" indent="-285750">
              <a:spcBef>
                <a:spcPts val="215"/>
              </a:spcBef>
              <a:buFont typeface="Arial" panose="020B0604020202020204" pitchFamily="34" charset="0"/>
              <a:buChar char="•"/>
              <a:tabLst>
                <a:tab pos="1050925" algn="l"/>
                <a:tab pos="1052195" algn="l"/>
              </a:tabLst>
            </a:pPr>
            <a:r>
              <a:rPr lang="en-US" sz="1800" b="0" spc="5" dirty="0" smtClean="0">
                <a:latin typeface="Times New Roman"/>
                <a:cs typeface="Times New Roman"/>
              </a:rPr>
              <a:t>The </a:t>
            </a:r>
            <a:r>
              <a:rPr lang="en-US" sz="1800" b="0" spc="-10" dirty="0">
                <a:latin typeface="Times New Roman"/>
                <a:cs typeface="Times New Roman"/>
              </a:rPr>
              <a:t>roles </a:t>
            </a:r>
            <a:r>
              <a:rPr lang="en-US" sz="1800" b="0" spc="5" dirty="0">
                <a:latin typeface="Times New Roman"/>
                <a:cs typeface="Times New Roman"/>
              </a:rPr>
              <a:t>of </a:t>
            </a:r>
            <a:r>
              <a:rPr lang="en-US" sz="1800" b="0" spc="-15" dirty="0">
                <a:latin typeface="Times New Roman"/>
                <a:cs typeface="Times New Roman"/>
              </a:rPr>
              <a:t>the </a:t>
            </a:r>
            <a:r>
              <a:rPr lang="en-US" sz="1800" b="0" spc="-5" dirty="0">
                <a:latin typeface="Times New Roman"/>
                <a:cs typeface="Times New Roman"/>
              </a:rPr>
              <a:t>people, </a:t>
            </a:r>
            <a:r>
              <a:rPr lang="en-US" sz="1800" b="0" spc="5" dirty="0">
                <a:latin typeface="Times New Roman"/>
                <a:cs typeface="Times New Roman"/>
              </a:rPr>
              <a:t>such as </a:t>
            </a:r>
            <a:r>
              <a:rPr lang="en-US" sz="1800" b="0" dirty="0">
                <a:latin typeface="Times New Roman"/>
                <a:cs typeface="Times New Roman"/>
              </a:rPr>
              <a:t>the </a:t>
            </a:r>
            <a:r>
              <a:rPr lang="en-US" sz="1800" b="0" spc="-10" dirty="0">
                <a:latin typeface="Times New Roman"/>
                <a:cs typeface="Times New Roman"/>
              </a:rPr>
              <a:t>traceability manager, who </a:t>
            </a:r>
            <a:r>
              <a:rPr lang="en-US" sz="1800" b="0" dirty="0">
                <a:latin typeface="Times New Roman"/>
                <a:cs typeface="Times New Roman"/>
              </a:rPr>
              <a:t>are  </a:t>
            </a:r>
            <a:r>
              <a:rPr lang="en-US" sz="1800" b="0" spc="-5" dirty="0">
                <a:latin typeface="Times New Roman"/>
                <a:cs typeface="Times New Roman"/>
              </a:rPr>
              <a:t>responsible </a:t>
            </a:r>
            <a:r>
              <a:rPr lang="en-US" sz="1800" b="0" spc="-15" dirty="0">
                <a:latin typeface="Times New Roman"/>
                <a:cs typeface="Times New Roman"/>
              </a:rPr>
              <a:t>for </a:t>
            </a:r>
            <a:r>
              <a:rPr lang="en-US" sz="1800" b="0" spc="-5" dirty="0">
                <a:latin typeface="Times New Roman"/>
                <a:cs typeface="Times New Roman"/>
              </a:rPr>
              <a:t>maintaining </a:t>
            </a:r>
            <a:r>
              <a:rPr lang="en-US" sz="1800" b="0" dirty="0">
                <a:latin typeface="Times New Roman"/>
                <a:cs typeface="Times New Roman"/>
              </a:rPr>
              <a:t>the </a:t>
            </a:r>
            <a:r>
              <a:rPr lang="en-US" sz="1800" b="0" spc="-5" dirty="0">
                <a:latin typeface="Times New Roman"/>
                <a:cs typeface="Times New Roman"/>
              </a:rPr>
              <a:t>traceability information should </a:t>
            </a:r>
            <a:r>
              <a:rPr lang="en-US" sz="1800" b="0" dirty="0">
                <a:latin typeface="Times New Roman"/>
                <a:cs typeface="Times New Roman"/>
              </a:rPr>
              <a:t>also </a:t>
            </a:r>
            <a:r>
              <a:rPr lang="en-US" sz="1800" b="0" spc="5" dirty="0">
                <a:latin typeface="Times New Roman"/>
                <a:cs typeface="Times New Roman"/>
              </a:rPr>
              <a:t>be  </a:t>
            </a:r>
            <a:r>
              <a:rPr lang="en-US" sz="1800" b="0" dirty="0" smtClean="0">
                <a:latin typeface="Times New Roman"/>
                <a:cs typeface="Times New Roman"/>
              </a:rPr>
              <a:t>defined.</a:t>
            </a:r>
          </a:p>
          <a:p>
            <a:pPr marL="1108710" marR="285750" indent="-285750">
              <a:spcBef>
                <a:spcPts val="215"/>
              </a:spcBef>
              <a:buFont typeface="Arial" panose="020B0604020202020204" pitchFamily="34" charset="0"/>
              <a:buChar char="•"/>
              <a:tabLst>
                <a:tab pos="1050925" algn="l"/>
                <a:tab pos="1052195" algn="l"/>
              </a:tabLst>
            </a:pPr>
            <a:r>
              <a:rPr lang="en-US" sz="1800" b="0" spc="5" dirty="0" smtClean="0">
                <a:latin typeface="Times New Roman"/>
                <a:cs typeface="Times New Roman"/>
              </a:rPr>
              <a:t>A </a:t>
            </a:r>
            <a:r>
              <a:rPr lang="en-US" sz="1800" b="0" spc="-5" dirty="0">
                <a:latin typeface="Times New Roman"/>
                <a:cs typeface="Times New Roman"/>
              </a:rPr>
              <a:t>description </a:t>
            </a:r>
            <a:r>
              <a:rPr lang="en-US" sz="1800" b="0" spc="-20" dirty="0">
                <a:latin typeface="Times New Roman"/>
                <a:cs typeface="Times New Roman"/>
              </a:rPr>
              <a:t>of </a:t>
            </a:r>
            <a:r>
              <a:rPr lang="en-US" sz="1800" b="0" spc="5" dirty="0">
                <a:latin typeface="Times New Roman"/>
                <a:cs typeface="Times New Roman"/>
              </a:rPr>
              <a:t>how </a:t>
            </a:r>
            <a:r>
              <a:rPr lang="en-US" sz="1800" b="0" dirty="0">
                <a:latin typeface="Times New Roman"/>
                <a:cs typeface="Times New Roman"/>
              </a:rPr>
              <a:t>to </a:t>
            </a:r>
            <a:r>
              <a:rPr lang="en-US" sz="1800" b="0" spc="-5" dirty="0">
                <a:latin typeface="Times New Roman"/>
                <a:cs typeface="Times New Roman"/>
              </a:rPr>
              <a:t>handle </a:t>
            </a:r>
            <a:r>
              <a:rPr lang="en-US" sz="1800" b="0" spc="5" dirty="0">
                <a:latin typeface="Times New Roman"/>
                <a:cs typeface="Times New Roman"/>
              </a:rPr>
              <a:t>and </a:t>
            </a:r>
            <a:r>
              <a:rPr lang="en-US" sz="1800" b="0" spc="-10" dirty="0">
                <a:latin typeface="Times New Roman"/>
                <a:cs typeface="Times New Roman"/>
              </a:rPr>
              <a:t>document </a:t>
            </a:r>
            <a:r>
              <a:rPr lang="en-US" sz="1800" b="0" spc="-5" dirty="0">
                <a:latin typeface="Times New Roman"/>
                <a:cs typeface="Times New Roman"/>
              </a:rPr>
              <a:t>policy</a:t>
            </a:r>
            <a:r>
              <a:rPr lang="en-US" sz="1800" b="0" spc="30" dirty="0">
                <a:latin typeface="Times New Roman"/>
                <a:cs typeface="Times New Roman"/>
              </a:rPr>
              <a:t> </a:t>
            </a:r>
            <a:r>
              <a:rPr lang="en-US" sz="1800" b="0" dirty="0" smtClean="0">
                <a:latin typeface="Times New Roman"/>
                <a:cs typeface="Times New Roman"/>
              </a:rPr>
              <a:t>exceptions</a:t>
            </a:r>
          </a:p>
          <a:p>
            <a:pPr marL="1108710" marR="285750" indent="-285750">
              <a:spcBef>
                <a:spcPts val="215"/>
              </a:spcBef>
              <a:buFont typeface="Arial" panose="020B0604020202020204" pitchFamily="34" charset="0"/>
              <a:buChar char="•"/>
              <a:tabLst>
                <a:tab pos="1050925" algn="l"/>
                <a:tab pos="1052195" algn="l"/>
              </a:tabLst>
            </a:pPr>
            <a:r>
              <a:rPr lang="en-US" sz="1800" b="0" spc="5" dirty="0" smtClean="0">
                <a:latin typeface="Times New Roman"/>
                <a:cs typeface="Times New Roman"/>
              </a:rPr>
              <a:t>The </a:t>
            </a:r>
            <a:r>
              <a:rPr lang="en-US" sz="1800" b="0" spc="-5" dirty="0">
                <a:latin typeface="Times New Roman"/>
                <a:cs typeface="Times New Roman"/>
              </a:rPr>
              <a:t>process </a:t>
            </a:r>
            <a:r>
              <a:rPr lang="en-US" sz="1800" b="0" spc="5" dirty="0">
                <a:latin typeface="Times New Roman"/>
                <a:cs typeface="Times New Roman"/>
              </a:rPr>
              <a:t>of </a:t>
            </a:r>
            <a:r>
              <a:rPr lang="en-US" sz="1800" b="0" spc="-5" dirty="0">
                <a:latin typeface="Times New Roman"/>
                <a:cs typeface="Times New Roman"/>
              </a:rPr>
              <a:t>managing </a:t>
            </a:r>
            <a:r>
              <a:rPr lang="en-US" sz="1800" b="0" spc="-10" dirty="0">
                <a:latin typeface="Times New Roman"/>
                <a:cs typeface="Times New Roman"/>
              </a:rPr>
              <a:t>traceability</a:t>
            </a:r>
            <a:r>
              <a:rPr lang="en-US" sz="1800" b="0" spc="35" dirty="0">
                <a:latin typeface="Times New Roman"/>
                <a:cs typeface="Times New Roman"/>
              </a:rPr>
              <a:t> </a:t>
            </a:r>
            <a:r>
              <a:rPr lang="en-US" sz="1800" b="0" spc="-10" dirty="0">
                <a:latin typeface="Times New Roman"/>
                <a:cs typeface="Times New Roman"/>
              </a:rPr>
              <a:t>informatio</a:t>
            </a:r>
            <a:r>
              <a:rPr lang="en-US" sz="1800" b="0" dirty="0">
                <a:latin typeface="Times New Roman"/>
                <a:cs typeface="Times New Roman"/>
              </a:rPr>
              <a:t>n</a:t>
            </a:r>
          </a:p>
          <a:p>
            <a:endParaRPr lang="en-US" sz="1400" b="0" dirty="0"/>
          </a:p>
          <a:p>
            <a:pPr marL="1108710" marR="285750" indent="-285750">
              <a:spcBef>
                <a:spcPts val="215"/>
              </a:spcBef>
              <a:buFont typeface="Arial" panose="020B0604020202020204" pitchFamily="34" charset="0"/>
              <a:buChar char="•"/>
              <a:tabLst>
                <a:tab pos="1050925" algn="l"/>
                <a:tab pos="1052195" algn="l"/>
              </a:tabLst>
            </a:pPr>
            <a:endParaRPr lang="en-US" sz="1400" b="0" dirty="0">
              <a:latin typeface="Times New Roman"/>
              <a:cs typeface="Times New Roman"/>
            </a:endParaRPr>
          </a:p>
          <a:p>
            <a:endParaRPr lang="en-US" b="0" dirty="0"/>
          </a:p>
        </p:txBody>
      </p:sp>
    </p:spTree>
    <p:extLst>
      <p:ext uri="{BB962C8B-B14F-4D97-AF65-F5344CB8AC3E}">
        <p14:creationId xmlns:p14="http://schemas.microsoft.com/office/powerpoint/2010/main" val="12341746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6F8639-4324-48B0-B957-6F6D1DD400F3}"/>
              </a:ext>
            </a:extLst>
          </p:cNvPr>
          <p:cNvSpPr>
            <a:spLocks noGrp="1"/>
          </p:cNvSpPr>
          <p:nvPr>
            <p:ph type="title"/>
          </p:nvPr>
        </p:nvSpPr>
        <p:spPr/>
        <p:txBody>
          <a:bodyPr>
            <a:normAutofit/>
          </a:bodyPr>
          <a:lstStyle/>
          <a:p>
            <a:r>
              <a:rPr lang="en-US" spc="-5" dirty="0">
                <a:cs typeface="Times New Roman"/>
              </a:rPr>
              <a:t>Factors Influencing Traceability</a:t>
            </a:r>
            <a:r>
              <a:rPr lang="en-US" spc="55" dirty="0">
                <a:cs typeface="Times New Roman"/>
              </a:rPr>
              <a:t> </a:t>
            </a:r>
            <a:r>
              <a:rPr lang="en-US" spc="-5" dirty="0">
                <a:cs typeface="Times New Roman"/>
              </a:rPr>
              <a:t>Policies</a:t>
            </a:r>
            <a:endParaRPr lang="en-US" dirty="0"/>
          </a:p>
        </p:txBody>
      </p:sp>
      <p:sp>
        <p:nvSpPr>
          <p:cNvPr id="3" name="Content Placeholder 2">
            <a:extLst>
              <a:ext uri="{FF2B5EF4-FFF2-40B4-BE49-F238E27FC236}">
                <a16:creationId xmlns:a16="http://schemas.microsoft.com/office/drawing/2014/main" xmlns="" id="{75B3E638-D7EF-4D10-B78D-5D31BB4F36E6}"/>
              </a:ext>
            </a:extLst>
          </p:cNvPr>
          <p:cNvSpPr>
            <a:spLocks noGrp="1"/>
          </p:cNvSpPr>
          <p:nvPr>
            <p:ph idx="1"/>
          </p:nvPr>
        </p:nvSpPr>
        <p:spPr/>
        <p:txBody>
          <a:bodyPr>
            <a:normAutofit/>
          </a:bodyPr>
          <a:lstStyle/>
          <a:p>
            <a:pPr marL="19050" indent="0">
              <a:lnSpc>
                <a:spcPct val="100000"/>
              </a:lnSpc>
              <a:spcBef>
                <a:spcPts val="1614"/>
              </a:spcBef>
              <a:buNone/>
            </a:pPr>
            <a:r>
              <a:rPr lang="en-US" sz="1600" b="0" u="sng" spc="5" dirty="0">
                <a:latin typeface="Symbol"/>
                <a:cs typeface="Symbol"/>
              </a:rPr>
              <a:t></a:t>
            </a:r>
            <a:r>
              <a:rPr lang="en-US" sz="1600" b="0" u="sng" spc="5" dirty="0">
                <a:latin typeface="Times New Roman"/>
                <a:cs typeface="Times New Roman"/>
              </a:rPr>
              <a:t> </a:t>
            </a:r>
            <a:r>
              <a:rPr lang="en-US" sz="2000" b="0" u="sng" dirty="0">
                <a:latin typeface="Times New Roman"/>
                <a:cs typeface="Times New Roman"/>
              </a:rPr>
              <a:t>Number of</a:t>
            </a:r>
            <a:r>
              <a:rPr lang="en-US" sz="2000" b="0" u="sng" spc="-60" dirty="0">
                <a:latin typeface="Times New Roman"/>
                <a:cs typeface="Times New Roman"/>
              </a:rPr>
              <a:t> </a:t>
            </a:r>
            <a:r>
              <a:rPr lang="en-US" sz="2000" b="0" u="sng" dirty="0">
                <a:latin typeface="Times New Roman"/>
                <a:cs typeface="Times New Roman"/>
              </a:rPr>
              <a:t>requirements</a:t>
            </a:r>
          </a:p>
          <a:p>
            <a:pPr marL="822960" marR="26034" indent="-228600">
              <a:spcBef>
                <a:spcPts val="254"/>
              </a:spcBef>
              <a:tabLst>
                <a:tab pos="822325" algn="l"/>
                <a:tab pos="823594" algn="l"/>
              </a:tabLst>
            </a:pPr>
            <a:r>
              <a:rPr lang="en-US" sz="2000" b="0" spc="5" dirty="0">
                <a:latin typeface="Times New Roman"/>
                <a:cs typeface="Times New Roman"/>
              </a:rPr>
              <a:t>The </a:t>
            </a:r>
            <a:r>
              <a:rPr lang="en-US" sz="2000" b="0" spc="-10" dirty="0">
                <a:latin typeface="Times New Roman"/>
                <a:cs typeface="Times New Roman"/>
              </a:rPr>
              <a:t>greater </a:t>
            </a:r>
            <a:r>
              <a:rPr lang="en-US" sz="2000" b="0" spc="-15" dirty="0">
                <a:latin typeface="Times New Roman"/>
                <a:cs typeface="Times New Roman"/>
              </a:rPr>
              <a:t>the </a:t>
            </a:r>
            <a:r>
              <a:rPr lang="en-US" sz="2000" b="0" spc="-5" dirty="0">
                <a:latin typeface="Times New Roman"/>
                <a:cs typeface="Times New Roman"/>
              </a:rPr>
              <a:t>number </a:t>
            </a:r>
            <a:r>
              <a:rPr lang="en-US" sz="2000" b="0" spc="5" dirty="0">
                <a:latin typeface="Times New Roman"/>
                <a:cs typeface="Times New Roman"/>
              </a:rPr>
              <a:t>of </a:t>
            </a:r>
            <a:r>
              <a:rPr lang="en-US" sz="2000" b="0" spc="-10" dirty="0">
                <a:latin typeface="Times New Roman"/>
                <a:cs typeface="Times New Roman"/>
              </a:rPr>
              <a:t>requirements, </a:t>
            </a:r>
            <a:r>
              <a:rPr lang="en-US" sz="2000" b="0" spc="-15" dirty="0">
                <a:latin typeface="Times New Roman"/>
                <a:cs typeface="Times New Roman"/>
              </a:rPr>
              <a:t>the </a:t>
            </a:r>
            <a:r>
              <a:rPr lang="en-US" sz="2000" b="0" spc="-10" dirty="0">
                <a:latin typeface="Times New Roman"/>
                <a:cs typeface="Times New Roman"/>
              </a:rPr>
              <a:t>more </a:t>
            </a:r>
            <a:r>
              <a:rPr lang="en-US" sz="2000" b="0" dirty="0">
                <a:latin typeface="Times New Roman"/>
                <a:cs typeface="Times New Roman"/>
              </a:rPr>
              <a:t>the </a:t>
            </a:r>
            <a:r>
              <a:rPr lang="en-US" sz="2000" b="0" spc="-10" dirty="0">
                <a:latin typeface="Times New Roman"/>
                <a:cs typeface="Times New Roman"/>
              </a:rPr>
              <a:t>need </a:t>
            </a:r>
            <a:r>
              <a:rPr lang="en-US" sz="2000" b="0" spc="-15" dirty="0">
                <a:latin typeface="Times New Roman"/>
                <a:cs typeface="Times New Roman"/>
              </a:rPr>
              <a:t>for formal  </a:t>
            </a:r>
            <a:r>
              <a:rPr lang="en-US" sz="2000" b="0" spc="-5" dirty="0">
                <a:latin typeface="Times New Roman"/>
                <a:cs typeface="Times New Roman"/>
              </a:rPr>
              <a:t>traceability</a:t>
            </a:r>
            <a:r>
              <a:rPr lang="en-US" sz="2000" b="0" spc="-20" dirty="0">
                <a:latin typeface="Times New Roman"/>
                <a:cs typeface="Times New Roman"/>
              </a:rPr>
              <a:t> </a:t>
            </a:r>
            <a:r>
              <a:rPr lang="en-US" sz="2000" b="0" dirty="0">
                <a:latin typeface="Times New Roman"/>
                <a:cs typeface="Times New Roman"/>
              </a:rPr>
              <a:t>policies.</a:t>
            </a:r>
          </a:p>
          <a:p>
            <a:pPr marL="19050" indent="0">
              <a:lnSpc>
                <a:spcPct val="100000"/>
              </a:lnSpc>
              <a:spcBef>
                <a:spcPts val="250"/>
              </a:spcBef>
              <a:buNone/>
            </a:pPr>
            <a:r>
              <a:rPr lang="en-US" sz="1600" b="0" u="sng" spc="5" dirty="0">
                <a:latin typeface="Symbol"/>
                <a:cs typeface="Symbol"/>
              </a:rPr>
              <a:t></a:t>
            </a:r>
            <a:r>
              <a:rPr lang="en-US" sz="1600" b="0" u="sng" spc="5" dirty="0">
                <a:latin typeface="Times New Roman"/>
                <a:cs typeface="Times New Roman"/>
              </a:rPr>
              <a:t> </a:t>
            </a:r>
            <a:r>
              <a:rPr lang="en-US" sz="2000" b="0" u="sng" dirty="0">
                <a:latin typeface="Times New Roman"/>
                <a:cs typeface="Times New Roman"/>
              </a:rPr>
              <a:t>Estimated system</a:t>
            </a:r>
            <a:r>
              <a:rPr lang="en-US" sz="2000" b="0" u="sng" spc="-80" dirty="0">
                <a:latin typeface="Times New Roman"/>
                <a:cs typeface="Times New Roman"/>
              </a:rPr>
              <a:t> </a:t>
            </a:r>
            <a:r>
              <a:rPr lang="en-US" sz="2000" b="0" u="sng" dirty="0">
                <a:latin typeface="Times New Roman"/>
                <a:cs typeface="Times New Roman"/>
              </a:rPr>
              <a:t>lifetime</a:t>
            </a:r>
          </a:p>
          <a:p>
            <a:pPr marL="822960" marR="308610" indent="-228600">
              <a:spcBef>
                <a:spcPts val="250"/>
              </a:spcBef>
              <a:tabLst>
                <a:tab pos="822325" algn="l"/>
                <a:tab pos="823594" algn="l"/>
              </a:tabLst>
            </a:pPr>
            <a:r>
              <a:rPr lang="en-US" sz="2000" b="0" spc="5" dirty="0">
                <a:latin typeface="Times New Roman"/>
                <a:cs typeface="Times New Roman"/>
              </a:rPr>
              <a:t>More </a:t>
            </a:r>
            <a:r>
              <a:rPr lang="en-US" sz="2000" b="0" spc="-5" dirty="0">
                <a:latin typeface="Times New Roman"/>
                <a:cs typeface="Times New Roman"/>
              </a:rPr>
              <a:t>comprehensive traceability policies </a:t>
            </a:r>
            <a:r>
              <a:rPr lang="en-US" sz="2000" b="0" spc="5" dirty="0">
                <a:latin typeface="Times New Roman"/>
                <a:cs typeface="Times New Roman"/>
              </a:rPr>
              <a:t>should be </a:t>
            </a:r>
            <a:r>
              <a:rPr lang="en-US" sz="2000" b="0" spc="-5" dirty="0">
                <a:latin typeface="Times New Roman"/>
                <a:cs typeface="Times New Roman"/>
              </a:rPr>
              <a:t>defined </a:t>
            </a:r>
            <a:r>
              <a:rPr lang="en-US" sz="2000" b="0" dirty="0">
                <a:latin typeface="Times New Roman"/>
                <a:cs typeface="Times New Roman"/>
              </a:rPr>
              <a:t>for  </a:t>
            </a:r>
            <a:r>
              <a:rPr lang="en-US" sz="2000" b="0" spc="-5" dirty="0">
                <a:latin typeface="Times New Roman"/>
                <a:cs typeface="Times New Roman"/>
              </a:rPr>
              <a:t>systems </a:t>
            </a:r>
            <a:r>
              <a:rPr lang="en-US" sz="2000" b="0" spc="5" dirty="0">
                <a:latin typeface="Times New Roman"/>
                <a:cs typeface="Times New Roman"/>
              </a:rPr>
              <a:t>which have a </a:t>
            </a:r>
            <a:r>
              <a:rPr lang="en-US" sz="2000" b="0" spc="-10" dirty="0">
                <a:latin typeface="Times New Roman"/>
                <a:cs typeface="Times New Roman"/>
              </a:rPr>
              <a:t>long</a:t>
            </a:r>
            <a:r>
              <a:rPr lang="en-US" sz="2000" b="0" spc="-45" dirty="0">
                <a:latin typeface="Times New Roman"/>
                <a:cs typeface="Times New Roman"/>
              </a:rPr>
              <a:t> </a:t>
            </a:r>
            <a:r>
              <a:rPr lang="en-US" sz="2000" b="0" spc="-5" dirty="0">
                <a:latin typeface="Times New Roman"/>
                <a:cs typeface="Times New Roman"/>
              </a:rPr>
              <a:t>lifetime.</a:t>
            </a:r>
            <a:endParaRPr lang="en-US" sz="2000" b="0" dirty="0">
              <a:latin typeface="Times New Roman"/>
              <a:cs typeface="Times New Roman"/>
            </a:endParaRPr>
          </a:p>
          <a:p>
            <a:pPr marL="19050" indent="0">
              <a:lnSpc>
                <a:spcPct val="100000"/>
              </a:lnSpc>
              <a:spcBef>
                <a:spcPts val="280"/>
              </a:spcBef>
              <a:buNone/>
            </a:pPr>
            <a:r>
              <a:rPr lang="en-US" sz="1600" b="0" u="sng" spc="5" dirty="0">
                <a:latin typeface="Symbol"/>
                <a:cs typeface="Symbol"/>
              </a:rPr>
              <a:t></a:t>
            </a:r>
            <a:r>
              <a:rPr lang="en-US" sz="1600" b="0" u="sng" spc="5" dirty="0">
                <a:latin typeface="Times New Roman"/>
                <a:cs typeface="Times New Roman"/>
              </a:rPr>
              <a:t> </a:t>
            </a:r>
            <a:r>
              <a:rPr lang="en-US" sz="2000" b="0" u="sng" dirty="0">
                <a:latin typeface="Times New Roman"/>
                <a:cs typeface="Times New Roman"/>
              </a:rPr>
              <a:t>Level of organizational</a:t>
            </a:r>
            <a:r>
              <a:rPr lang="en-US" sz="2000" b="0" u="sng" spc="-130" dirty="0">
                <a:latin typeface="Times New Roman"/>
                <a:cs typeface="Times New Roman"/>
              </a:rPr>
              <a:t> </a:t>
            </a:r>
            <a:r>
              <a:rPr lang="en-US" sz="2000" b="0" u="sng" dirty="0">
                <a:latin typeface="Times New Roman"/>
                <a:cs typeface="Times New Roman"/>
              </a:rPr>
              <a:t>maturity</a:t>
            </a:r>
          </a:p>
          <a:p>
            <a:pPr marL="822960" marR="167640" indent="-228600">
              <a:spcBef>
                <a:spcPts val="225"/>
              </a:spcBef>
              <a:tabLst>
                <a:tab pos="822325" algn="l"/>
                <a:tab pos="823594" algn="l"/>
              </a:tabLst>
            </a:pPr>
            <a:r>
              <a:rPr lang="en-US" sz="2000" b="0" spc="-5" dirty="0">
                <a:latin typeface="Times New Roman"/>
                <a:cs typeface="Times New Roman"/>
              </a:rPr>
              <a:t>Detailed traceability </a:t>
            </a:r>
            <a:r>
              <a:rPr lang="en-US" sz="2000" b="0" spc="-10" dirty="0">
                <a:latin typeface="Times New Roman"/>
                <a:cs typeface="Times New Roman"/>
              </a:rPr>
              <a:t>policies </a:t>
            </a:r>
            <a:r>
              <a:rPr lang="en-US" sz="2000" b="0" spc="-15" dirty="0">
                <a:latin typeface="Times New Roman"/>
                <a:cs typeface="Times New Roman"/>
              </a:rPr>
              <a:t>are </a:t>
            </a:r>
            <a:r>
              <a:rPr lang="en-US" sz="2000" b="0" spc="-10" dirty="0">
                <a:latin typeface="Times New Roman"/>
                <a:cs typeface="Times New Roman"/>
              </a:rPr>
              <a:t>most </a:t>
            </a:r>
            <a:r>
              <a:rPr lang="en-US" sz="2000" b="0" spc="-5" dirty="0">
                <a:latin typeface="Times New Roman"/>
                <a:cs typeface="Times New Roman"/>
              </a:rPr>
              <a:t>likely </a:t>
            </a:r>
            <a:r>
              <a:rPr lang="en-US" sz="2000" b="0" spc="-25" dirty="0">
                <a:latin typeface="Times New Roman"/>
                <a:cs typeface="Times New Roman"/>
              </a:rPr>
              <a:t>to </a:t>
            </a:r>
            <a:r>
              <a:rPr lang="en-US" sz="2000" b="0" spc="5" dirty="0">
                <a:latin typeface="Times New Roman"/>
                <a:cs typeface="Times New Roman"/>
              </a:rPr>
              <a:t>be </a:t>
            </a:r>
            <a:r>
              <a:rPr lang="en-US" sz="2000" b="0" spc="-5" dirty="0">
                <a:latin typeface="Times New Roman"/>
                <a:cs typeface="Times New Roman"/>
              </a:rPr>
              <a:t>cost-effective </a:t>
            </a:r>
            <a:r>
              <a:rPr lang="en-US" sz="2000" b="0" spc="5" dirty="0">
                <a:latin typeface="Times New Roman"/>
                <a:cs typeface="Times New Roman"/>
              </a:rPr>
              <a:t>in  </a:t>
            </a:r>
            <a:r>
              <a:rPr lang="en-US" sz="2000" b="0" spc="-5" dirty="0">
                <a:latin typeface="Times New Roman"/>
                <a:cs typeface="Times New Roman"/>
              </a:rPr>
              <a:t>organizations </a:t>
            </a:r>
            <a:r>
              <a:rPr lang="en-US" sz="2000" b="0" spc="5" dirty="0">
                <a:latin typeface="Times New Roman"/>
                <a:cs typeface="Times New Roman"/>
              </a:rPr>
              <a:t>which </a:t>
            </a:r>
            <a:r>
              <a:rPr lang="en-US" sz="2000" b="0" spc="-10" dirty="0">
                <a:latin typeface="Times New Roman"/>
                <a:cs typeface="Times New Roman"/>
              </a:rPr>
              <a:t>have </a:t>
            </a:r>
            <a:r>
              <a:rPr lang="en-US" sz="2000" b="0" spc="5" dirty="0">
                <a:latin typeface="Times New Roman"/>
                <a:cs typeface="Times New Roman"/>
              </a:rPr>
              <a:t>a </a:t>
            </a:r>
            <a:r>
              <a:rPr lang="en-US" sz="2000" b="0" spc="-5" dirty="0">
                <a:latin typeface="Times New Roman"/>
                <a:cs typeface="Times New Roman"/>
              </a:rPr>
              <a:t>higher </a:t>
            </a:r>
            <a:r>
              <a:rPr lang="en-US" sz="2000" b="0" spc="-10" dirty="0">
                <a:latin typeface="Times New Roman"/>
                <a:cs typeface="Times New Roman"/>
              </a:rPr>
              <a:t>level </a:t>
            </a:r>
            <a:r>
              <a:rPr lang="en-US" sz="2000" b="0" spc="5" dirty="0">
                <a:latin typeface="Times New Roman"/>
                <a:cs typeface="Times New Roman"/>
              </a:rPr>
              <a:t>of </a:t>
            </a:r>
            <a:r>
              <a:rPr lang="en-US" sz="2000" b="0" spc="-5" dirty="0">
                <a:latin typeface="Times New Roman"/>
                <a:cs typeface="Times New Roman"/>
              </a:rPr>
              <a:t>process</a:t>
            </a:r>
            <a:r>
              <a:rPr lang="en-US" sz="2000" b="0" spc="10" dirty="0">
                <a:latin typeface="Times New Roman"/>
                <a:cs typeface="Times New Roman"/>
              </a:rPr>
              <a:t> </a:t>
            </a:r>
            <a:r>
              <a:rPr lang="en-US" sz="2000" b="0" spc="-5" dirty="0">
                <a:latin typeface="Times New Roman"/>
                <a:cs typeface="Times New Roman"/>
              </a:rPr>
              <a:t>maturity</a:t>
            </a:r>
            <a:endParaRPr lang="en-US" sz="2000" b="0" dirty="0">
              <a:latin typeface="Times New Roman"/>
              <a:cs typeface="Times New Roman"/>
            </a:endParaRPr>
          </a:p>
          <a:p>
            <a:endParaRPr lang="en-US" sz="2000" b="0" dirty="0"/>
          </a:p>
        </p:txBody>
      </p:sp>
    </p:spTree>
    <p:extLst>
      <p:ext uri="{BB962C8B-B14F-4D97-AF65-F5344CB8AC3E}">
        <p14:creationId xmlns:p14="http://schemas.microsoft.com/office/powerpoint/2010/main" val="30198406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6F8639-4324-48B0-B957-6F6D1DD400F3}"/>
              </a:ext>
            </a:extLst>
          </p:cNvPr>
          <p:cNvSpPr>
            <a:spLocks noGrp="1"/>
          </p:cNvSpPr>
          <p:nvPr>
            <p:ph type="title"/>
          </p:nvPr>
        </p:nvSpPr>
        <p:spPr/>
        <p:txBody>
          <a:bodyPr>
            <a:normAutofit/>
          </a:bodyPr>
          <a:lstStyle/>
          <a:p>
            <a:r>
              <a:rPr lang="en-US" dirty="0">
                <a:cs typeface="Times New Roman"/>
              </a:rPr>
              <a:t>Factors Influencing Traceability</a:t>
            </a:r>
            <a:r>
              <a:rPr lang="en-US" spc="-75" dirty="0">
                <a:cs typeface="Times New Roman"/>
              </a:rPr>
              <a:t> </a:t>
            </a:r>
            <a:r>
              <a:rPr lang="en-US" dirty="0">
                <a:cs typeface="Times New Roman"/>
              </a:rPr>
              <a:t>Policies</a:t>
            </a:r>
            <a:endParaRPr lang="en-US" dirty="0"/>
          </a:p>
        </p:txBody>
      </p:sp>
      <p:sp>
        <p:nvSpPr>
          <p:cNvPr id="3" name="Content Placeholder 2">
            <a:extLst>
              <a:ext uri="{FF2B5EF4-FFF2-40B4-BE49-F238E27FC236}">
                <a16:creationId xmlns:a16="http://schemas.microsoft.com/office/drawing/2014/main" xmlns="" id="{75B3E638-D7EF-4D10-B78D-5D31BB4F36E6}"/>
              </a:ext>
            </a:extLst>
          </p:cNvPr>
          <p:cNvSpPr>
            <a:spLocks noGrp="1"/>
          </p:cNvSpPr>
          <p:nvPr>
            <p:ph idx="1"/>
          </p:nvPr>
        </p:nvSpPr>
        <p:spPr/>
        <p:txBody>
          <a:bodyPr>
            <a:noAutofit/>
          </a:bodyPr>
          <a:lstStyle/>
          <a:p>
            <a:pPr marL="247015" indent="0">
              <a:lnSpc>
                <a:spcPct val="100000"/>
              </a:lnSpc>
              <a:spcBef>
                <a:spcPts val="1605"/>
              </a:spcBef>
              <a:buNone/>
            </a:pPr>
            <a:r>
              <a:rPr lang="en-US" sz="1600" b="0" spc="5" dirty="0">
                <a:latin typeface="Symbol"/>
                <a:cs typeface="Symbol"/>
              </a:rPr>
              <a:t></a:t>
            </a:r>
            <a:r>
              <a:rPr lang="en-US" sz="1600" b="0" spc="5" dirty="0">
                <a:latin typeface="Times New Roman"/>
                <a:cs typeface="Times New Roman"/>
              </a:rPr>
              <a:t> </a:t>
            </a:r>
            <a:r>
              <a:rPr lang="en-US" sz="2400" b="0" dirty="0">
                <a:latin typeface="Times New Roman"/>
                <a:cs typeface="Times New Roman"/>
              </a:rPr>
              <a:t>Project team size and</a:t>
            </a:r>
            <a:r>
              <a:rPr lang="en-US" sz="2400" b="0" spc="-85" dirty="0">
                <a:latin typeface="Times New Roman"/>
                <a:cs typeface="Times New Roman"/>
              </a:rPr>
              <a:t> </a:t>
            </a:r>
            <a:r>
              <a:rPr lang="en-US" sz="2400" b="0" dirty="0">
                <a:latin typeface="Times New Roman"/>
                <a:cs typeface="Times New Roman"/>
              </a:rPr>
              <a:t>composition</a:t>
            </a:r>
          </a:p>
          <a:p>
            <a:pPr marL="1051560" marR="273050" indent="-228600">
              <a:spcBef>
                <a:spcPts val="254"/>
              </a:spcBef>
              <a:tabLst>
                <a:tab pos="1050925" algn="l"/>
                <a:tab pos="1052195" algn="l"/>
              </a:tabLst>
            </a:pPr>
            <a:r>
              <a:rPr lang="en-US" sz="2000" b="0" spc="-5" dirty="0">
                <a:latin typeface="Times New Roman"/>
                <a:cs typeface="Times New Roman"/>
              </a:rPr>
              <a:t>With </a:t>
            </a:r>
            <a:r>
              <a:rPr lang="en-US" sz="2000" b="0" spc="5" dirty="0">
                <a:latin typeface="Times New Roman"/>
                <a:cs typeface="Times New Roman"/>
              </a:rPr>
              <a:t>a </a:t>
            </a:r>
            <a:r>
              <a:rPr lang="en-US" sz="2000" b="0" spc="-5" dirty="0">
                <a:latin typeface="Times New Roman"/>
                <a:cs typeface="Times New Roman"/>
              </a:rPr>
              <a:t>small team, </a:t>
            </a:r>
            <a:r>
              <a:rPr lang="en-US" sz="2000" b="0" dirty="0">
                <a:latin typeface="Times New Roman"/>
                <a:cs typeface="Times New Roman"/>
              </a:rPr>
              <a:t>it </a:t>
            </a:r>
            <a:r>
              <a:rPr lang="en-US" sz="2000" b="0" spc="5" dirty="0">
                <a:latin typeface="Times New Roman"/>
                <a:cs typeface="Times New Roman"/>
              </a:rPr>
              <a:t>may be </a:t>
            </a:r>
            <a:r>
              <a:rPr lang="en-US" sz="2000" b="0" spc="-10" dirty="0">
                <a:latin typeface="Times New Roman"/>
                <a:cs typeface="Times New Roman"/>
              </a:rPr>
              <a:t>possible </a:t>
            </a:r>
            <a:r>
              <a:rPr lang="en-US" sz="2000" b="0" spc="-25" dirty="0">
                <a:latin typeface="Times New Roman"/>
                <a:cs typeface="Times New Roman"/>
              </a:rPr>
              <a:t>to </a:t>
            </a:r>
            <a:r>
              <a:rPr lang="en-US" sz="2000" b="0" spc="-5" dirty="0">
                <a:latin typeface="Times New Roman"/>
                <a:cs typeface="Times New Roman"/>
              </a:rPr>
              <a:t>assess </a:t>
            </a:r>
            <a:r>
              <a:rPr lang="en-US" sz="2000" b="0" spc="-15" dirty="0">
                <a:latin typeface="Times New Roman"/>
                <a:cs typeface="Times New Roman"/>
              </a:rPr>
              <a:t>the impact </a:t>
            </a:r>
            <a:r>
              <a:rPr lang="en-US" sz="2000" b="0" spc="5" dirty="0">
                <a:latin typeface="Times New Roman"/>
                <a:cs typeface="Times New Roman"/>
              </a:rPr>
              <a:t>of </a:t>
            </a:r>
            <a:r>
              <a:rPr lang="en-US" sz="2000" b="0" spc="-5" dirty="0">
                <a:latin typeface="Times New Roman"/>
                <a:cs typeface="Times New Roman"/>
              </a:rPr>
              <a:t>proposed  informally without structured traceability information. </a:t>
            </a:r>
            <a:r>
              <a:rPr lang="en-US" sz="2000" b="0" spc="-10" dirty="0">
                <a:latin typeface="Times New Roman"/>
                <a:cs typeface="Times New Roman"/>
              </a:rPr>
              <a:t>With </a:t>
            </a:r>
            <a:r>
              <a:rPr lang="en-US" sz="2000" b="0" spc="-5" dirty="0">
                <a:latin typeface="Times New Roman"/>
                <a:cs typeface="Times New Roman"/>
              </a:rPr>
              <a:t>larger  teams, however, </a:t>
            </a:r>
            <a:r>
              <a:rPr lang="en-US" sz="2000" b="0" spc="5" dirty="0">
                <a:latin typeface="Times New Roman"/>
                <a:cs typeface="Times New Roman"/>
              </a:rPr>
              <a:t>you need </a:t>
            </a:r>
            <a:r>
              <a:rPr lang="en-US" sz="2000" b="0" spc="-5" dirty="0">
                <a:latin typeface="Times New Roman"/>
                <a:cs typeface="Times New Roman"/>
              </a:rPr>
              <a:t>more formal traceability</a:t>
            </a:r>
            <a:r>
              <a:rPr lang="en-US" sz="2000" b="0" spc="-35" dirty="0">
                <a:latin typeface="Times New Roman"/>
                <a:cs typeface="Times New Roman"/>
              </a:rPr>
              <a:t> </a:t>
            </a:r>
            <a:r>
              <a:rPr lang="en-US" sz="2000" b="0" spc="-5" dirty="0">
                <a:latin typeface="Times New Roman"/>
                <a:cs typeface="Times New Roman"/>
              </a:rPr>
              <a:t>policies.</a:t>
            </a:r>
            <a:endParaRPr lang="en-US" sz="2000" b="0" dirty="0">
              <a:latin typeface="Times New Roman"/>
              <a:cs typeface="Times New Roman"/>
            </a:endParaRPr>
          </a:p>
          <a:p>
            <a:pPr marL="247015" indent="0">
              <a:lnSpc>
                <a:spcPct val="100000"/>
              </a:lnSpc>
              <a:spcBef>
                <a:spcPts val="250"/>
              </a:spcBef>
              <a:buNone/>
            </a:pPr>
            <a:r>
              <a:rPr lang="en-US" sz="1600" b="0" spc="5" dirty="0">
                <a:latin typeface="Symbol"/>
                <a:cs typeface="Symbol"/>
              </a:rPr>
              <a:t></a:t>
            </a:r>
            <a:r>
              <a:rPr lang="en-US" sz="1600" b="0" spc="5" dirty="0">
                <a:latin typeface="Times New Roman"/>
                <a:cs typeface="Times New Roman"/>
              </a:rPr>
              <a:t> </a:t>
            </a:r>
            <a:r>
              <a:rPr lang="en-US" sz="2400" b="0" dirty="0">
                <a:latin typeface="Times New Roman"/>
                <a:cs typeface="Times New Roman"/>
              </a:rPr>
              <a:t>Type of</a:t>
            </a:r>
            <a:r>
              <a:rPr lang="en-US" sz="2400" b="0" spc="-70" dirty="0">
                <a:latin typeface="Times New Roman"/>
                <a:cs typeface="Times New Roman"/>
              </a:rPr>
              <a:t> </a:t>
            </a:r>
            <a:r>
              <a:rPr lang="en-US" sz="2400" b="0" dirty="0">
                <a:latin typeface="Times New Roman"/>
                <a:cs typeface="Times New Roman"/>
              </a:rPr>
              <a:t>system</a:t>
            </a:r>
          </a:p>
          <a:p>
            <a:pPr marL="1051560" marR="405765" indent="-228600">
              <a:spcBef>
                <a:spcPts val="250"/>
              </a:spcBef>
              <a:tabLst>
                <a:tab pos="1050925" algn="l"/>
                <a:tab pos="1052195" algn="l"/>
              </a:tabLst>
            </a:pPr>
            <a:r>
              <a:rPr lang="en-US" sz="2000" b="0" spc="-5" dirty="0">
                <a:latin typeface="Times New Roman"/>
                <a:cs typeface="Times New Roman"/>
              </a:rPr>
              <a:t>Critical systems </a:t>
            </a:r>
            <a:r>
              <a:rPr lang="en-US" sz="2000" b="0" spc="5" dirty="0">
                <a:latin typeface="Times New Roman"/>
                <a:cs typeface="Times New Roman"/>
              </a:rPr>
              <a:t>such as </a:t>
            </a:r>
            <a:r>
              <a:rPr lang="en-US" sz="2000" b="0" spc="-10" dirty="0">
                <a:latin typeface="Times New Roman"/>
                <a:cs typeface="Times New Roman"/>
              </a:rPr>
              <a:t>hard real-time </a:t>
            </a:r>
            <a:r>
              <a:rPr lang="en-US" sz="2000" b="0" spc="-5" dirty="0">
                <a:latin typeface="Times New Roman"/>
                <a:cs typeface="Times New Roman"/>
              </a:rPr>
              <a:t>control systems </a:t>
            </a:r>
            <a:r>
              <a:rPr lang="en-US" sz="2000" b="0" spc="5" dirty="0">
                <a:latin typeface="Times New Roman"/>
                <a:cs typeface="Times New Roman"/>
              </a:rPr>
              <a:t>or </a:t>
            </a:r>
            <a:r>
              <a:rPr lang="en-US" sz="2000" b="0" spc="-5" dirty="0">
                <a:latin typeface="Times New Roman"/>
                <a:cs typeface="Times New Roman"/>
              </a:rPr>
              <a:t>safety-  </a:t>
            </a:r>
            <a:r>
              <a:rPr lang="en-US" sz="2000" b="0" dirty="0">
                <a:latin typeface="Times New Roman"/>
                <a:cs typeface="Times New Roman"/>
              </a:rPr>
              <a:t>critical systems </a:t>
            </a:r>
            <a:r>
              <a:rPr lang="en-US" sz="2000" b="0" spc="5" dirty="0">
                <a:latin typeface="Times New Roman"/>
                <a:cs typeface="Times New Roman"/>
              </a:rPr>
              <a:t>need </a:t>
            </a:r>
            <a:r>
              <a:rPr lang="en-US" sz="2000" b="0" spc="-5" dirty="0">
                <a:latin typeface="Times New Roman"/>
                <a:cs typeface="Times New Roman"/>
              </a:rPr>
              <a:t>more comprehensive traceability policies </a:t>
            </a:r>
            <a:r>
              <a:rPr lang="en-US" sz="2000" b="0" spc="5" dirty="0">
                <a:latin typeface="Times New Roman"/>
                <a:cs typeface="Times New Roman"/>
              </a:rPr>
              <a:t>than  </a:t>
            </a:r>
            <a:r>
              <a:rPr lang="en-US" sz="2000" b="0" spc="-5" dirty="0">
                <a:latin typeface="Times New Roman"/>
                <a:cs typeface="Times New Roman"/>
              </a:rPr>
              <a:t>non-critical</a:t>
            </a:r>
            <a:r>
              <a:rPr lang="en-US" sz="2000" b="0" spc="-25" dirty="0">
                <a:latin typeface="Times New Roman"/>
                <a:cs typeface="Times New Roman"/>
              </a:rPr>
              <a:t> </a:t>
            </a:r>
            <a:r>
              <a:rPr lang="en-US" sz="2000" b="0" dirty="0">
                <a:latin typeface="Times New Roman"/>
                <a:cs typeface="Times New Roman"/>
              </a:rPr>
              <a:t>systems.</a:t>
            </a:r>
          </a:p>
          <a:p>
            <a:pPr marL="247650" indent="0">
              <a:lnSpc>
                <a:spcPct val="100000"/>
              </a:lnSpc>
              <a:spcBef>
                <a:spcPts val="280"/>
              </a:spcBef>
              <a:buNone/>
            </a:pPr>
            <a:r>
              <a:rPr lang="en-US" sz="1600" b="0" spc="5" dirty="0">
                <a:latin typeface="Symbol"/>
                <a:cs typeface="Symbol"/>
              </a:rPr>
              <a:t></a:t>
            </a:r>
            <a:r>
              <a:rPr lang="en-US" sz="1600" b="0" spc="5" dirty="0">
                <a:latin typeface="Times New Roman"/>
                <a:cs typeface="Times New Roman"/>
              </a:rPr>
              <a:t> </a:t>
            </a:r>
            <a:r>
              <a:rPr lang="en-US" sz="2400" b="0" dirty="0">
                <a:latin typeface="Times New Roman"/>
                <a:cs typeface="Times New Roman"/>
              </a:rPr>
              <a:t>Specific customer</a:t>
            </a:r>
            <a:r>
              <a:rPr lang="en-US" sz="2400" b="0" spc="-80" dirty="0">
                <a:latin typeface="Times New Roman"/>
                <a:cs typeface="Times New Roman"/>
              </a:rPr>
              <a:t> </a:t>
            </a:r>
            <a:r>
              <a:rPr lang="en-US" sz="2400" b="0" dirty="0">
                <a:latin typeface="Times New Roman"/>
                <a:cs typeface="Times New Roman"/>
              </a:rPr>
              <a:t>requirements</a:t>
            </a:r>
          </a:p>
          <a:p>
            <a:pPr marL="1051560" marR="462280" indent="-228600">
              <a:lnSpc>
                <a:spcPct val="102200"/>
              </a:lnSpc>
              <a:spcBef>
                <a:spcPts val="200"/>
              </a:spcBef>
              <a:tabLst>
                <a:tab pos="1050925" algn="l"/>
                <a:tab pos="1052195" algn="l"/>
              </a:tabLst>
            </a:pPr>
            <a:r>
              <a:rPr lang="en-US" sz="2000" b="0" spc="5" dirty="0">
                <a:latin typeface="Times New Roman"/>
                <a:cs typeface="Times New Roman"/>
              </a:rPr>
              <a:t>Some </a:t>
            </a:r>
            <a:r>
              <a:rPr lang="en-US" sz="2000" b="0" spc="-10" dirty="0">
                <a:latin typeface="Times New Roman"/>
                <a:cs typeface="Times New Roman"/>
              </a:rPr>
              <a:t>customers may </a:t>
            </a:r>
            <a:r>
              <a:rPr lang="en-US" sz="2000" b="0" spc="-5" dirty="0">
                <a:latin typeface="Times New Roman"/>
                <a:cs typeface="Times New Roman"/>
              </a:rPr>
              <a:t>specify </a:t>
            </a:r>
            <a:r>
              <a:rPr lang="en-US" sz="2000" b="0" dirty="0">
                <a:latin typeface="Times New Roman"/>
                <a:cs typeface="Times New Roman"/>
              </a:rPr>
              <a:t>that </a:t>
            </a:r>
            <a:r>
              <a:rPr lang="en-US" sz="2000" b="0" spc="-5" dirty="0">
                <a:latin typeface="Times New Roman"/>
                <a:cs typeface="Times New Roman"/>
              </a:rPr>
              <a:t>specific traceability information  should </a:t>
            </a:r>
            <a:r>
              <a:rPr lang="en-US" sz="2000" b="0" spc="5" dirty="0">
                <a:latin typeface="Times New Roman"/>
                <a:cs typeface="Times New Roman"/>
              </a:rPr>
              <a:t>be </a:t>
            </a:r>
            <a:r>
              <a:rPr lang="en-US" sz="2000" b="0" spc="-5" dirty="0">
                <a:latin typeface="Times New Roman"/>
                <a:cs typeface="Times New Roman"/>
              </a:rPr>
              <a:t>delivered </a:t>
            </a:r>
            <a:r>
              <a:rPr lang="en-US" sz="2000" b="0" spc="5" dirty="0">
                <a:latin typeface="Times New Roman"/>
                <a:cs typeface="Times New Roman"/>
              </a:rPr>
              <a:t>as </a:t>
            </a:r>
            <a:r>
              <a:rPr lang="en-US" sz="2000" b="0" spc="-10" dirty="0">
                <a:latin typeface="Times New Roman"/>
                <a:cs typeface="Times New Roman"/>
              </a:rPr>
              <a:t>part </a:t>
            </a:r>
            <a:r>
              <a:rPr lang="en-US" sz="2000" b="0" spc="5" dirty="0">
                <a:latin typeface="Times New Roman"/>
                <a:cs typeface="Times New Roman"/>
              </a:rPr>
              <a:t>of </a:t>
            </a:r>
            <a:r>
              <a:rPr lang="en-US" sz="2000" b="0" spc="-15" dirty="0">
                <a:latin typeface="Times New Roman"/>
                <a:cs typeface="Times New Roman"/>
              </a:rPr>
              <a:t>the </a:t>
            </a:r>
            <a:r>
              <a:rPr lang="en-US" sz="2000" b="0" spc="-5" dirty="0">
                <a:latin typeface="Times New Roman"/>
                <a:cs typeface="Times New Roman"/>
              </a:rPr>
              <a:t>system</a:t>
            </a:r>
            <a:r>
              <a:rPr lang="en-US" sz="2000" b="0" spc="40" dirty="0">
                <a:latin typeface="Times New Roman"/>
                <a:cs typeface="Times New Roman"/>
              </a:rPr>
              <a:t> </a:t>
            </a:r>
            <a:r>
              <a:rPr lang="en-US" sz="2000" b="0" spc="-5" dirty="0">
                <a:latin typeface="Times New Roman"/>
                <a:cs typeface="Times New Roman"/>
              </a:rPr>
              <a:t>documentation.</a:t>
            </a:r>
            <a:endParaRPr lang="en-US" sz="2000" b="0" dirty="0">
              <a:latin typeface="Times New Roman"/>
              <a:cs typeface="Times New Roman"/>
            </a:endParaRPr>
          </a:p>
          <a:p>
            <a:endParaRPr lang="en-US" sz="2000" b="0" dirty="0"/>
          </a:p>
        </p:txBody>
      </p:sp>
    </p:spTree>
    <p:extLst>
      <p:ext uri="{BB962C8B-B14F-4D97-AF65-F5344CB8AC3E}">
        <p14:creationId xmlns:p14="http://schemas.microsoft.com/office/powerpoint/2010/main" val="29808907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95400"/>
            <a:ext cx="10815319" cy="635000"/>
          </a:xfrm>
        </p:spPr>
        <p:txBody>
          <a:bodyPr/>
          <a:lstStyle/>
          <a:p>
            <a:r>
              <a:rPr lang="en-US" dirty="0" smtClean="0"/>
              <a:t> Benefits Of Requirements Traceability</a:t>
            </a:r>
            <a:endParaRPr lang="en-US" dirty="0"/>
          </a:p>
        </p:txBody>
      </p:sp>
      <p:sp>
        <p:nvSpPr>
          <p:cNvPr id="3" name="Content Placeholder 2"/>
          <p:cNvSpPr>
            <a:spLocks noGrp="1"/>
          </p:cNvSpPr>
          <p:nvPr>
            <p:ph idx="1"/>
          </p:nvPr>
        </p:nvSpPr>
        <p:spPr/>
        <p:txBody>
          <a:bodyPr>
            <a:normAutofit/>
          </a:bodyPr>
          <a:lstStyle/>
          <a:p>
            <a:pPr marL="0" indent="0">
              <a:buNone/>
            </a:pPr>
            <a:r>
              <a:rPr lang="en-US" b="0" dirty="0" smtClean="0"/>
              <a:t>Good </a:t>
            </a:r>
            <a:r>
              <a:rPr lang="en-US" b="0" dirty="0"/>
              <a:t>traceability of requirements offers us the following benefits:</a:t>
            </a:r>
          </a:p>
          <a:p>
            <a:pPr marL="0" indent="0">
              <a:buNone/>
            </a:pPr>
            <a:r>
              <a:rPr lang="en-US" b="0" dirty="0"/>
              <a:t>1. Management of the solution scope</a:t>
            </a:r>
          </a:p>
          <a:p>
            <a:pPr marL="457200" lvl="1" indent="0">
              <a:buNone/>
            </a:pPr>
            <a:r>
              <a:rPr lang="en-US" dirty="0"/>
              <a:t>Since traceability allows each requirement to be associated with the appropriate business objectives, we can evaluate the value of each requirement. This allows us to effectively prioritize and avoid scope creep (the frustrating sensation of there being never-ending requirements for this project).</a:t>
            </a:r>
          </a:p>
          <a:p>
            <a:pPr marL="0" indent="0">
              <a:buNone/>
            </a:pPr>
            <a:r>
              <a:rPr lang="en-US" b="0" dirty="0"/>
              <a:t>2. Quick evaluation of potential changes</a:t>
            </a:r>
          </a:p>
          <a:p>
            <a:pPr marL="457200" lvl="1" indent="0">
              <a:buNone/>
            </a:pPr>
            <a:r>
              <a:rPr lang="en-US" dirty="0"/>
              <a:t>Good traceability allows us to evaluate the impact of a potential change quickly and easily. For a given requirement, we can identify the related business objectives and other affected components. In addition, traceability allows easy identification of requirements associated with a failed test case, which </a:t>
            </a:r>
            <a:r>
              <a:rPr lang="en-US" dirty="0" smtClean="0"/>
              <a:t>supports </a:t>
            </a:r>
            <a:r>
              <a:rPr lang="en-US" dirty="0"/>
              <a:t>accelerated resolution of problems</a:t>
            </a:r>
            <a:r>
              <a:rPr lang="en-US" dirty="0" smtClean="0"/>
              <a:t>.</a:t>
            </a:r>
            <a:endParaRPr lang="en-US" dirty="0"/>
          </a:p>
        </p:txBody>
      </p:sp>
    </p:spTree>
    <p:extLst>
      <p:ext uri="{BB962C8B-B14F-4D97-AF65-F5344CB8AC3E}">
        <p14:creationId xmlns:p14="http://schemas.microsoft.com/office/powerpoint/2010/main" val="36870857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Benefits Of Requirements Traceability</a:t>
            </a:r>
          </a:p>
        </p:txBody>
      </p:sp>
      <p:sp>
        <p:nvSpPr>
          <p:cNvPr id="3" name="Content Placeholder 2"/>
          <p:cNvSpPr>
            <a:spLocks noGrp="1"/>
          </p:cNvSpPr>
          <p:nvPr>
            <p:ph idx="1"/>
          </p:nvPr>
        </p:nvSpPr>
        <p:spPr>
          <a:xfrm>
            <a:off x="838200" y="2286000"/>
            <a:ext cx="10205433" cy="3624927"/>
          </a:xfrm>
        </p:spPr>
        <p:txBody>
          <a:bodyPr>
            <a:noAutofit/>
          </a:bodyPr>
          <a:lstStyle/>
          <a:p>
            <a:pPr marL="0" indent="0">
              <a:buNone/>
            </a:pPr>
            <a:r>
              <a:rPr lang="en-US" sz="2400" b="0" dirty="0"/>
              <a:t>3. Reduced project risk</a:t>
            </a:r>
          </a:p>
          <a:p>
            <a:pPr marL="457200" lvl="1" indent="0">
              <a:buNone/>
            </a:pPr>
            <a:r>
              <a:rPr lang="en-US" sz="2000" dirty="0"/>
              <a:t>Traceability allows for identification of critical dependencies between requirements, supporting better visibility and control of these relationships.</a:t>
            </a:r>
          </a:p>
          <a:p>
            <a:pPr marL="0" indent="0">
              <a:buNone/>
            </a:pPr>
            <a:r>
              <a:rPr lang="en-US" sz="2400" b="0" dirty="0"/>
              <a:t>4. Promotes consistency between requirements</a:t>
            </a:r>
          </a:p>
          <a:p>
            <a:pPr marL="457200" lvl="1" indent="0">
              <a:buNone/>
            </a:pPr>
            <a:r>
              <a:rPr lang="en-US" sz="2000" dirty="0"/>
              <a:t>Identifying relationships between requirements and related items helps us to be more consistent and coherent. We can detect and correct inconsistencies quickly and use the same terminology. For example, if we use two different terms to refer to the same entity, such as Client and Registered Customer, connecting related requirements may help us see the inconsistency more easily.</a:t>
            </a:r>
          </a:p>
          <a:p>
            <a:pPr marL="0" indent="0">
              <a:buNone/>
            </a:pPr>
            <a:r>
              <a:rPr lang="en-US" sz="2400" b="0" dirty="0"/>
              <a:t>5. Allows monitoring and control across the lifecycle of requirements</a:t>
            </a:r>
          </a:p>
          <a:p>
            <a:pPr marL="457200" lvl="1" indent="0">
              <a:buNone/>
            </a:pPr>
            <a:r>
              <a:rPr lang="en-US" sz="2000" dirty="0"/>
              <a:t>The traceability matrix can be used to help manage which requirements are validated, which are pending, and which have been rejected. It also helps in identifying which requirements correspond to a specific release</a:t>
            </a:r>
            <a:r>
              <a:rPr lang="en-US" sz="2000" dirty="0" smtClean="0"/>
              <a:t>.</a:t>
            </a:r>
            <a:endParaRPr lang="en-US" sz="2000" dirty="0"/>
          </a:p>
        </p:txBody>
      </p:sp>
    </p:spTree>
    <p:extLst>
      <p:ext uri="{BB962C8B-B14F-4D97-AF65-F5344CB8AC3E}">
        <p14:creationId xmlns:p14="http://schemas.microsoft.com/office/powerpoint/2010/main" val="4307401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6F8639-4324-48B0-B957-6F6D1DD400F3}"/>
              </a:ext>
            </a:extLst>
          </p:cNvPr>
          <p:cNvSpPr>
            <a:spLocks noGrp="1"/>
          </p:cNvSpPr>
          <p:nvPr>
            <p:ph type="title"/>
          </p:nvPr>
        </p:nvSpPr>
        <p:spPr/>
        <p:txBody>
          <a:bodyPr/>
          <a:lstStyle/>
          <a:p>
            <a:r>
              <a:rPr lang="en-US" altLang="en-US" dirty="0">
                <a:ln>
                  <a:noFill/>
                </a:ln>
                <a:cs typeface="Arial" panose="020B0604020202020204" pitchFamily="34" charset="0"/>
              </a:rPr>
              <a:t>Requirements Tracing</a:t>
            </a:r>
            <a:endParaRPr lang="en-US" dirty="0"/>
          </a:p>
        </p:txBody>
      </p:sp>
      <p:sp>
        <p:nvSpPr>
          <p:cNvPr id="4" name="Rectangle 1">
            <a:extLst>
              <a:ext uri="{FF2B5EF4-FFF2-40B4-BE49-F238E27FC236}">
                <a16:creationId xmlns:a16="http://schemas.microsoft.com/office/drawing/2014/main" xmlns="" id="{1ED3DA8F-1519-40EF-B638-172CC2FD140C}"/>
              </a:ext>
            </a:extLst>
          </p:cNvPr>
          <p:cNvSpPr>
            <a:spLocks noGrp="1" noChangeArrowheads="1"/>
          </p:cNvSpPr>
          <p:nvPr>
            <p:ph idx="1"/>
          </p:nvPr>
        </p:nvSpPr>
        <p:spPr bwMode="auto">
          <a:xfrm>
            <a:off x="914400" y="2270612"/>
            <a:ext cx="9505119" cy="2523768"/>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mj-lt"/>
                <a:cs typeface="Arial" panose="020B0604020202020204" pitchFamily="34" charset="0"/>
              </a:rPr>
              <a:t>Requirements tracing </a:t>
            </a:r>
            <a:r>
              <a:rPr kumimoji="0" lang="en-US" altLang="en-US" sz="2000" b="0" i="0" u="none" strike="noStrike" cap="none" normalizeH="0" baseline="0" dirty="0">
                <a:ln>
                  <a:noFill/>
                </a:ln>
                <a:solidFill>
                  <a:srgbClr val="000000"/>
                </a:solidFill>
                <a:effectLst/>
                <a:latin typeface="+mj-lt"/>
                <a:cs typeface="Arial" panose="020B0604020202020204" pitchFamily="34" charset="0"/>
              </a:rPr>
              <a:t>is a medium to trace requirements from the start of development process till the software is delivered to the user.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j-lt"/>
                <a:cs typeface="Arial" panose="020B0604020202020204" pitchFamily="34" charset="0"/>
              </a:rPr>
              <a:t>The objective of requirements tracing is to ensure that all the requirements are well understood and included in test plans and test cases. Various advantages of requirements tracing are listed below.</a:t>
            </a:r>
            <a:endParaRPr kumimoji="0" lang="en-US" altLang="en-US" sz="11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000000"/>
                </a:solidFill>
                <a:effectLst/>
                <a:latin typeface="+mj-lt"/>
                <a:cs typeface="Arial" panose="020B0604020202020204" pitchFamily="34" charset="0"/>
              </a:rPr>
              <a:t>It verifies whether user requirements are implemented and adequately tested.</a:t>
            </a:r>
            <a:endParaRPr kumimoji="0" lang="en-US" altLang="en-US" sz="1100" b="0" i="0" u="none" strike="noStrike" cap="none" normalizeH="0" baseline="0" dirty="0">
              <a:ln>
                <a:noFill/>
              </a:ln>
              <a:solidFill>
                <a:srgbClr val="000000"/>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000000"/>
                </a:solidFill>
                <a:effectLst/>
                <a:latin typeface="+mj-lt"/>
                <a:cs typeface="Arial" panose="020B0604020202020204" pitchFamily="34" charset="0"/>
              </a:rPr>
              <a:t>It enables user understanding of impact of changing requirements.</a:t>
            </a:r>
            <a:endParaRPr kumimoji="0" lang="en-US" altLang="en-US" sz="1100" b="0" i="0" u="none" strike="noStrike" cap="none" normalizeH="0" baseline="0" dirty="0">
              <a:ln>
                <a:noFill/>
              </a:ln>
              <a:solidFill>
                <a:srgbClr val="000000"/>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5446448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Traceability</a:t>
            </a:r>
            <a:endParaRPr lang="en-US" dirty="0"/>
          </a:p>
        </p:txBody>
      </p:sp>
      <p:sp>
        <p:nvSpPr>
          <p:cNvPr id="3" name="Content Placeholder 2"/>
          <p:cNvSpPr>
            <a:spLocks noGrp="1"/>
          </p:cNvSpPr>
          <p:nvPr>
            <p:ph idx="1"/>
          </p:nvPr>
        </p:nvSpPr>
        <p:spPr>
          <a:xfrm>
            <a:off x="687196" y="2398902"/>
            <a:ext cx="10817606" cy="2954655"/>
          </a:xfrm>
        </p:spPr>
        <p:txBody>
          <a:bodyPr/>
          <a:lstStyle/>
          <a:p>
            <a:pPr algn="just"/>
            <a:r>
              <a:rPr lang="en-US" sz="2400" b="0" u="sng" dirty="0">
                <a:effectLst>
                  <a:outerShdw blurRad="38100" dist="38100" dir="2700000" algn="tl">
                    <a:srgbClr val="000000">
                      <a:alpha val="43137"/>
                    </a:srgbClr>
                  </a:outerShdw>
                </a:effectLst>
              </a:rPr>
              <a:t>Requirements traceability is concerned with documenting the life of a requirement</a:t>
            </a:r>
            <a:r>
              <a:rPr lang="en-US" sz="2400" b="0" dirty="0"/>
              <a:t>. </a:t>
            </a:r>
          </a:p>
          <a:p>
            <a:pPr algn="just"/>
            <a:r>
              <a:rPr lang="en-US" sz="2400" b="0" dirty="0"/>
              <a:t>It should be possible to </a:t>
            </a:r>
            <a:r>
              <a:rPr lang="en-US" sz="2400" b="0" u="sng" dirty="0">
                <a:effectLst>
                  <a:outerShdw blurRad="38100" dist="38100" dir="2700000" algn="tl">
                    <a:srgbClr val="000000">
                      <a:alpha val="43137"/>
                    </a:srgbClr>
                  </a:outerShdw>
                </a:effectLst>
              </a:rPr>
              <a:t>trace back </a:t>
            </a:r>
            <a:r>
              <a:rPr lang="en-US" sz="2400" b="0" dirty="0"/>
              <a:t>to the origin of each requirement and </a:t>
            </a:r>
            <a:r>
              <a:rPr lang="en-US" sz="2400" b="0" u="sng" dirty="0">
                <a:effectLst>
                  <a:outerShdw blurRad="38100" dist="38100" dir="2700000" algn="tl">
                    <a:srgbClr val="000000">
                      <a:alpha val="43137"/>
                    </a:srgbClr>
                  </a:outerShdw>
                </a:effectLst>
              </a:rPr>
              <a:t>every change </a:t>
            </a:r>
            <a:r>
              <a:rPr lang="en-US" sz="2400" b="0" dirty="0"/>
              <a:t>made to the requirement should therefore be documented in order to achieve traceability. </a:t>
            </a:r>
            <a:endParaRPr lang="en-US" sz="2400" b="0" dirty="0" smtClean="0"/>
          </a:p>
          <a:p>
            <a:pPr algn="just"/>
            <a:endParaRPr lang="en-US" sz="2400" b="0" dirty="0"/>
          </a:p>
          <a:p>
            <a:pPr algn="just"/>
            <a:r>
              <a:rPr lang="en-US" sz="2400" b="0" dirty="0"/>
              <a:t>Even the use of the requirement after the implemented features have been deployed and used should be traceable.</a:t>
            </a:r>
          </a:p>
          <a:p>
            <a:endParaRPr lang="en-US" sz="2400" b="0" dirty="0"/>
          </a:p>
        </p:txBody>
      </p:sp>
    </p:spTree>
    <p:extLst>
      <p:ext uri="{BB962C8B-B14F-4D97-AF65-F5344CB8AC3E}">
        <p14:creationId xmlns:p14="http://schemas.microsoft.com/office/powerpoint/2010/main" val="502304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Traceability</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b="0" dirty="0"/>
              <a:t>Requirements come from different sources, like the business person ordering the product, the marketing manager and the actual user. These people all have different requirements for the product. </a:t>
            </a:r>
            <a:endParaRPr lang="en-US" b="0" dirty="0" smtClean="0"/>
          </a:p>
          <a:p>
            <a:pPr algn="just"/>
            <a:endParaRPr lang="en-US" b="0" dirty="0"/>
          </a:p>
          <a:p>
            <a:pPr algn="just"/>
            <a:r>
              <a:rPr lang="en-US" b="0" dirty="0"/>
              <a:t>Using requirements traceability, an implemented feature can be traced back to the person or group that wanted it during the requirements elicitation. </a:t>
            </a:r>
            <a:endParaRPr lang="en-US" b="0" dirty="0" smtClean="0"/>
          </a:p>
          <a:p>
            <a:pPr algn="just"/>
            <a:endParaRPr lang="en-US" b="0" dirty="0"/>
          </a:p>
          <a:p>
            <a:pPr algn="just"/>
            <a:r>
              <a:rPr lang="en-US" b="0" dirty="0"/>
              <a:t>This can, for example, be used during the development process to prioritize the requirement, determining how valuable the requirement is to a specific user. </a:t>
            </a:r>
          </a:p>
          <a:p>
            <a:pPr algn="just"/>
            <a:r>
              <a:rPr lang="en-US" b="0" dirty="0"/>
              <a:t>It can also be used after the deployment when user studies show that a feature is not used, to see why it was required in the first place.</a:t>
            </a:r>
          </a:p>
          <a:p>
            <a:endParaRPr lang="en-US" b="0" dirty="0"/>
          </a:p>
        </p:txBody>
      </p:sp>
    </p:spTree>
    <p:extLst>
      <p:ext uri="{BB962C8B-B14F-4D97-AF65-F5344CB8AC3E}">
        <p14:creationId xmlns:p14="http://schemas.microsoft.com/office/powerpoint/2010/main" val="86879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Traceability</a:t>
            </a:r>
            <a:endParaRPr lang="en-US" dirty="0"/>
          </a:p>
        </p:txBody>
      </p:sp>
      <p:sp>
        <p:nvSpPr>
          <p:cNvPr id="3" name="Content Placeholder 2"/>
          <p:cNvSpPr>
            <a:spLocks noGrp="1"/>
          </p:cNvSpPr>
          <p:nvPr>
            <p:ph idx="1"/>
          </p:nvPr>
        </p:nvSpPr>
        <p:spPr/>
        <p:txBody>
          <a:bodyPr>
            <a:normAutofit/>
          </a:bodyPr>
          <a:lstStyle/>
          <a:p>
            <a:pPr algn="just"/>
            <a:r>
              <a:rPr lang="en-GB" sz="2400" b="0" dirty="0"/>
              <a:t>Traceability information is information which helps you assess the impact of requirements change. It links related requirements and the requirements and other system representations</a:t>
            </a:r>
          </a:p>
          <a:p>
            <a:pPr algn="just"/>
            <a:r>
              <a:rPr lang="en-GB" sz="2400" dirty="0"/>
              <a:t>Types of traceability information</a:t>
            </a:r>
          </a:p>
          <a:p>
            <a:pPr lvl="1" algn="just"/>
            <a:r>
              <a:rPr lang="en-GB" sz="2000" u="sng" dirty="0">
                <a:effectLst>
                  <a:outerShdw blurRad="38100" dist="38100" dir="2700000" algn="tl">
                    <a:srgbClr val="000000">
                      <a:alpha val="43137"/>
                    </a:srgbClr>
                  </a:outerShdw>
                </a:effectLst>
              </a:rPr>
              <a:t>Backward-from traceability</a:t>
            </a:r>
            <a:r>
              <a:rPr lang="en-GB" sz="2000" dirty="0"/>
              <a:t>  Links requirements to their sources in other documents or people</a:t>
            </a:r>
          </a:p>
          <a:p>
            <a:pPr lvl="1" algn="just"/>
            <a:r>
              <a:rPr lang="en-GB" sz="2000" u="sng" dirty="0">
                <a:effectLst>
                  <a:outerShdw blurRad="38100" dist="38100" dir="2700000" algn="tl">
                    <a:srgbClr val="000000">
                      <a:alpha val="43137"/>
                    </a:srgbClr>
                  </a:outerShdw>
                </a:effectLst>
              </a:rPr>
              <a:t>Forward-from traceability</a:t>
            </a:r>
            <a:r>
              <a:rPr lang="en-GB" sz="2000" dirty="0">
                <a:effectLst>
                  <a:outerShdw blurRad="38100" dist="38100" dir="2700000" algn="tl">
                    <a:srgbClr val="000000">
                      <a:alpha val="43137"/>
                    </a:srgbClr>
                  </a:outerShdw>
                </a:effectLst>
              </a:rPr>
              <a:t>  </a:t>
            </a:r>
            <a:r>
              <a:rPr lang="en-GB" sz="2000" dirty="0"/>
              <a:t>Links requirements to the design and implementation components</a:t>
            </a:r>
          </a:p>
          <a:p>
            <a:pPr lvl="1" algn="just"/>
            <a:r>
              <a:rPr lang="en-GB" sz="2000" u="sng" dirty="0" smtClean="0">
                <a:effectLst>
                  <a:outerShdw blurRad="38100" dist="38100" dir="2700000" algn="tl">
                    <a:srgbClr val="000000">
                      <a:alpha val="43137"/>
                    </a:srgbClr>
                  </a:outerShdw>
                </a:effectLst>
              </a:rPr>
              <a:t>Backward-to traceability</a:t>
            </a:r>
            <a:r>
              <a:rPr lang="en-GB" sz="2000" dirty="0" smtClean="0"/>
              <a:t>  Links </a:t>
            </a:r>
            <a:r>
              <a:rPr lang="en-GB" sz="2000" dirty="0"/>
              <a:t>design and implementation components backs to requirements</a:t>
            </a:r>
          </a:p>
          <a:p>
            <a:pPr lvl="1" algn="just"/>
            <a:r>
              <a:rPr lang="en-GB" sz="2000" u="sng" dirty="0" smtClean="0">
                <a:effectLst>
                  <a:outerShdw blurRad="38100" dist="38100" dir="2700000" algn="tl">
                    <a:srgbClr val="000000">
                      <a:alpha val="43137"/>
                    </a:srgbClr>
                  </a:outerShdw>
                </a:effectLst>
              </a:rPr>
              <a:t>Forward-to </a:t>
            </a:r>
            <a:r>
              <a:rPr lang="en-GB" sz="2000" u="sng" dirty="0">
                <a:effectLst>
                  <a:outerShdw blurRad="38100" dist="38100" dir="2700000" algn="tl">
                    <a:srgbClr val="000000">
                      <a:alpha val="43137"/>
                    </a:srgbClr>
                  </a:outerShdw>
                </a:effectLst>
              </a:rPr>
              <a:t>traceability</a:t>
            </a:r>
            <a:r>
              <a:rPr lang="en-GB" sz="2000" dirty="0"/>
              <a:t>  Links other documents (which may have preceded the requirements document) to relevant requirements.</a:t>
            </a:r>
          </a:p>
          <a:p>
            <a:endParaRPr lang="en-US" dirty="0"/>
          </a:p>
        </p:txBody>
      </p:sp>
    </p:spTree>
    <p:extLst>
      <p:ext uri="{BB962C8B-B14F-4D97-AF65-F5344CB8AC3E}">
        <p14:creationId xmlns:p14="http://schemas.microsoft.com/office/powerpoint/2010/main" val="23147552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types of requirements traceability</a:t>
            </a:r>
            <a:endParaRPr lang="en-US" dirty="0"/>
          </a:p>
        </p:txBody>
      </p:sp>
      <p:sp>
        <p:nvSpPr>
          <p:cNvPr id="4" name="Slide Number Placeholder 3"/>
          <p:cNvSpPr>
            <a:spLocks noGrp="1"/>
          </p:cNvSpPr>
          <p:nvPr>
            <p:ph type="sldNum" sz="quarter" idx="4294967295"/>
          </p:nvPr>
        </p:nvSpPr>
        <p:spPr>
          <a:xfrm>
            <a:off x="8077200" y="6356350"/>
            <a:ext cx="3276600" cy="365125"/>
          </a:xfrm>
          <a:prstGeom prst="rect">
            <a:avLst/>
          </a:prstGeom>
        </p:spPr>
        <p:txBody>
          <a:bodyPr/>
          <a:lstStyle/>
          <a:p>
            <a:fld id="{A0D70079-9AD5-4DF8-882F-9694E05451A3}" type="slidenum">
              <a:rPr lang="en-US" smtClean="0"/>
              <a:pPr/>
              <a:t>6</a:t>
            </a:fld>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2481942" y="1853520"/>
            <a:ext cx="7300687" cy="4518251"/>
          </a:xfrm>
          <a:prstGeom prst="rect">
            <a:avLst/>
          </a:prstGeom>
          <a:noFill/>
          <a:ln w="9525">
            <a:noFill/>
            <a:miter lim="800000"/>
            <a:headEnd/>
            <a:tailEnd/>
          </a:ln>
        </p:spPr>
      </p:pic>
    </p:spTree>
    <p:extLst>
      <p:ext uri="{BB962C8B-B14F-4D97-AF65-F5344CB8AC3E}">
        <p14:creationId xmlns:p14="http://schemas.microsoft.com/office/powerpoint/2010/main" val="2222011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a:lstStyle/>
          <a:p>
            <a:r>
              <a:rPr lang="en-GB" dirty="0"/>
              <a:t>Types of </a:t>
            </a:r>
            <a:r>
              <a:rPr lang="en-GB" dirty="0" smtClean="0"/>
              <a:t>Traceability</a:t>
            </a:r>
            <a:endParaRPr lang="en-GB" dirty="0"/>
          </a:p>
        </p:txBody>
      </p:sp>
      <p:sp>
        <p:nvSpPr>
          <p:cNvPr id="30723" name="Rectangle 3"/>
          <p:cNvSpPr>
            <a:spLocks noGrp="1" noChangeArrowheads="1"/>
          </p:cNvSpPr>
          <p:nvPr>
            <p:ph idx="1"/>
          </p:nvPr>
        </p:nvSpPr>
        <p:spPr>
          <a:noFill/>
          <a:ln/>
        </p:spPr>
        <p:txBody>
          <a:bodyPr>
            <a:normAutofit/>
          </a:bodyPr>
          <a:lstStyle/>
          <a:p>
            <a:pPr algn="just"/>
            <a:r>
              <a:rPr lang="en-GB" b="0" dirty="0"/>
              <a:t>Requirements-sources traceability</a:t>
            </a:r>
          </a:p>
          <a:p>
            <a:pPr lvl="1" algn="just"/>
            <a:r>
              <a:rPr lang="en-GB" dirty="0"/>
              <a:t>Links the requirement and the people or documents which specified the requirement</a:t>
            </a:r>
          </a:p>
          <a:p>
            <a:pPr algn="just"/>
            <a:r>
              <a:rPr lang="en-GB" b="0" dirty="0"/>
              <a:t>Requirements-rationale traceability</a:t>
            </a:r>
          </a:p>
          <a:p>
            <a:pPr lvl="1" algn="just"/>
            <a:r>
              <a:rPr lang="en-GB" dirty="0"/>
              <a:t>Links the requirement with a description of why that requirement has been specified.</a:t>
            </a:r>
          </a:p>
          <a:p>
            <a:pPr algn="just"/>
            <a:r>
              <a:rPr lang="en-GB" b="0" dirty="0"/>
              <a:t>Requirements-requirements traceability</a:t>
            </a:r>
          </a:p>
          <a:p>
            <a:pPr lvl="1" algn="just"/>
            <a:r>
              <a:rPr lang="en-GB" dirty="0"/>
              <a:t>Links requirements with other requirements which are, in some way, dependent on them. This should be a two-way link (dependants and is-dependent on).</a:t>
            </a:r>
          </a:p>
        </p:txBody>
      </p:sp>
    </p:spTree>
    <p:extLst>
      <p:ext uri="{BB962C8B-B14F-4D97-AF65-F5344CB8AC3E}">
        <p14:creationId xmlns:p14="http://schemas.microsoft.com/office/powerpoint/2010/main" val="47428474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a:lstStyle/>
          <a:p>
            <a:r>
              <a:rPr lang="en-GB" dirty="0"/>
              <a:t>Types of </a:t>
            </a:r>
            <a:r>
              <a:rPr lang="en-GB" dirty="0" smtClean="0"/>
              <a:t>Traceability</a:t>
            </a:r>
            <a:endParaRPr lang="en-GB" dirty="0"/>
          </a:p>
        </p:txBody>
      </p:sp>
      <p:sp>
        <p:nvSpPr>
          <p:cNvPr id="31747" name="Rectangle 3"/>
          <p:cNvSpPr>
            <a:spLocks noGrp="1" noChangeArrowheads="1"/>
          </p:cNvSpPr>
          <p:nvPr>
            <p:ph idx="1"/>
          </p:nvPr>
        </p:nvSpPr>
        <p:spPr>
          <a:noFill/>
          <a:ln/>
        </p:spPr>
        <p:txBody>
          <a:bodyPr>
            <a:normAutofit/>
          </a:bodyPr>
          <a:lstStyle/>
          <a:p>
            <a:pPr algn="just"/>
            <a:r>
              <a:rPr lang="en-GB" b="0" dirty="0"/>
              <a:t>Requirements-architecture traceability</a:t>
            </a:r>
          </a:p>
          <a:p>
            <a:pPr lvl="1" algn="just"/>
            <a:r>
              <a:rPr lang="en-GB" dirty="0"/>
              <a:t>Links requirements with the sub-systems where these requirements are implemented. This is particularly important where sub-systems are being developed by different sub-contractors</a:t>
            </a:r>
          </a:p>
          <a:p>
            <a:pPr algn="just"/>
            <a:r>
              <a:rPr lang="en-GB" b="0" dirty="0"/>
              <a:t>Requirements-design traceability</a:t>
            </a:r>
          </a:p>
          <a:p>
            <a:pPr lvl="1" algn="just"/>
            <a:r>
              <a:rPr lang="en-GB" dirty="0"/>
              <a:t>Links requirements with specific hardware or software components in the system which are used to implement the requirement</a:t>
            </a:r>
          </a:p>
          <a:p>
            <a:pPr algn="just"/>
            <a:r>
              <a:rPr lang="en-GB" b="0" dirty="0"/>
              <a:t>Requirements-interface traceability</a:t>
            </a:r>
          </a:p>
          <a:p>
            <a:pPr lvl="1" algn="just"/>
            <a:r>
              <a:rPr lang="en-GB" dirty="0"/>
              <a:t>Links requirements with the interfaces of external systems which are used in the provision of the requirements</a:t>
            </a:r>
          </a:p>
        </p:txBody>
      </p:sp>
    </p:spTree>
    <p:extLst>
      <p:ext uri="{BB962C8B-B14F-4D97-AF65-F5344CB8AC3E}">
        <p14:creationId xmlns:p14="http://schemas.microsoft.com/office/powerpoint/2010/main" val="197270714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a:lstStyle/>
          <a:p>
            <a:r>
              <a:rPr lang="en-GB" dirty="0"/>
              <a:t>Traceability </a:t>
            </a:r>
            <a:r>
              <a:rPr lang="en-GB" dirty="0" smtClean="0"/>
              <a:t>Tables</a:t>
            </a:r>
            <a:endParaRPr lang="en-GB" dirty="0"/>
          </a:p>
        </p:txBody>
      </p:sp>
      <p:sp>
        <p:nvSpPr>
          <p:cNvPr id="32771" name="Rectangle 3"/>
          <p:cNvSpPr>
            <a:spLocks noGrp="1" noChangeArrowheads="1"/>
          </p:cNvSpPr>
          <p:nvPr>
            <p:ph idx="1"/>
          </p:nvPr>
        </p:nvSpPr>
        <p:spPr>
          <a:noFill/>
          <a:ln/>
        </p:spPr>
        <p:txBody>
          <a:bodyPr>
            <a:normAutofit/>
          </a:bodyPr>
          <a:lstStyle/>
          <a:p>
            <a:pPr marL="285750" indent="-285750" algn="just">
              <a:buFont typeface="Arial" panose="020B0604020202020204" pitchFamily="34" charset="0"/>
              <a:buChar char="•"/>
            </a:pPr>
            <a:r>
              <a:rPr lang="en-GB" sz="2000" b="0" dirty="0"/>
              <a:t>Traceability tables show the </a:t>
            </a:r>
            <a:r>
              <a:rPr lang="en-GB" sz="2000" b="0" dirty="0">
                <a:solidFill>
                  <a:srgbClr val="FF0000"/>
                </a:solidFill>
                <a:effectLst>
                  <a:outerShdw blurRad="38100" dist="38100" dir="2700000" algn="tl">
                    <a:srgbClr val="000000">
                      <a:alpha val="43137"/>
                    </a:srgbClr>
                  </a:outerShdw>
                </a:effectLst>
              </a:rPr>
              <a:t>relationships</a:t>
            </a:r>
            <a:r>
              <a:rPr lang="en-GB" sz="2000" b="0" dirty="0"/>
              <a:t> between requirements or between requirements and design </a:t>
            </a:r>
            <a:r>
              <a:rPr lang="en-GB" sz="2000" b="0" dirty="0" smtClean="0"/>
              <a:t>components</a:t>
            </a:r>
          </a:p>
          <a:p>
            <a:pPr marL="285750" indent="-285750" algn="just">
              <a:buFont typeface="Arial" panose="020B0604020202020204" pitchFamily="34" charset="0"/>
              <a:buChar char="•"/>
            </a:pPr>
            <a:r>
              <a:rPr lang="en-GB" sz="2000" b="0" dirty="0" smtClean="0"/>
              <a:t>Requirements </a:t>
            </a:r>
            <a:r>
              <a:rPr lang="en-GB" sz="2000" b="0" dirty="0"/>
              <a:t>are listed along the horizontal and vertical axes and relationships between requirements are marked in the table </a:t>
            </a:r>
            <a:r>
              <a:rPr lang="en-GB" sz="2000" b="0" dirty="0" smtClean="0"/>
              <a:t>cells</a:t>
            </a:r>
            <a:endParaRPr lang="en-GB" sz="2000" b="0" dirty="0"/>
          </a:p>
          <a:p>
            <a:pPr marL="285750" indent="-285750" algn="just">
              <a:buFont typeface="Arial" panose="020B0604020202020204" pitchFamily="34" charset="0"/>
              <a:buChar char="•"/>
            </a:pPr>
            <a:r>
              <a:rPr lang="en-GB" sz="2000" b="0" dirty="0"/>
              <a:t>Traceability tables for showing requirements dependencies should be defined with requirement numbers used to label the rows and columns of the </a:t>
            </a:r>
            <a:r>
              <a:rPr lang="en-GB" sz="2000" b="0" dirty="0" smtClean="0"/>
              <a:t>table</a:t>
            </a:r>
          </a:p>
          <a:p>
            <a:pPr marL="285750" indent="-285750" algn="just">
              <a:buFont typeface="Arial" panose="020B0604020202020204" pitchFamily="34" charset="0"/>
              <a:buChar char="•"/>
            </a:pPr>
            <a:r>
              <a:rPr lang="en-US" sz="2000" b="0" dirty="0"/>
              <a:t>A traceability matrix is an 'at-a-glance' way of seeing the dependencies between requirements.</a:t>
            </a:r>
          </a:p>
          <a:p>
            <a:pPr algn="just"/>
            <a:endParaRPr lang="en-GB" sz="1800" b="0" dirty="0"/>
          </a:p>
        </p:txBody>
      </p:sp>
      <p:graphicFrame>
        <p:nvGraphicFramePr>
          <p:cNvPr id="4" name="Object 3"/>
          <p:cNvGraphicFramePr>
            <a:graphicFrameLocks/>
          </p:cNvGraphicFramePr>
          <p:nvPr>
            <p:extLst>
              <p:ext uri="{D42A27DB-BD31-4B8C-83A1-F6EECF244321}">
                <p14:modId xmlns:p14="http://schemas.microsoft.com/office/powerpoint/2010/main" val="2105131913"/>
              </p:ext>
            </p:extLst>
          </p:nvPr>
        </p:nvGraphicFramePr>
        <p:xfrm>
          <a:off x="4343400" y="4572000"/>
          <a:ext cx="9042400" cy="2511425"/>
        </p:xfrm>
        <a:graphic>
          <a:graphicData uri="http://schemas.openxmlformats.org/presentationml/2006/ole">
            <mc:AlternateContent xmlns:mc="http://schemas.openxmlformats.org/markup-compatibility/2006">
              <mc:Choice xmlns:v="urn:schemas-microsoft-com:vml" Requires="v">
                <p:oleObj spid="_x0000_s4100" name="Document" r:id="rId3" imgW="0" imgH="0" progId="Word.Document.8">
                  <p:embed/>
                </p:oleObj>
              </mc:Choice>
              <mc:Fallback>
                <p:oleObj name="Document" r:id="rId3" imgW="0" imgH="0"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4572000"/>
                        <a:ext cx="9042400" cy="251142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34784613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TotalTime>
  <Words>1493</Words>
  <Application>Microsoft Office PowerPoint</Application>
  <PresentationFormat>Widescreen</PresentationFormat>
  <Paragraphs>133</Paragraphs>
  <Slides>19</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6" baseType="lpstr">
      <vt:lpstr>Arial</vt:lpstr>
      <vt:lpstr>Calibri</vt:lpstr>
      <vt:lpstr>lato</vt:lpstr>
      <vt:lpstr>Symbol</vt:lpstr>
      <vt:lpstr>Times New Roman</vt:lpstr>
      <vt:lpstr>Office Theme</vt:lpstr>
      <vt:lpstr>Document</vt:lpstr>
      <vt:lpstr>Software Requirement  Engineering </vt:lpstr>
      <vt:lpstr>Requirements Tracing</vt:lpstr>
      <vt:lpstr>Traceability</vt:lpstr>
      <vt:lpstr>Traceability</vt:lpstr>
      <vt:lpstr>Traceability</vt:lpstr>
      <vt:lpstr>Four types of requirements traceability</vt:lpstr>
      <vt:lpstr>Types of Traceability</vt:lpstr>
      <vt:lpstr>Types of Traceability</vt:lpstr>
      <vt:lpstr>Traceability Tables</vt:lpstr>
      <vt:lpstr>Traceability Lists</vt:lpstr>
      <vt:lpstr>A Traceability List</vt:lpstr>
      <vt:lpstr>Traceability Matrix</vt:lpstr>
      <vt:lpstr>Traceability Matrix</vt:lpstr>
      <vt:lpstr>The Requirements Traceability Matrix</vt:lpstr>
      <vt:lpstr>Traceability Policies</vt:lpstr>
      <vt:lpstr>Factors Influencing Traceability Policies</vt:lpstr>
      <vt:lpstr>Factors Influencing Traceability Policies</vt:lpstr>
      <vt:lpstr> Benefits Of Requirements Traceability</vt:lpstr>
      <vt:lpstr> Benefits Of Requirements Traceability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Training Presentation</dc:title>
  <dc:creator>Dr. Syed Saood Zia</dc:creator>
  <cp:lastModifiedBy>Microsoft account</cp:lastModifiedBy>
  <cp:revision>9</cp:revision>
  <dcterms:created xsi:type="dcterms:W3CDTF">2021-11-04T06:11:24Z</dcterms:created>
  <dcterms:modified xsi:type="dcterms:W3CDTF">2022-01-26T05:30:01Z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2018-12-24T00:00:00Z</vt:filetime>
  </property>
  <property fmtid="{D5CDD505-2E9C-101B-9397-08002B2CF9AE}" pid="3" name="Creator">
    <vt:lpwstr>Microsoft® PowerPoint® 2013</vt:lpwstr>
  </property>
  <property fmtid="{D5CDD505-2E9C-101B-9397-08002B2CF9AE}" pid="4" name="LastSaved">
    <vt:filetime>2021-11-04T00:00:00Z</vt:filetime>
  </property>
</Properties>
</file>