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5" r:id="rId5"/>
    <p:sldId id="276" r:id="rId6"/>
    <p:sldId id="277"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9376B59-1731-4BD6-AC20-B11808379124}" type="datetimeFigureOut">
              <a:rPr lang="en-US" smtClean="0"/>
              <a:t>5/4/2021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64D9E84-48D3-4256-A39D-E39A0F1ED46F}" type="slidenum">
              <a:rPr lang="en-US" smtClean="0"/>
              <a:t>‹#›</a:t>
            </a:fld>
            <a:endParaRPr lang="en-US"/>
          </a:p>
        </p:txBody>
      </p:sp>
    </p:spTree>
    <p:extLst>
      <p:ext uri="{BB962C8B-B14F-4D97-AF65-F5344CB8AC3E}">
        <p14:creationId xmlns:p14="http://schemas.microsoft.com/office/powerpoint/2010/main" val="3071626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376B59-1731-4BD6-AC20-B11808379124}"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4D9E84-48D3-4256-A39D-E39A0F1ED46F}" type="slidenum">
              <a:rPr lang="en-US" smtClean="0"/>
              <a:t>‹#›</a:t>
            </a:fld>
            <a:endParaRPr lang="en-US"/>
          </a:p>
        </p:txBody>
      </p:sp>
    </p:spTree>
    <p:extLst>
      <p:ext uri="{BB962C8B-B14F-4D97-AF65-F5344CB8AC3E}">
        <p14:creationId xmlns:p14="http://schemas.microsoft.com/office/powerpoint/2010/main" val="1131807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376B59-1731-4BD6-AC20-B11808379124}"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4D9E84-48D3-4256-A39D-E39A0F1ED46F}" type="slidenum">
              <a:rPr lang="en-US" smtClean="0"/>
              <a:t>‹#›</a:t>
            </a:fld>
            <a:endParaRPr lang="en-US"/>
          </a:p>
        </p:txBody>
      </p:sp>
    </p:spTree>
    <p:extLst>
      <p:ext uri="{BB962C8B-B14F-4D97-AF65-F5344CB8AC3E}">
        <p14:creationId xmlns:p14="http://schemas.microsoft.com/office/powerpoint/2010/main" val="971146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376B59-1731-4BD6-AC20-B11808379124}"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4D9E84-48D3-4256-A39D-E39A0F1ED46F}" type="slidenum">
              <a:rPr lang="en-US" smtClean="0"/>
              <a:t>‹#›</a:t>
            </a:fld>
            <a:endParaRPr lang="en-US"/>
          </a:p>
        </p:txBody>
      </p:sp>
    </p:spTree>
    <p:extLst>
      <p:ext uri="{BB962C8B-B14F-4D97-AF65-F5344CB8AC3E}">
        <p14:creationId xmlns:p14="http://schemas.microsoft.com/office/powerpoint/2010/main" val="65990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376B59-1731-4BD6-AC20-B11808379124}"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4D9E84-48D3-4256-A39D-E39A0F1ED46F}" type="slidenum">
              <a:rPr lang="en-US" smtClean="0"/>
              <a:t>‹#›</a:t>
            </a:fld>
            <a:endParaRPr lang="en-US"/>
          </a:p>
        </p:txBody>
      </p:sp>
    </p:spTree>
    <p:extLst>
      <p:ext uri="{BB962C8B-B14F-4D97-AF65-F5344CB8AC3E}">
        <p14:creationId xmlns:p14="http://schemas.microsoft.com/office/powerpoint/2010/main" val="190595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9376B59-1731-4BD6-AC20-B11808379124}"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4D9E84-48D3-4256-A39D-E39A0F1ED46F}" type="slidenum">
              <a:rPr lang="en-US" smtClean="0"/>
              <a:t>‹#›</a:t>
            </a:fld>
            <a:endParaRPr lang="en-US"/>
          </a:p>
        </p:txBody>
      </p:sp>
    </p:spTree>
    <p:extLst>
      <p:ext uri="{BB962C8B-B14F-4D97-AF65-F5344CB8AC3E}">
        <p14:creationId xmlns:p14="http://schemas.microsoft.com/office/powerpoint/2010/main" val="3197865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9376B59-1731-4BD6-AC20-B11808379124}" type="datetimeFigureOut">
              <a:rPr lang="en-US" smtClean="0"/>
              <a:t>5/4/2021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64D9E84-48D3-4256-A39D-E39A0F1ED46F}" type="slidenum">
              <a:rPr lang="en-US" smtClean="0"/>
              <a:t>‹#›</a:t>
            </a:fld>
            <a:endParaRPr lang="en-US"/>
          </a:p>
        </p:txBody>
      </p:sp>
    </p:spTree>
    <p:extLst>
      <p:ext uri="{BB962C8B-B14F-4D97-AF65-F5344CB8AC3E}">
        <p14:creationId xmlns:p14="http://schemas.microsoft.com/office/powerpoint/2010/main" val="3450453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9376B59-1731-4BD6-AC20-B11808379124}"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D9E84-48D3-4256-A39D-E39A0F1ED46F}" type="slidenum">
              <a:rPr lang="en-US" smtClean="0"/>
              <a:t>‹#›</a:t>
            </a:fld>
            <a:endParaRPr lang="en-US"/>
          </a:p>
        </p:txBody>
      </p:sp>
    </p:spTree>
    <p:extLst>
      <p:ext uri="{BB962C8B-B14F-4D97-AF65-F5344CB8AC3E}">
        <p14:creationId xmlns:p14="http://schemas.microsoft.com/office/powerpoint/2010/main" val="2963891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9376B59-1731-4BD6-AC20-B11808379124}"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4D9E84-48D3-4256-A39D-E39A0F1ED46F}" type="slidenum">
              <a:rPr lang="en-US" smtClean="0"/>
              <a:t>‹#›</a:t>
            </a:fld>
            <a:endParaRPr lang="en-US"/>
          </a:p>
        </p:txBody>
      </p:sp>
    </p:spTree>
    <p:extLst>
      <p:ext uri="{BB962C8B-B14F-4D97-AF65-F5344CB8AC3E}">
        <p14:creationId xmlns:p14="http://schemas.microsoft.com/office/powerpoint/2010/main" val="3101495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376B59-1731-4BD6-AC20-B11808379124}"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D9E84-48D3-4256-A39D-E39A0F1ED46F}" type="slidenum">
              <a:rPr lang="en-US" smtClean="0"/>
              <a:t>‹#›</a:t>
            </a:fld>
            <a:endParaRPr lang="en-US"/>
          </a:p>
        </p:txBody>
      </p:sp>
    </p:spTree>
    <p:extLst>
      <p:ext uri="{BB962C8B-B14F-4D97-AF65-F5344CB8AC3E}">
        <p14:creationId xmlns:p14="http://schemas.microsoft.com/office/powerpoint/2010/main" val="1725684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376B59-1731-4BD6-AC20-B11808379124}"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4D9E84-48D3-4256-A39D-E39A0F1ED46F}" type="slidenum">
              <a:rPr lang="en-US" smtClean="0"/>
              <a:t>‹#›</a:t>
            </a:fld>
            <a:endParaRPr lang="en-US"/>
          </a:p>
        </p:txBody>
      </p:sp>
    </p:spTree>
    <p:extLst>
      <p:ext uri="{BB962C8B-B14F-4D97-AF65-F5344CB8AC3E}">
        <p14:creationId xmlns:p14="http://schemas.microsoft.com/office/powerpoint/2010/main" val="744850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376B59-1731-4BD6-AC20-B11808379124}"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D9E84-48D3-4256-A39D-E39A0F1ED46F}" type="slidenum">
              <a:rPr lang="en-US" smtClean="0"/>
              <a:t>‹#›</a:t>
            </a:fld>
            <a:endParaRPr lang="en-US"/>
          </a:p>
        </p:txBody>
      </p:sp>
    </p:spTree>
    <p:extLst>
      <p:ext uri="{BB962C8B-B14F-4D97-AF65-F5344CB8AC3E}">
        <p14:creationId xmlns:p14="http://schemas.microsoft.com/office/powerpoint/2010/main" val="85200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376B59-1731-4BD6-AC20-B11808379124}"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4D9E84-48D3-4256-A39D-E39A0F1ED46F}" type="slidenum">
              <a:rPr lang="en-US" smtClean="0"/>
              <a:t>‹#›</a:t>
            </a:fld>
            <a:endParaRPr lang="en-US"/>
          </a:p>
        </p:txBody>
      </p:sp>
    </p:spTree>
    <p:extLst>
      <p:ext uri="{BB962C8B-B14F-4D97-AF65-F5344CB8AC3E}">
        <p14:creationId xmlns:p14="http://schemas.microsoft.com/office/powerpoint/2010/main" val="1560951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76B59-1731-4BD6-AC20-B11808379124}" type="datetimeFigureOut">
              <a:rPr lang="en-US" smtClean="0"/>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4D9E84-48D3-4256-A39D-E39A0F1ED46F}" type="slidenum">
              <a:rPr lang="en-US" smtClean="0"/>
              <a:t>‹#›</a:t>
            </a:fld>
            <a:endParaRPr lang="en-US"/>
          </a:p>
        </p:txBody>
      </p:sp>
    </p:spTree>
    <p:extLst>
      <p:ext uri="{BB962C8B-B14F-4D97-AF65-F5344CB8AC3E}">
        <p14:creationId xmlns:p14="http://schemas.microsoft.com/office/powerpoint/2010/main" val="35976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76B59-1731-4BD6-AC20-B11808379124}" type="datetimeFigureOut">
              <a:rPr lang="en-US" smtClean="0"/>
              <a:t>5/4/2021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64D9E84-48D3-4256-A39D-E39A0F1ED46F}" type="slidenum">
              <a:rPr lang="en-US" smtClean="0"/>
              <a:t>‹#›</a:t>
            </a:fld>
            <a:endParaRPr lang="en-US"/>
          </a:p>
        </p:txBody>
      </p:sp>
    </p:spTree>
    <p:extLst>
      <p:ext uri="{BB962C8B-B14F-4D97-AF65-F5344CB8AC3E}">
        <p14:creationId xmlns:p14="http://schemas.microsoft.com/office/powerpoint/2010/main" val="411269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376B59-1731-4BD6-AC20-B11808379124}"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4D9E84-48D3-4256-A39D-E39A0F1ED46F}" type="slidenum">
              <a:rPr lang="en-US" smtClean="0"/>
              <a:t>‹#›</a:t>
            </a:fld>
            <a:endParaRPr lang="en-US"/>
          </a:p>
        </p:txBody>
      </p:sp>
    </p:spTree>
    <p:extLst>
      <p:ext uri="{BB962C8B-B14F-4D97-AF65-F5344CB8AC3E}">
        <p14:creationId xmlns:p14="http://schemas.microsoft.com/office/powerpoint/2010/main" val="264220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376B59-1731-4BD6-AC20-B11808379124}"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4D9E84-48D3-4256-A39D-E39A0F1ED46F}" type="slidenum">
              <a:rPr lang="en-US" smtClean="0"/>
              <a:t>‹#›</a:t>
            </a:fld>
            <a:endParaRPr lang="en-US"/>
          </a:p>
        </p:txBody>
      </p:sp>
    </p:spTree>
    <p:extLst>
      <p:ext uri="{BB962C8B-B14F-4D97-AF65-F5344CB8AC3E}">
        <p14:creationId xmlns:p14="http://schemas.microsoft.com/office/powerpoint/2010/main" val="1575894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9376B59-1731-4BD6-AC20-B11808379124}" type="datetimeFigureOut">
              <a:rPr lang="en-US" smtClean="0"/>
              <a:t>5/4/2021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64D9E84-48D3-4256-A39D-E39A0F1ED46F}" type="slidenum">
              <a:rPr lang="en-US" smtClean="0"/>
              <a:t>‹#›</a:t>
            </a:fld>
            <a:endParaRPr lang="en-US"/>
          </a:p>
        </p:txBody>
      </p:sp>
    </p:spTree>
    <p:extLst>
      <p:ext uri="{BB962C8B-B14F-4D97-AF65-F5344CB8AC3E}">
        <p14:creationId xmlns:p14="http://schemas.microsoft.com/office/powerpoint/2010/main" val="13087689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Communicating in Groups</a:t>
            </a:r>
            <a:endParaRPr lang="en-US" dirty="0"/>
          </a:p>
        </p:txBody>
      </p:sp>
      <p:sp>
        <p:nvSpPr>
          <p:cNvPr id="3" name="Subtitle 2"/>
          <p:cNvSpPr>
            <a:spLocks noGrp="1"/>
          </p:cNvSpPr>
          <p:nvPr>
            <p:ph type="subTitle" idx="1"/>
          </p:nvPr>
        </p:nvSpPr>
        <p:spPr/>
        <p:txBody>
          <a:bodyPr/>
          <a:lstStyle/>
          <a:p>
            <a:r>
              <a:rPr lang="en-US" dirty="0" smtClean="0"/>
              <a:t>Noreen Shah</a:t>
            </a:r>
          </a:p>
          <a:p>
            <a:endParaRPr lang="en-US" dirty="0"/>
          </a:p>
        </p:txBody>
      </p:sp>
    </p:spTree>
    <p:extLst>
      <p:ext uri="{BB962C8B-B14F-4D97-AF65-F5344CB8AC3E}">
        <p14:creationId xmlns:p14="http://schemas.microsoft.com/office/powerpoint/2010/main" val="104152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Group Development</a:t>
            </a:r>
          </a:p>
        </p:txBody>
      </p:sp>
      <p:sp>
        <p:nvSpPr>
          <p:cNvPr id="3" name="Content Placeholder 2"/>
          <p:cNvSpPr>
            <a:spLocks noGrp="1"/>
          </p:cNvSpPr>
          <p:nvPr>
            <p:ph idx="1"/>
          </p:nvPr>
        </p:nvSpPr>
        <p:spPr/>
        <p:txBody>
          <a:bodyPr>
            <a:normAutofit fontScale="92500" lnSpcReduction="10000"/>
          </a:bodyPr>
          <a:lstStyle/>
          <a:p>
            <a:pPr algn="just"/>
            <a:r>
              <a:rPr lang="en-US" sz="2400" dirty="0" smtClean="0"/>
              <a:t>Norming </a:t>
            </a:r>
            <a:r>
              <a:rPr lang="en-US" sz="2400" dirty="0"/>
              <a:t>the stage of group development during which the group </a:t>
            </a:r>
            <a:r>
              <a:rPr lang="en-US" sz="2400" dirty="0" smtClean="0"/>
              <a:t>solidifies </a:t>
            </a:r>
            <a:r>
              <a:rPr lang="en-US" sz="2400" dirty="0"/>
              <a:t>its rules for behavior, resulting in greater trust and motivation to achieve the group goal. </a:t>
            </a:r>
          </a:p>
          <a:p>
            <a:pPr algn="just"/>
            <a:r>
              <a:rPr lang="en-US" sz="2400" dirty="0" smtClean="0"/>
              <a:t>Performing </a:t>
            </a:r>
            <a:r>
              <a:rPr lang="en-US" sz="2400" dirty="0"/>
              <a:t>the stage of group development when the skills, knowledge, and abilities of all members are combined to overcome obstacles and meet goals successfully</a:t>
            </a:r>
            <a:r>
              <a:rPr lang="en-US" sz="2400" dirty="0" smtClean="0"/>
              <a:t>.</a:t>
            </a:r>
          </a:p>
          <a:p>
            <a:pPr algn="just"/>
            <a:r>
              <a:rPr lang="en-US" sz="2400" dirty="0" smtClean="0"/>
              <a:t>Adjourning </a:t>
            </a:r>
            <a:r>
              <a:rPr lang="en-US" sz="2400" dirty="0"/>
              <a:t>the stage of group development in which members assign meaning to what they have done and determine how to end or maintain interpersonal relations they have developed</a:t>
            </a:r>
          </a:p>
          <a:p>
            <a:pPr algn="just"/>
            <a:endParaRPr lang="en-US" sz="2400" dirty="0"/>
          </a:p>
        </p:txBody>
      </p:sp>
    </p:spTree>
    <p:extLst>
      <p:ext uri="{BB962C8B-B14F-4D97-AF65-F5344CB8AC3E}">
        <p14:creationId xmlns:p14="http://schemas.microsoft.com/office/powerpoint/2010/main" val="3239008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in Groups</a:t>
            </a:r>
            <a:endParaRPr lang="en-US" dirty="0"/>
          </a:p>
        </p:txBody>
      </p:sp>
      <p:sp>
        <p:nvSpPr>
          <p:cNvPr id="3" name="Content Placeholder 2"/>
          <p:cNvSpPr>
            <a:spLocks noGrp="1"/>
          </p:cNvSpPr>
          <p:nvPr>
            <p:ph idx="1"/>
          </p:nvPr>
        </p:nvSpPr>
        <p:spPr/>
        <p:txBody>
          <a:bodyPr/>
          <a:lstStyle/>
          <a:p>
            <a:r>
              <a:rPr lang="en-US" dirty="0" smtClean="0"/>
              <a:t>Pseudo Conflict</a:t>
            </a:r>
          </a:p>
          <a:p>
            <a:r>
              <a:rPr lang="en-US" dirty="0" smtClean="0"/>
              <a:t>Issue Related Group Conflict</a:t>
            </a:r>
          </a:p>
          <a:p>
            <a:r>
              <a:rPr lang="en-US" dirty="0" smtClean="0"/>
              <a:t>Personality Related Group Conflict</a:t>
            </a:r>
          </a:p>
          <a:p>
            <a:r>
              <a:rPr lang="en-US" dirty="0" smtClean="0"/>
              <a:t>Culture and Conflict</a:t>
            </a:r>
          </a:p>
          <a:p>
            <a:r>
              <a:rPr lang="en-US" dirty="0" smtClean="0"/>
              <a:t>Virtual Groups and Conflict</a:t>
            </a:r>
            <a:endParaRPr lang="en-US" dirty="0"/>
          </a:p>
        </p:txBody>
      </p:sp>
    </p:spTree>
    <p:extLst>
      <p:ext uri="{BB962C8B-B14F-4D97-AF65-F5344CB8AC3E}">
        <p14:creationId xmlns:p14="http://schemas.microsoft.com/office/powerpoint/2010/main" val="1884638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Group Dynamics</a:t>
            </a:r>
          </a:p>
        </p:txBody>
      </p:sp>
      <p:sp>
        <p:nvSpPr>
          <p:cNvPr id="3" name="Content Placeholder 2"/>
          <p:cNvSpPr>
            <a:spLocks noGrp="1"/>
          </p:cNvSpPr>
          <p:nvPr>
            <p:ph idx="1"/>
          </p:nvPr>
        </p:nvSpPr>
        <p:spPr/>
        <p:txBody>
          <a:bodyPr>
            <a:normAutofit/>
          </a:bodyPr>
          <a:lstStyle/>
          <a:p>
            <a:pPr marL="0" indent="0" algn="just">
              <a:buNone/>
            </a:pPr>
            <a:r>
              <a:rPr lang="en-US" sz="2400" dirty="0"/>
              <a:t>Group dynamics is the way a group interacts to achieve its goal. Effective groups periodically stop and evaluate how their interactions are affecting what they are accomplishing and how members perceive themselves and others. </a:t>
            </a:r>
          </a:p>
        </p:txBody>
      </p:sp>
    </p:spTree>
    <p:extLst>
      <p:ext uri="{BB962C8B-B14F-4D97-AF65-F5344CB8AC3E}">
        <p14:creationId xmlns:p14="http://schemas.microsoft.com/office/powerpoint/2010/main" val="1515213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Dynamics Evaluation Form</a:t>
            </a:r>
          </a:p>
        </p:txBody>
      </p:sp>
      <p:sp>
        <p:nvSpPr>
          <p:cNvPr id="3" name="Content Placeholder 2"/>
          <p:cNvSpPr>
            <a:spLocks noGrp="1"/>
          </p:cNvSpPr>
          <p:nvPr>
            <p:ph idx="1"/>
          </p:nvPr>
        </p:nvSpPr>
        <p:spPr>
          <a:xfrm>
            <a:off x="244699" y="2292439"/>
            <a:ext cx="11758411" cy="4565561"/>
          </a:xfrm>
        </p:spPr>
        <p:txBody>
          <a:bodyPr>
            <a:normAutofit/>
          </a:bodyPr>
          <a:lstStyle/>
          <a:p>
            <a:pPr marL="0" indent="0">
              <a:buNone/>
            </a:pPr>
            <a:r>
              <a:rPr lang="en-US" dirty="0" smtClean="0"/>
              <a:t>Meeting </a:t>
            </a:r>
            <a:r>
              <a:rPr lang="en-US" dirty="0"/>
              <a:t>date: </a:t>
            </a:r>
            <a:r>
              <a:rPr lang="en-US" dirty="0" smtClean="0"/>
              <a:t>-------------------------------------Your </a:t>
            </a:r>
            <a:r>
              <a:rPr lang="en-US" dirty="0"/>
              <a:t>name: </a:t>
            </a:r>
            <a:r>
              <a:rPr lang="en-US" dirty="0" smtClean="0"/>
              <a:t>---------------------------------------------------------------------- </a:t>
            </a:r>
          </a:p>
          <a:p>
            <a:pPr marL="0" indent="0">
              <a:buNone/>
            </a:pPr>
            <a:r>
              <a:rPr lang="en-US" dirty="0" smtClean="0"/>
              <a:t>Directions after </a:t>
            </a:r>
            <a:r>
              <a:rPr lang="en-US" dirty="0"/>
              <a:t>each required group </a:t>
            </a:r>
            <a:r>
              <a:rPr lang="en-US" dirty="0" smtClean="0"/>
              <a:t>meeting:</a:t>
            </a:r>
          </a:p>
          <a:p>
            <a:pPr>
              <a:buFont typeface="+mj-lt"/>
              <a:buAutoNum type="arabicPeriod"/>
            </a:pPr>
            <a:r>
              <a:rPr lang="en-US" dirty="0" smtClean="0"/>
              <a:t> </a:t>
            </a:r>
            <a:r>
              <a:rPr lang="en-US" dirty="0"/>
              <a:t>provide ethical critiques for both your group members and yourself. </a:t>
            </a:r>
            <a:endParaRPr lang="en-US" dirty="0" smtClean="0"/>
          </a:p>
          <a:p>
            <a:pPr>
              <a:buFont typeface="+mj-lt"/>
              <a:buAutoNum type="arabicPeriod"/>
            </a:pPr>
            <a:r>
              <a:rPr lang="en-US" dirty="0" smtClean="0"/>
              <a:t>Rate </a:t>
            </a:r>
            <a:r>
              <a:rPr lang="en-US" dirty="0"/>
              <a:t>each individual on his or her performance in the group. </a:t>
            </a:r>
            <a:endParaRPr lang="en-US" dirty="0" smtClean="0"/>
          </a:p>
          <a:p>
            <a:pPr>
              <a:buFont typeface="+mj-lt"/>
              <a:buAutoNum type="arabicPeriod"/>
            </a:pPr>
            <a:r>
              <a:rPr lang="en-US" dirty="0" smtClean="0"/>
              <a:t>Justify </a:t>
            </a:r>
            <a:r>
              <a:rPr lang="en-US" dirty="0"/>
              <a:t>the rating with </a:t>
            </a:r>
            <a:r>
              <a:rPr lang="en-US" dirty="0" smtClean="0"/>
              <a:t>specific </a:t>
            </a:r>
            <a:r>
              <a:rPr lang="en-US" dirty="0"/>
              <a:t>examples. </a:t>
            </a:r>
            <a:endParaRPr lang="en-US" dirty="0" smtClean="0"/>
          </a:p>
          <a:p>
            <a:pPr marL="0" indent="0">
              <a:buNone/>
            </a:pPr>
            <a:r>
              <a:rPr lang="en-US" dirty="0" smtClean="0"/>
              <a:t>As </a:t>
            </a:r>
            <a:r>
              <a:rPr lang="en-US" dirty="0"/>
              <a:t>you rate each member, consider the following: </a:t>
            </a:r>
            <a:endParaRPr lang="en-US" dirty="0" smtClean="0"/>
          </a:p>
          <a:p>
            <a:pPr marL="0" indent="0">
              <a:buNone/>
            </a:pPr>
            <a:r>
              <a:rPr lang="en-US" dirty="0"/>
              <a:t>	</a:t>
            </a:r>
            <a:r>
              <a:rPr lang="en-US" dirty="0" smtClean="0"/>
              <a:t>• </a:t>
            </a:r>
            <a:r>
              <a:rPr lang="en-US" dirty="0"/>
              <a:t>commitment to the group goal </a:t>
            </a:r>
            <a:endParaRPr lang="en-US" dirty="0" smtClean="0"/>
          </a:p>
          <a:p>
            <a:pPr marL="400050" lvl="1" indent="0">
              <a:buNone/>
            </a:pPr>
            <a:r>
              <a:rPr lang="en-US" dirty="0" smtClean="0"/>
              <a:t>• fulfills </a:t>
            </a:r>
            <a:r>
              <a:rPr lang="en-US" dirty="0"/>
              <a:t>individual assignments </a:t>
            </a:r>
            <a:endParaRPr lang="en-US" dirty="0" smtClean="0"/>
          </a:p>
          <a:p>
            <a:pPr marL="400050" lvl="1" indent="0">
              <a:buNone/>
            </a:pPr>
            <a:r>
              <a:rPr lang="en-US" dirty="0" smtClean="0"/>
              <a:t>• manages interpersonal conflicts </a:t>
            </a:r>
          </a:p>
          <a:p>
            <a:pPr marL="400050" lvl="1" indent="0">
              <a:buNone/>
            </a:pPr>
            <a:r>
              <a:rPr lang="en-US" dirty="0" smtClean="0"/>
              <a:t>• </a:t>
            </a:r>
            <a:r>
              <a:rPr lang="en-US" dirty="0"/>
              <a:t>encourages group participation </a:t>
            </a:r>
            <a:endParaRPr lang="en-US" dirty="0" smtClean="0"/>
          </a:p>
          <a:p>
            <a:pPr marL="400050" lvl="1" indent="0">
              <a:buNone/>
            </a:pPr>
            <a:r>
              <a:rPr lang="en-US" dirty="0" smtClean="0"/>
              <a:t>• </a:t>
            </a:r>
            <a:r>
              <a:rPr lang="en-US" dirty="0"/>
              <a:t>helps keep the discussion on track</a:t>
            </a:r>
          </a:p>
        </p:txBody>
      </p:sp>
    </p:spTree>
    <p:extLst>
      <p:ext uri="{BB962C8B-B14F-4D97-AF65-F5344CB8AC3E}">
        <p14:creationId xmlns:p14="http://schemas.microsoft.com/office/powerpoint/2010/main" val="2117932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94704" y="0"/>
            <a:ext cx="9839460" cy="6858000"/>
          </a:xfrm>
          <a:prstGeom prst="rect">
            <a:avLst/>
          </a:prstGeom>
        </p:spPr>
      </p:pic>
    </p:spTree>
    <p:extLst>
      <p:ext uri="{BB962C8B-B14F-4D97-AF65-F5344CB8AC3E}">
        <p14:creationId xmlns:p14="http://schemas.microsoft.com/office/powerpoint/2010/main" val="59828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The community service and outreach </a:t>
            </a:r>
            <a:r>
              <a:rPr lang="en-US" dirty="0" smtClean="0"/>
              <a:t>committee of </a:t>
            </a:r>
            <a:r>
              <a:rPr lang="en-US" dirty="0"/>
              <a:t>Students in Communication was meeting </a:t>
            </a:r>
            <a:r>
              <a:rPr lang="en-US" dirty="0" smtClean="0"/>
              <a:t>to determine </a:t>
            </a:r>
            <a:r>
              <a:rPr lang="en-US" dirty="0"/>
              <a:t>what cause should </a:t>
            </a:r>
            <a:r>
              <a:rPr lang="en-US" dirty="0" smtClean="0"/>
              <a:t>benefit </a:t>
            </a:r>
            <a:r>
              <a:rPr lang="en-US" dirty="0"/>
              <a:t>from </a:t>
            </a:r>
            <a:r>
              <a:rPr lang="en-US" dirty="0" smtClean="0"/>
              <a:t>their annual </a:t>
            </a:r>
            <a:r>
              <a:rPr lang="en-US" dirty="0"/>
              <a:t>fund-raising talent contest.</a:t>
            </a:r>
          </a:p>
          <a:p>
            <a:pPr marL="0" indent="0" algn="just">
              <a:buNone/>
            </a:pPr>
            <a:r>
              <a:rPr lang="en-US" dirty="0"/>
              <a:t>“So,” said Mark, “does anyone have any </a:t>
            </a:r>
            <a:r>
              <a:rPr lang="en-US" dirty="0" smtClean="0"/>
              <a:t>ideas about </a:t>
            </a:r>
            <a:r>
              <a:rPr lang="en-US" dirty="0"/>
              <a:t>whose cause we should sponsor?”</a:t>
            </a:r>
          </a:p>
          <a:p>
            <a:pPr marL="0" indent="0" algn="just">
              <a:buNone/>
            </a:pPr>
            <a:r>
              <a:rPr lang="en-US" dirty="0"/>
              <a:t>“Well,” replied Glenna, “I think we </a:t>
            </a:r>
            <a:r>
              <a:rPr lang="en-US" dirty="0" smtClean="0"/>
              <a:t>should give </a:t>
            </a:r>
            <a:r>
              <a:rPr lang="en-US" dirty="0"/>
              <a:t>it to a group that’s doing literacy work.”</a:t>
            </a:r>
          </a:p>
          <a:p>
            <a:pPr marL="0" indent="0" algn="just">
              <a:buNone/>
            </a:pPr>
            <a:r>
              <a:rPr lang="en-US" dirty="0"/>
              <a:t>“Sounds good to me,” replied Mark.</a:t>
            </a:r>
          </a:p>
          <a:p>
            <a:pPr marL="0" indent="0" algn="just">
              <a:buNone/>
            </a:pPr>
            <a:r>
              <a:rPr lang="en-US" dirty="0"/>
              <a:t>“My aunt works at the Boardman Center </a:t>
            </a:r>
            <a:r>
              <a:rPr lang="en-US" dirty="0" smtClean="0"/>
              <a:t>as the </a:t>
            </a:r>
            <a:r>
              <a:rPr lang="en-US" dirty="0"/>
              <a:t>literacy coordinator, so why don’t we </a:t>
            </a:r>
            <a:r>
              <a:rPr lang="en-US" dirty="0" smtClean="0"/>
              <a:t>just adopt </a:t>
            </a:r>
            <a:r>
              <a:rPr lang="en-US" dirty="0"/>
              <a:t>them?” asked Glenna.</a:t>
            </a:r>
          </a:p>
          <a:p>
            <a:pPr marL="0" indent="0" algn="just">
              <a:buNone/>
            </a:pPr>
            <a:r>
              <a:rPr lang="en-US" dirty="0"/>
              <a:t>“Gee, I don’t know much about the group</a:t>
            </a:r>
            <a:r>
              <a:rPr lang="en-US" dirty="0" smtClean="0"/>
              <a:t>,” said </a:t>
            </a:r>
            <a:r>
              <a:rPr lang="en-US" dirty="0"/>
              <a:t>Reed</a:t>
            </a:r>
            <a:r>
              <a:rPr lang="en-US" dirty="0" smtClean="0"/>
              <a:t>.</a:t>
            </a:r>
            <a:endParaRPr lang="en-US" dirty="0"/>
          </a:p>
        </p:txBody>
      </p:sp>
    </p:spTree>
    <p:extLst>
      <p:ext uri="{BB962C8B-B14F-4D97-AF65-F5344CB8AC3E}">
        <p14:creationId xmlns:p14="http://schemas.microsoft.com/office/powerpoint/2010/main" val="3141337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“Come on, you know, they help people </a:t>
            </a:r>
            <a:r>
              <a:rPr lang="en-US" dirty="0" smtClean="0"/>
              <a:t>learn how </a:t>
            </a:r>
            <a:r>
              <a:rPr lang="en-US" dirty="0"/>
              <a:t>to read,” replied Glenna sarcastically.</a:t>
            </a:r>
          </a:p>
          <a:p>
            <a:pPr marL="0" indent="0" algn="just">
              <a:buNone/>
            </a:pPr>
            <a:r>
              <a:rPr lang="en-US" dirty="0" smtClean="0"/>
              <a:t>“Well</a:t>
            </a:r>
            <a:r>
              <a:rPr lang="en-US" dirty="0"/>
              <a:t>, I was kind of hoping we’d take a </a:t>
            </a:r>
            <a:r>
              <a:rPr lang="en-US" dirty="0" smtClean="0"/>
              <a:t>look at </a:t>
            </a:r>
            <a:r>
              <a:rPr lang="en-US" dirty="0"/>
              <a:t>sponsoring the local teen runaway center</a:t>
            </a:r>
            <a:r>
              <a:rPr lang="en-US" dirty="0" smtClean="0"/>
              <a:t>,” offered </a:t>
            </a:r>
            <a:r>
              <a:rPr lang="en-US" dirty="0"/>
              <a:t>Angelo.</a:t>
            </a:r>
          </a:p>
          <a:p>
            <a:pPr marL="0" indent="0" algn="just">
              <a:buNone/>
            </a:pPr>
            <a:r>
              <a:rPr lang="en-US" dirty="0"/>
              <a:t>“Listen, if your aunt works at the </a:t>
            </a:r>
            <a:r>
              <a:rPr lang="en-US" dirty="0" smtClean="0"/>
              <a:t>Boardman Center</a:t>
            </a:r>
            <a:r>
              <a:rPr lang="en-US" dirty="0"/>
              <a:t>,” commented Leticia, “let’s go with it.”</a:t>
            </a:r>
          </a:p>
          <a:p>
            <a:pPr marL="0" indent="0" algn="just">
              <a:buNone/>
            </a:pPr>
            <a:r>
              <a:rPr lang="en-US" dirty="0"/>
              <a:t>“Right,” said Pablo, “that’s good enough </a:t>
            </a:r>
            <a:r>
              <a:rPr lang="en-US" dirty="0" smtClean="0"/>
              <a:t>for me</a:t>
            </a:r>
            <a:r>
              <a:rPr lang="en-US" dirty="0"/>
              <a:t>.”</a:t>
            </a:r>
          </a:p>
          <a:p>
            <a:pPr marL="0" indent="0" algn="just">
              <a:buNone/>
            </a:pPr>
            <a:r>
              <a:rPr lang="en-US" dirty="0"/>
              <a:t>“Yeah,” replied Heather, “let’s do it and </a:t>
            </a:r>
            <a:r>
              <a:rPr lang="en-US" dirty="0" smtClean="0"/>
              <a:t>get out </a:t>
            </a:r>
            <a:r>
              <a:rPr lang="en-US" dirty="0"/>
              <a:t>of here.”</a:t>
            </a:r>
          </a:p>
          <a:p>
            <a:pPr marL="0" indent="0" algn="just">
              <a:buNone/>
            </a:pPr>
            <a:endParaRPr lang="en-US" dirty="0"/>
          </a:p>
        </p:txBody>
      </p:sp>
    </p:spTree>
    <p:extLst>
      <p:ext uri="{BB962C8B-B14F-4D97-AF65-F5344CB8AC3E}">
        <p14:creationId xmlns:p14="http://schemas.microsoft.com/office/powerpoint/2010/main" val="3803084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dirty="0" smtClean="0"/>
              <a:t>“</a:t>
            </a:r>
            <a:r>
              <a:rPr lang="en-US" dirty="0"/>
              <a:t>I hear what you’re saying, Heather,” </a:t>
            </a:r>
            <a:r>
              <a:rPr lang="en-US" dirty="0" smtClean="0"/>
              <a:t>Mark responded</a:t>
            </a:r>
            <a:r>
              <a:rPr lang="en-US" dirty="0"/>
              <a:t>, “I’ve got plenty of other stuff to do.”</a:t>
            </a:r>
          </a:p>
          <a:p>
            <a:pPr marL="0" indent="0" algn="just">
              <a:buNone/>
            </a:pPr>
            <a:r>
              <a:rPr lang="en-US" dirty="0"/>
              <a:t>“No disrespect meant to Glenna, but </a:t>
            </a:r>
            <a:r>
              <a:rPr lang="en-US" dirty="0" smtClean="0"/>
              <a:t>wasn’t the </a:t>
            </a:r>
            <a:r>
              <a:rPr lang="en-US" dirty="0"/>
              <a:t>Boardman Center in the news because </a:t>
            </a:r>
            <a:r>
              <a:rPr lang="en-US" dirty="0" smtClean="0"/>
              <a:t>of questionable </a:t>
            </a:r>
            <a:r>
              <a:rPr lang="en-US" dirty="0"/>
              <a:t>use of funds?” countered Angelo.</a:t>
            </a:r>
          </a:p>
          <a:p>
            <a:pPr marL="0" indent="0" algn="just">
              <a:buNone/>
            </a:pPr>
            <a:r>
              <a:rPr lang="en-US" dirty="0"/>
              <a:t>“Do we really know enough about them?”</a:t>
            </a:r>
          </a:p>
          <a:p>
            <a:pPr marL="0" indent="0" algn="just">
              <a:buNone/>
            </a:pPr>
            <a:r>
              <a:rPr lang="en-US" dirty="0"/>
              <a:t>“OK,” said Mark, “enough discussion. I’ve </a:t>
            </a:r>
            <a:r>
              <a:rPr lang="en-US" dirty="0" smtClean="0"/>
              <a:t>got to </a:t>
            </a:r>
            <a:r>
              <a:rPr lang="en-US" dirty="0"/>
              <a:t>get to class. All in favor of the literacy </a:t>
            </a:r>
            <a:r>
              <a:rPr lang="en-US" dirty="0" smtClean="0"/>
              <a:t>program at </a:t>
            </a:r>
            <a:r>
              <a:rPr lang="en-US" dirty="0"/>
              <a:t>the Boardman Center indicate by saying aye. I</a:t>
            </a:r>
          </a:p>
          <a:p>
            <a:pPr marL="0" indent="0" algn="just">
              <a:buNone/>
            </a:pPr>
            <a:r>
              <a:rPr lang="en-US" dirty="0"/>
              <a:t>think we’ve got a majority. Sorry, </a:t>
            </a:r>
            <a:r>
              <a:rPr lang="en-US" dirty="0" smtClean="0"/>
              <a:t>Angelo—you can’t </a:t>
            </a:r>
            <a:r>
              <a:rPr lang="en-US" dirty="0"/>
              <a:t>win them all</a:t>
            </a:r>
            <a:r>
              <a:rPr lang="en-US" dirty="0" smtClean="0"/>
              <a:t>.”</a:t>
            </a:r>
            <a:endParaRPr lang="en-US" dirty="0"/>
          </a:p>
        </p:txBody>
      </p:sp>
    </p:spTree>
    <p:extLst>
      <p:ext uri="{BB962C8B-B14F-4D97-AF65-F5344CB8AC3E}">
        <p14:creationId xmlns:p14="http://schemas.microsoft.com/office/powerpoint/2010/main" val="550314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dirty="0"/>
              <a:t>“I wish all meetings went this smoothly</a:t>
            </a:r>
            <a:r>
              <a:rPr lang="en-US" dirty="0" smtClean="0"/>
              <a:t>,” Heather </a:t>
            </a:r>
            <a:r>
              <a:rPr lang="en-US" dirty="0"/>
              <a:t>said to Glenna as they left the room. </a:t>
            </a:r>
            <a:endParaRPr lang="en-US" dirty="0" smtClean="0"/>
          </a:p>
          <a:p>
            <a:pPr marL="0" indent="0" algn="just">
              <a:buNone/>
            </a:pPr>
            <a:r>
              <a:rPr lang="en-US" dirty="0" smtClean="0"/>
              <a:t>“I mean</a:t>
            </a:r>
            <a:r>
              <a:rPr lang="en-US" dirty="0"/>
              <a:t>, that was really a good meeting.”</a:t>
            </a:r>
          </a:p>
          <a:p>
            <a:pPr marL="0" indent="0" algn="just">
              <a:buNone/>
            </a:pPr>
            <a:r>
              <a:rPr lang="en-US" dirty="0"/>
              <a:t>1. What did the group really know about </a:t>
            </a:r>
            <a:r>
              <a:rPr lang="en-US" dirty="0" smtClean="0"/>
              <a:t>the Boardman </a:t>
            </a:r>
            <a:r>
              <a:rPr lang="en-US" dirty="0"/>
              <a:t>Center? Is it good group </a:t>
            </a:r>
            <a:r>
              <a:rPr lang="en-US" dirty="0" smtClean="0"/>
              <a:t>discussion practice </a:t>
            </a:r>
            <a:r>
              <a:rPr lang="en-US" dirty="0"/>
              <a:t>to rely on a passing </a:t>
            </a:r>
            <a:r>
              <a:rPr lang="en-US" dirty="0" smtClean="0"/>
              <a:t>comment of </a:t>
            </a:r>
            <a:r>
              <a:rPr lang="en-US" dirty="0"/>
              <a:t>one member?</a:t>
            </a:r>
          </a:p>
          <a:p>
            <a:pPr marL="0" indent="0" algn="just">
              <a:buNone/>
            </a:pPr>
            <a:r>
              <a:rPr lang="en-US" dirty="0"/>
              <a:t>2. Regardless of whether the meeting </a:t>
            </a:r>
            <a:r>
              <a:rPr lang="en-US" dirty="0" smtClean="0"/>
              <a:t>went smoothly</a:t>
            </a:r>
            <a:r>
              <a:rPr lang="en-US" dirty="0"/>
              <a:t>, is there any ethical problem </a:t>
            </a:r>
            <a:r>
              <a:rPr lang="en-US" dirty="0" smtClean="0"/>
              <a:t>with this </a:t>
            </a:r>
            <a:r>
              <a:rPr lang="en-US" dirty="0"/>
              <a:t>process? Explain.</a:t>
            </a:r>
          </a:p>
          <a:p>
            <a:endParaRPr lang="en-US" dirty="0"/>
          </a:p>
          <a:p>
            <a:endParaRPr lang="en-US" dirty="0"/>
          </a:p>
        </p:txBody>
      </p:sp>
    </p:spTree>
    <p:extLst>
      <p:ext uri="{BB962C8B-B14F-4D97-AF65-F5344CB8AC3E}">
        <p14:creationId xmlns:p14="http://schemas.microsoft.com/office/powerpoint/2010/main" val="368887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“Hi Mom, I’m just calling to tell you that I’m not going to make it home for dinner again tonight. Jennifer was supposed to close tonight and she just called in sick. So Bob asked me if I would close—I’m the only one in the store right now who knows how to do it.” “I can’t believe it! Tonight is Sarah’s last night at home before she deploys, and you know that Grandma and Grandpa are coming over for a big family dinner</a:t>
            </a:r>
            <a:r>
              <a:rPr lang="en-US" sz="2400" dirty="0" smtClean="0"/>
              <a:t>.</a:t>
            </a:r>
          </a:p>
          <a:p>
            <a:pPr marL="0" indent="0">
              <a:buNone/>
            </a:pPr>
            <a:endParaRPr lang="en-US" sz="2400" dirty="0"/>
          </a:p>
        </p:txBody>
      </p:sp>
    </p:spTree>
    <p:extLst>
      <p:ext uri="{BB962C8B-B14F-4D97-AF65-F5344CB8AC3E}">
        <p14:creationId xmlns:p14="http://schemas.microsoft.com/office/powerpoint/2010/main" val="277938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Food for Thought</a:t>
            </a:r>
          </a:p>
        </p:txBody>
      </p:sp>
      <p:sp>
        <p:nvSpPr>
          <p:cNvPr id="3" name="Content Placeholder 2"/>
          <p:cNvSpPr>
            <a:spLocks noGrp="1"/>
          </p:cNvSpPr>
          <p:nvPr>
            <p:ph idx="1"/>
          </p:nvPr>
        </p:nvSpPr>
        <p:spPr/>
        <p:txBody>
          <a:bodyPr/>
          <a:lstStyle/>
          <a:p>
            <a:pPr marL="0" indent="0">
              <a:buNone/>
            </a:pPr>
            <a:r>
              <a:rPr lang="en-US" sz="2400" dirty="0"/>
              <a:t>What’s wrong with you, Darla? Two nights ago you weren’t home because you were playing softball; last night you begged off, claiming you had a group meeting for some class project; and now you’re going to miss your sister’s going away dinner? I just don’t understand you. Isn’t your family important to you at all?  I mean, where do we fall in your priorities? It seems to me that you have a lot  of commitments to other people and that we are always last.” “But Mom, . . . .”</a:t>
            </a:r>
          </a:p>
          <a:p>
            <a:pPr marL="0" indent="0">
              <a:buNone/>
            </a:pPr>
            <a:endParaRPr lang="en-US" dirty="0"/>
          </a:p>
        </p:txBody>
      </p:sp>
    </p:spTree>
    <p:extLst>
      <p:ext uri="{BB962C8B-B14F-4D97-AF65-F5344CB8AC3E}">
        <p14:creationId xmlns:p14="http://schemas.microsoft.com/office/powerpoint/2010/main" val="368964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and Types of Groups</a:t>
            </a:r>
            <a:endParaRPr lang="en-US" dirty="0"/>
          </a:p>
        </p:txBody>
      </p:sp>
      <p:sp>
        <p:nvSpPr>
          <p:cNvPr id="3" name="Content Placeholder 2"/>
          <p:cNvSpPr>
            <a:spLocks noGrp="1"/>
          </p:cNvSpPr>
          <p:nvPr>
            <p:ph idx="1"/>
          </p:nvPr>
        </p:nvSpPr>
        <p:spPr/>
        <p:txBody>
          <a:bodyPr>
            <a:normAutofit/>
          </a:bodyPr>
          <a:lstStyle/>
          <a:p>
            <a:r>
              <a:rPr lang="en-US" sz="2000" dirty="0"/>
              <a:t>A group is a collection of three or more people who interact and attempt to influence each other in order to accomplish a common purpose.</a:t>
            </a:r>
          </a:p>
          <a:p>
            <a:r>
              <a:rPr lang="en-US" sz="2000" dirty="0"/>
              <a:t>Group communication—all the verbal and nonverbal messages shared with or among members of the group—is what makes our participation in these different groups a positive or negative experience.</a:t>
            </a:r>
          </a:p>
          <a:p>
            <a:pPr marL="0" indent="0">
              <a:buNone/>
            </a:pPr>
            <a:endParaRPr lang="en-US" sz="2000" dirty="0"/>
          </a:p>
        </p:txBody>
      </p:sp>
    </p:spTree>
    <p:extLst>
      <p:ext uri="{BB962C8B-B14F-4D97-AF65-F5344CB8AC3E}">
        <p14:creationId xmlns:p14="http://schemas.microsoft.com/office/powerpoint/2010/main" val="133062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Nature and Types of Groups</a:t>
            </a:r>
          </a:p>
        </p:txBody>
      </p:sp>
      <p:sp>
        <p:nvSpPr>
          <p:cNvPr id="3" name="Content Placeholder 2"/>
          <p:cNvSpPr>
            <a:spLocks noGrp="1"/>
          </p:cNvSpPr>
          <p:nvPr>
            <p:ph idx="1"/>
          </p:nvPr>
        </p:nvSpPr>
        <p:spPr/>
        <p:txBody>
          <a:bodyPr/>
          <a:lstStyle/>
          <a:p>
            <a:r>
              <a:rPr lang="en-US" sz="2400" dirty="0" smtClean="0"/>
              <a:t>Families</a:t>
            </a:r>
          </a:p>
          <a:p>
            <a:r>
              <a:rPr lang="en-US" sz="2400" dirty="0" smtClean="0"/>
              <a:t>Social Friendship Groups</a:t>
            </a:r>
          </a:p>
          <a:p>
            <a:r>
              <a:rPr lang="en-US" sz="2400" dirty="0" smtClean="0"/>
              <a:t>Support Groups</a:t>
            </a:r>
          </a:p>
          <a:p>
            <a:r>
              <a:rPr lang="en-US" sz="2400" dirty="0" smtClean="0"/>
              <a:t>Interest Groups</a:t>
            </a:r>
          </a:p>
          <a:p>
            <a:r>
              <a:rPr lang="en-US" sz="2400" dirty="0"/>
              <a:t>Service Groups</a:t>
            </a:r>
          </a:p>
          <a:p>
            <a:pPr marL="0" indent="0">
              <a:buNone/>
            </a:pPr>
            <a:endParaRPr lang="en-US" dirty="0"/>
          </a:p>
        </p:txBody>
      </p:sp>
    </p:spTree>
    <p:extLst>
      <p:ext uri="{BB962C8B-B14F-4D97-AF65-F5344CB8AC3E}">
        <p14:creationId xmlns:p14="http://schemas.microsoft.com/office/powerpoint/2010/main" val="2611113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Nature and Types of Groups</a:t>
            </a:r>
          </a:p>
        </p:txBody>
      </p:sp>
      <p:sp>
        <p:nvSpPr>
          <p:cNvPr id="3" name="Content Placeholder 2"/>
          <p:cNvSpPr>
            <a:spLocks noGrp="1"/>
          </p:cNvSpPr>
          <p:nvPr>
            <p:ph idx="1"/>
          </p:nvPr>
        </p:nvSpPr>
        <p:spPr>
          <a:xfrm>
            <a:off x="1154954" y="2603499"/>
            <a:ext cx="8825659" cy="4016241"/>
          </a:xfrm>
        </p:spPr>
        <p:txBody>
          <a:bodyPr/>
          <a:lstStyle/>
          <a:p>
            <a:r>
              <a:rPr lang="en-US" sz="2400" dirty="0" smtClean="0"/>
              <a:t>Work Group Teams</a:t>
            </a:r>
          </a:p>
          <a:p>
            <a:pPr lvl="1"/>
            <a:r>
              <a:rPr lang="en-US" sz="2000" dirty="0" smtClean="0"/>
              <a:t>Heterogeneous Group</a:t>
            </a:r>
          </a:p>
          <a:p>
            <a:pPr lvl="1"/>
            <a:r>
              <a:rPr lang="en-US" sz="2000" dirty="0" smtClean="0"/>
              <a:t>Homogeneous Group</a:t>
            </a:r>
          </a:p>
          <a:p>
            <a:pPr lvl="1"/>
            <a:r>
              <a:rPr lang="en-US" sz="2000" dirty="0" smtClean="0"/>
              <a:t>Work Group Team Goals:</a:t>
            </a:r>
          </a:p>
          <a:p>
            <a:pPr lvl="2"/>
            <a:r>
              <a:rPr lang="en-US" sz="1800" dirty="0" smtClean="0"/>
              <a:t>Effective goals are specific</a:t>
            </a:r>
          </a:p>
          <a:p>
            <a:pPr lvl="2"/>
            <a:r>
              <a:rPr lang="en-US" sz="1800" dirty="0" smtClean="0"/>
              <a:t>Effective goals serve a common purpose</a:t>
            </a:r>
          </a:p>
          <a:p>
            <a:pPr lvl="2"/>
            <a:r>
              <a:rPr lang="en-US" sz="1800" dirty="0" smtClean="0"/>
              <a:t>Effective goals are challenging</a:t>
            </a:r>
          </a:p>
          <a:p>
            <a:pPr lvl="2"/>
            <a:r>
              <a:rPr lang="en-US" sz="1800" dirty="0" smtClean="0"/>
              <a:t>Effective goals are shared</a:t>
            </a:r>
          </a:p>
          <a:p>
            <a:r>
              <a:rPr lang="en-US" sz="2400" dirty="0"/>
              <a:t>Virtual Groups</a:t>
            </a:r>
          </a:p>
          <a:p>
            <a:endParaRPr lang="en-US" sz="2200" dirty="0" smtClean="0"/>
          </a:p>
          <a:p>
            <a:pPr lvl="2"/>
            <a:endParaRPr lang="en-US" sz="1800" dirty="0"/>
          </a:p>
          <a:p>
            <a:pPr lvl="2"/>
            <a:endParaRPr lang="en-US" sz="1800" dirty="0" smtClean="0"/>
          </a:p>
          <a:p>
            <a:pPr marL="914400" lvl="2" indent="0">
              <a:buNone/>
            </a:pPr>
            <a:endParaRPr lang="en-US" sz="1800" dirty="0" smtClean="0"/>
          </a:p>
          <a:p>
            <a:pPr lvl="2"/>
            <a:endParaRPr lang="en-US" dirty="0" smtClean="0"/>
          </a:p>
          <a:p>
            <a:pPr lvl="2"/>
            <a:endParaRPr lang="en-US" dirty="0"/>
          </a:p>
        </p:txBody>
      </p:sp>
    </p:spTree>
    <p:extLst>
      <p:ext uri="{BB962C8B-B14F-4D97-AF65-F5344CB8AC3E}">
        <p14:creationId xmlns:p14="http://schemas.microsoft.com/office/powerpoint/2010/main" val="50728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Healthy Groups</a:t>
            </a:r>
          </a:p>
        </p:txBody>
      </p:sp>
      <p:sp>
        <p:nvSpPr>
          <p:cNvPr id="3" name="Content Placeholder 2"/>
          <p:cNvSpPr>
            <a:spLocks noGrp="1"/>
          </p:cNvSpPr>
          <p:nvPr>
            <p:ph idx="1"/>
          </p:nvPr>
        </p:nvSpPr>
        <p:spPr/>
        <p:txBody>
          <a:bodyPr>
            <a:normAutofit/>
          </a:bodyPr>
          <a:lstStyle/>
          <a:p>
            <a:pPr marL="0" indent="0" algn="just">
              <a:buNone/>
            </a:pPr>
            <a:r>
              <a:rPr lang="en-US" sz="2800" dirty="0" smtClean="0"/>
              <a:t>Healthy groups are formed around a constructive purpose and are characterized by ethical goals, interdependence, cohesiveness, productive norms, accountability, and synergy.</a:t>
            </a:r>
            <a:endParaRPr lang="en-US" sz="2800" dirty="0"/>
          </a:p>
        </p:txBody>
      </p:sp>
    </p:spTree>
    <p:extLst>
      <p:ext uri="{BB962C8B-B14F-4D97-AF65-F5344CB8AC3E}">
        <p14:creationId xmlns:p14="http://schemas.microsoft.com/office/powerpoint/2010/main" val="2987827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healthy </a:t>
            </a:r>
            <a:r>
              <a:rPr lang="en-US" dirty="0" smtClean="0"/>
              <a:t>groups</a:t>
            </a:r>
            <a:endParaRPr lang="en-US" dirty="0"/>
          </a:p>
        </p:txBody>
      </p:sp>
      <p:sp>
        <p:nvSpPr>
          <p:cNvPr id="3" name="Content Placeholder 2"/>
          <p:cNvSpPr>
            <a:spLocks noGrp="1"/>
          </p:cNvSpPr>
          <p:nvPr>
            <p:ph idx="1"/>
          </p:nvPr>
        </p:nvSpPr>
        <p:spPr/>
        <p:txBody>
          <a:bodyPr/>
          <a:lstStyle/>
          <a:p>
            <a:r>
              <a:rPr lang="en-US" dirty="0"/>
              <a:t>Healthy Groups Have Ethical </a:t>
            </a:r>
            <a:r>
              <a:rPr lang="en-US" dirty="0" smtClean="0"/>
              <a:t>Goals</a:t>
            </a:r>
          </a:p>
          <a:p>
            <a:r>
              <a:rPr lang="en-US" dirty="0"/>
              <a:t>Healthy Groups Are </a:t>
            </a:r>
            <a:r>
              <a:rPr lang="en-US" dirty="0" smtClean="0"/>
              <a:t>Interdependent</a:t>
            </a:r>
          </a:p>
          <a:p>
            <a:r>
              <a:rPr lang="en-US" dirty="0"/>
              <a:t>Healthy Groups Are </a:t>
            </a:r>
            <a:r>
              <a:rPr lang="en-US" dirty="0" smtClean="0"/>
              <a:t>Cohesive</a:t>
            </a:r>
          </a:p>
          <a:p>
            <a:r>
              <a:rPr lang="en-US" dirty="0"/>
              <a:t>Healthy Groups Develop and Abide by Productive </a:t>
            </a:r>
            <a:r>
              <a:rPr lang="en-US" dirty="0" smtClean="0"/>
              <a:t>Norms</a:t>
            </a:r>
          </a:p>
          <a:p>
            <a:r>
              <a:rPr lang="en-US" dirty="0" smtClean="0"/>
              <a:t>Healthy Groups Are Accountable</a:t>
            </a:r>
          </a:p>
          <a:p>
            <a:r>
              <a:rPr lang="en-US" dirty="0" smtClean="0"/>
              <a:t>Healthy Groups Are Synergetic</a:t>
            </a:r>
            <a:endParaRPr lang="en-US" dirty="0"/>
          </a:p>
        </p:txBody>
      </p:sp>
    </p:spTree>
    <p:extLst>
      <p:ext uri="{BB962C8B-B14F-4D97-AF65-F5344CB8AC3E}">
        <p14:creationId xmlns:p14="http://schemas.microsoft.com/office/powerpoint/2010/main" val="3368520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Group Development</a:t>
            </a:r>
          </a:p>
        </p:txBody>
      </p:sp>
      <p:sp>
        <p:nvSpPr>
          <p:cNvPr id="3" name="Content Placeholder 2"/>
          <p:cNvSpPr>
            <a:spLocks noGrp="1"/>
          </p:cNvSpPr>
          <p:nvPr>
            <p:ph idx="1"/>
          </p:nvPr>
        </p:nvSpPr>
        <p:spPr/>
        <p:txBody>
          <a:bodyPr>
            <a:noAutofit/>
          </a:bodyPr>
          <a:lstStyle/>
          <a:p>
            <a:pPr algn="just"/>
            <a:r>
              <a:rPr lang="en-US" sz="2400" dirty="0" smtClean="0"/>
              <a:t>Forming </a:t>
            </a:r>
            <a:r>
              <a:rPr lang="en-US" sz="2400" dirty="0"/>
              <a:t>– the initial stage of group development characterized by orientation, testing, and dependence.</a:t>
            </a:r>
            <a:endParaRPr lang="en-US" sz="2400" dirty="0" smtClean="0"/>
          </a:p>
          <a:p>
            <a:pPr algn="just"/>
            <a:r>
              <a:rPr lang="en-US" sz="2400" dirty="0" smtClean="0"/>
              <a:t>Storming </a:t>
            </a:r>
            <a:r>
              <a:rPr lang="en-US" sz="2400" dirty="0"/>
              <a:t>– the stage of group development characterized by </a:t>
            </a:r>
            <a:r>
              <a:rPr lang="en-US" sz="2400" dirty="0" smtClean="0"/>
              <a:t>conflict </a:t>
            </a:r>
            <a:r>
              <a:rPr lang="en-US" sz="2400" dirty="0"/>
              <a:t>and power plays as members seek to have their ideas accepted and to </a:t>
            </a:r>
            <a:r>
              <a:rPr lang="en-US" sz="2400" dirty="0" smtClean="0"/>
              <a:t>find </a:t>
            </a:r>
            <a:r>
              <a:rPr lang="en-US" sz="2400" dirty="0"/>
              <a:t>their place within the group’s power structure</a:t>
            </a:r>
            <a:r>
              <a:rPr lang="en-US" sz="2400" dirty="0" smtClean="0"/>
              <a:t>.</a:t>
            </a:r>
          </a:p>
          <a:p>
            <a:pPr lvl="1" algn="just"/>
            <a:r>
              <a:rPr lang="en-US" sz="2000" dirty="0" smtClean="0"/>
              <a:t>Groupthink </a:t>
            </a:r>
            <a:r>
              <a:rPr lang="en-US" sz="2000" dirty="0"/>
              <a:t>a deterioration of mental </a:t>
            </a:r>
            <a:r>
              <a:rPr lang="en-US" sz="2000" dirty="0" smtClean="0"/>
              <a:t>efficiency</a:t>
            </a:r>
            <a:r>
              <a:rPr lang="en-US" sz="2000" dirty="0"/>
              <a:t>, reality testing, and moral judgment that results from in-group pressure to conform</a:t>
            </a:r>
            <a:r>
              <a:rPr lang="en-US" sz="2000" dirty="0" smtClean="0"/>
              <a:t>.</a:t>
            </a:r>
          </a:p>
          <a:p>
            <a:pPr algn="just"/>
            <a:endParaRPr lang="en-US" sz="2400" dirty="0"/>
          </a:p>
        </p:txBody>
      </p:sp>
    </p:spTree>
    <p:extLst>
      <p:ext uri="{BB962C8B-B14F-4D97-AF65-F5344CB8AC3E}">
        <p14:creationId xmlns:p14="http://schemas.microsoft.com/office/powerpoint/2010/main" val="26236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58</TotalTime>
  <Words>1012</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 Boardroom</vt:lpstr>
      <vt:lpstr>Communicating in Groups</vt:lpstr>
      <vt:lpstr>Food for Thought</vt:lpstr>
      <vt:lpstr>Food for Thought</vt:lpstr>
      <vt:lpstr>Nature and Types of Groups</vt:lpstr>
      <vt:lpstr>Nature and Types of Groups</vt:lpstr>
      <vt:lpstr>Nature and Types of Groups</vt:lpstr>
      <vt:lpstr>Characteristics of Healthy Groups</vt:lpstr>
      <vt:lpstr>characteristics of healthy groups</vt:lpstr>
      <vt:lpstr>Stages of Group Development</vt:lpstr>
      <vt:lpstr>Stages of Group Development</vt:lpstr>
      <vt:lpstr>Conflict in Groups</vt:lpstr>
      <vt:lpstr>Evaluating Group Dynamics</vt:lpstr>
      <vt:lpstr>Group Dynamics Evaluation Form</vt:lpstr>
      <vt:lpstr>PowerPoint Presentation</vt:lpstr>
      <vt:lpstr>PowerPoint Presentation</vt:lpstr>
      <vt:lpstr>Case Study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in Groups</dc:title>
  <dc:creator>Microsoft account</dc:creator>
  <cp:lastModifiedBy>Microsoft account</cp:lastModifiedBy>
  <cp:revision>13</cp:revision>
  <dcterms:created xsi:type="dcterms:W3CDTF">2021-04-07T04:26:46Z</dcterms:created>
  <dcterms:modified xsi:type="dcterms:W3CDTF">2021-05-04T04:45:36Z</dcterms:modified>
</cp:coreProperties>
</file>