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Leadership &amp; Problem Solving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Noreen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Meeting 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</a:t>
            </a:r>
            <a:r>
              <a:rPr lang="en-US" dirty="0" smtClean="0"/>
              <a:t>meeting;</a:t>
            </a:r>
          </a:p>
          <a:p>
            <a:pPr lvl="1"/>
            <a:r>
              <a:rPr lang="en-US" b="1" dirty="0"/>
              <a:t>Listen attentively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Stay focused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Ask questions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Take notes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Play devil’s advocate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Monitor your contributions.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Meeting 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</a:t>
            </a:r>
            <a:r>
              <a:rPr lang="en-US" dirty="0" smtClean="0"/>
              <a:t>up:</a:t>
            </a:r>
          </a:p>
          <a:p>
            <a:pPr lvl="1"/>
            <a:r>
              <a:rPr lang="en-US" b="1" dirty="0"/>
              <a:t>Review and summarize your notes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Evaluate your effectiveness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Review decisions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Communicate progress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Complete your tasks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Review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53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Group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Once a group has completed its deliberations, it is usually expected to </a:t>
            </a:r>
            <a:r>
              <a:rPr lang="en-US" dirty="0" smtClean="0"/>
              <a:t>communicate what </a:t>
            </a:r>
            <a:r>
              <a:rPr lang="en-US" dirty="0"/>
              <a:t>it has decided to someone or some other body. </a:t>
            </a:r>
            <a:r>
              <a:rPr lang="en-US" b="1" dirty="0"/>
              <a:t>Deliverables </a:t>
            </a:r>
            <a:r>
              <a:rPr lang="en-US" dirty="0"/>
              <a:t>are tangible </a:t>
            </a:r>
            <a:r>
              <a:rPr lang="en-US" dirty="0" smtClean="0"/>
              <a:t>or intangible </a:t>
            </a:r>
            <a:r>
              <a:rPr lang="en-US" dirty="0"/>
              <a:t>products of your work that must be provided to someone else. </a:t>
            </a:r>
            <a:r>
              <a:rPr lang="en-US" dirty="0" smtClean="0"/>
              <a:t>Although some </a:t>
            </a:r>
            <a:r>
              <a:rPr lang="en-US" dirty="0"/>
              <a:t>deliverables are objects, typically the deliverables from problem solving </a:t>
            </a:r>
            <a:r>
              <a:rPr lang="en-US" dirty="0" smtClean="0"/>
              <a:t>groups are </a:t>
            </a:r>
            <a:r>
              <a:rPr lang="en-US" dirty="0"/>
              <a:t>communications of the information gathered, analyses, decisions, and </a:t>
            </a:r>
            <a:r>
              <a:rPr lang="en-US" dirty="0" smtClean="0"/>
              <a:t>recommendations of </a:t>
            </a:r>
            <a:r>
              <a:rPr lang="en-US" dirty="0"/>
              <a:t>the group. These kinds of intangible deliverables can be communicated </a:t>
            </a:r>
            <a:r>
              <a:rPr lang="en-US" dirty="0" smtClean="0"/>
              <a:t>in written </a:t>
            </a:r>
            <a:r>
              <a:rPr lang="en-US" dirty="0"/>
              <a:t>formats, oral formats, or visual and audiovisual formats.</a:t>
            </a:r>
          </a:p>
        </p:txBody>
      </p:sp>
    </p:spTree>
    <p:extLst>
      <p:ext uri="{BB962C8B-B14F-4D97-AF65-F5344CB8AC3E}">
        <p14:creationId xmlns:p14="http://schemas.microsoft.com/office/powerpoint/2010/main" val="931626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Written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Written brief. </a:t>
            </a:r>
            <a:r>
              <a:rPr lang="en-US" dirty="0"/>
              <a:t>A </a:t>
            </a:r>
            <a:r>
              <a:rPr lang="en-US" b="1" dirty="0"/>
              <a:t>written brief </a:t>
            </a:r>
            <a:r>
              <a:rPr lang="en-US" dirty="0"/>
              <a:t>is a very short document that describes </a:t>
            </a:r>
            <a:r>
              <a:rPr lang="en-US" dirty="0" smtClean="0"/>
              <a:t>the problem</a:t>
            </a:r>
            <a:r>
              <a:rPr lang="en-US" dirty="0"/>
              <a:t>, background, process, decision, and rationale so that the reader </a:t>
            </a:r>
            <a:r>
              <a:rPr lang="en-US" dirty="0" smtClean="0"/>
              <a:t>can quickly </a:t>
            </a:r>
            <a:r>
              <a:rPr lang="en-US" dirty="0"/>
              <a:t>understand and evaluate the group’s product. Most briefs are one </a:t>
            </a:r>
            <a:r>
              <a:rPr lang="en-US" dirty="0" smtClean="0"/>
              <a:t>or two </a:t>
            </a:r>
            <a:r>
              <a:rPr lang="en-US" dirty="0"/>
              <a:t>pages long. When preparing a brief, begin by describing your group’s </a:t>
            </a:r>
            <a:r>
              <a:rPr lang="en-US" dirty="0" smtClean="0"/>
              <a:t>task. What </a:t>
            </a:r>
            <a:r>
              <a:rPr lang="en-US" dirty="0"/>
              <a:t>problem were you attempting to solve and why? Then </a:t>
            </a:r>
            <a:r>
              <a:rPr lang="en-US" dirty="0" err="1"/>
              <a:t>briefl</a:t>
            </a:r>
            <a:r>
              <a:rPr lang="en-US" dirty="0"/>
              <a:t> y provide </a:t>
            </a:r>
            <a:r>
              <a:rPr lang="en-US" dirty="0" smtClean="0"/>
              <a:t>the background </a:t>
            </a:r>
            <a:r>
              <a:rPr lang="en-US" dirty="0"/>
              <a:t>information the reader will need to evaluate whether the </a:t>
            </a:r>
            <a:r>
              <a:rPr lang="en-US" dirty="0" smtClean="0"/>
              <a:t>group has </a:t>
            </a:r>
            <a:r>
              <a:rPr lang="en-US" dirty="0"/>
              <a:t>adequately studied the problem.</a:t>
            </a:r>
          </a:p>
        </p:txBody>
      </p:sp>
    </p:spTree>
    <p:extLst>
      <p:ext uri="{BB962C8B-B14F-4D97-AF65-F5344CB8AC3E}">
        <p14:creationId xmlns:p14="http://schemas.microsoft.com/office/powerpoint/2010/main" val="169210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Written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Comprehensive report. </a:t>
            </a:r>
            <a:r>
              <a:rPr lang="en-US" dirty="0"/>
              <a:t>A </a:t>
            </a:r>
            <a:r>
              <a:rPr lang="en-US" b="1" dirty="0"/>
              <a:t>comprehensive report </a:t>
            </a:r>
            <a:r>
              <a:rPr lang="en-US" dirty="0"/>
              <a:t>is a written document </a:t>
            </a:r>
            <a:r>
              <a:rPr lang="en-US" dirty="0" smtClean="0"/>
              <a:t>that provides </a:t>
            </a:r>
            <a:r>
              <a:rPr lang="en-US" dirty="0"/>
              <a:t>a detailed review of the problem solving process used to arrive at </a:t>
            </a:r>
            <a:r>
              <a:rPr lang="en-US" dirty="0" smtClean="0"/>
              <a:t>the recommendation</a:t>
            </a:r>
            <a:r>
              <a:rPr lang="en-US" dirty="0"/>
              <a:t>. A comprehensive report is usually organized into sections </a:t>
            </a:r>
            <a:r>
              <a:rPr lang="en-US" dirty="0" smtClean="0"/>
              <a:t>that parallel </a:t>
            </a:r>
            <a:r>
              <a:rPr lang="en-US" dirty="0"/>
              <a:t>the problem solving process.</a:t>
            </a:r>
          </a:p>
        </p:txBody>
      </p:sp>
    </p:spTree>
    <p:extLst>
      <p:ext uri="{BB962C8B-B14F-4D97-AF65-F5344CB8AC3E}">
        <p14:creationId xmlns:p14="http://schemas.microsoft.com/office/powerpoint/2010/main" val="2193415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41" y="2137892"/>
            <a:ext cx="10075241" cy="432730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/>
              <a:t>1. Oral brief. </a:t>
            </a:r>
            <a:r>
              <a:rPr lang="en-US" dirty="0"/>
              <a:t>An </a:t>
            </a:r>
            <a:r>
              <a:rPr lang="en-US" b="1" dirty="0"/>
              <a:t>oral brief </a:t>
            </a:r>
            <a:r>
              <a:rPr lang="en-US" dirty="0"/>
              <a:t>is essentially a summary of a written brief delivered to </a:t>
            </a:r>
            <a:r>
              <a:rPr lang="en-US" dirty="0" smtClean="0"/>
              <a:t>an audience </a:t>
            </a:r>
            <a:r>
              <a:rPr lang="en-US" dirty="0"/>
              <a:t>by a group member. Typically, an oral brief can be delivered in less </a:t>
            </a:r>
            <a:r>
              <a:rPr lang="en-US" dirty="0" smtClean="0"/>
              <a:t>than 10 </a:t>
            </a:r>
            <a:r>
              <a:rPr lang="en-US" dirty="0"/>
              <a:t>minutes.</a:t>
            </a:r>
          </a:p>
          <a:p>
            <a:pPr marL="0" indent="0" algn="just">
              <a:buNone/>
            </a:pPr>
            <a:r>
              <a:rPr lang="en-US" b="1" dirty="0"/>
              <a:t>2. Oral report. </a:t>
            </a:r>
            <a:r>
              <a:rPr lang="en-US" dirty="0"/>
              <a:t>An </a:t>
            </a:r>
            <a:r>
              <a:rPr lang="en-US" b="1" dirty="0"/>
              <a:t>oral report </a:t>
            </a:r>
            <a:r>
              <a:rPr lang="en-US" dirty="0"/>
              <a:t>is similar to a comprehensive report. It provides a </a:t>
            </a:r>
            <a:r>
              <a:rPr lang="en-US" dirty="0" smtClean="0"/>
              <a:t>more detailed </a:t>
            </a:r>
            <a:r>
              <a:rPr lang="en-US" dirty="0"/>
              <a:t>review of a group’s problem solving process. Oral reports can range </a:t>
            </a:r>
            <a:r>
              <a:rPr lang="en-US" dirty="0" smtClean="0"/>
              <a:t>from 30 </a:t>
            </a:r>
            <a:r>
              <a:rPr lang="en-US" dirty="0"/>
              <a:t>to 60 minutes.</a:t>
            </a:r>
          </a:p>
          <a:p>
            <a:pPr marL="0" indent="0" algn="just">
              <a:buNone/>
            </a:pPr>
            <a:r>
              <a:rPr lang="en-US" b="1" dirty="0"/>
              <a:t>3. Symposium. </a:t>
            </a:r>
            <a:r>
              <a:rPr lang="en-US" dirty="0"/>
              <a:t>A </a:t>
            </a:r>
            <a:r>
              <a:rPr lang="en-US" b="1" dirty="0"/>
              <a:t>symposium </a:t>
            </a:r>
            <a:r>
              <a:rPr lang="en-US" dirty="0"/>
              <a:t>is a set of prepared oral reports delivered sequentially </a:t>
            </a:r>
            <a:r>
              <a:rPr lang="en-US" dirty="0" smtClean="0"/>
              <a:t>by group </a:t>
            </a:r>
            <a:r>
              <a:rPr lang="en-US" dirty="0"/>
              <a:t>members before a gathering of people who are interested in the work of </a:t>
            </a:r>
            <a:r>
              <a:rPr lang="en-US" dirty="0" smtClean="0"/>
              <a:t>the group</a:t>
            </a:r>
            <a:r>
              <a:rPr lang="en-US" dirty="0"/>
              <a:t>. A symposium may be organized so that each person’s speech focuses on </a:t>
            </a:r>
            <a:r>
              <a:rPr lang="en-US" dirty="0" smtClean="0"/>
              <a:t>one step </a:t>
            </a:r>
            <a:r>
              <a:rPr lang="en-US" dirty="0"/>
              <a:t>of the problem solving process, or it may be organized so that each speaker </a:t>
            </a:r>
            <a:r>
              <a:rPr lang="en-US" dirty="0" smtClean="0"/>
              <a:t>covers all </a:t>
            </a:r>
            <a:r>
              <a:rPr lang="en-US" dirty="0"/>
              <a:t>of the steps in the problem solving process as they relate to one of several </a:t>
            </a:r>
            <a:r>
              <a:rPr lang="en-US" dirty="0" smtClean="0"/>
              <a:t>issues or </a:t>
            </a:r>
            <a:r>
              <a:rPr lang="en-US" dirty="0"/>
              <a:t>recommendations that the group worked on or made.</a:t>
            </a:r>
          </a:p>
        </p:txBody>
      </p:sp>
    </p:spTree>
    <p:extLst>
      <p:ext uri="{BB962C8B-B14F-4D97-AF65-F5344CB8AC3E}">
        <p14:creationId xmlns:p14="http://schemas.microsoft.com/office/powerpoint/2010/main" val="156216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4. Panel </a:t>
            </a:r>
            <a:r>
              <a:rPr lang="en-US" b="1" dirty="0"/>
              <a:t>discussion. </a:t>
            </a:r>
            <a:r>
              <a:rPr lang="en-US" dirty="0"/>
              <a:t>A </a:t>
            </a:r>
            <a:r>
              <a:rPr lang="en-US" b="1" dirty="0"/>
              <a:t>panel discussion </a:t>
            </a:r>
            <a:r>
              <a:rPr lang="en-US" dirty="0"/>
              <a:t>is a structured problem solving </a:t>
            </a:r>
            <a:r>
              <a:rPr lang="en-US" dirty="0" smtClean="0"/>
              <a:t>discussion held </a:t>
            </a:r>
            <a:r>
              <a:rPr lang="en-US" dirty="0"/>
              <a:t>by a group in front of an audience. One member serves as moderator, </a:t>
            </a:r>
            <a:r>
              <a:rPr lang="en-US" dirty="0" smtClean="0"/>
              <a:t>introducing the </a:t>
            </a:r>
            <a:r>
              <a:rPr lang="en-US" dirty="0"/>
              <a:t>topic and providing structure by asking a series of planned </a:t>
            </a:r>
            <a:r>
              <a:rPr lang="en-US" dirty="0" smtClean="0"/>
              <a:t>questions that </a:t>
            </a:r>
            <a:r>
              <a:rPr lang="en-US" dirty="0"/>
              <a:t>panelists answer.</a:t>
            </a:r>
          </a:p>
        </p:txBody>
      </p:sp>
    </p:spTree>
    <p:extLst>
      <p:ext uri="{BB962C8B-B14F-4D97-AF65-F5344CB8AC3E}">
        <p14:creationId xmlns:p14="http://schemas.microsoft.com/office/powerpoint/2010/main" val="1481325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1. Remote access reports. </a:t>
            </a:r>
            <a:r>
              <a:rPr lang="en-US" dirty="0"/>
              <a:t>A </a:t>
            </a:r>
            <a:r>
              <a:rPr lang="en-US" b="1" dirty="0"/>
              <a:t>remote access report (RAR) </a:t>
            </a:r>
            <a:r>
              <a:rPr lang="en-US" dirty="0"/>
              <a:t>is a </a:t>
            </a:r>
            <a:r>
              <a:rPr lang="en-US" dirty="0" smtClean="0"/>
              <a:t>computer-mediated audiovisual </a:t>
            </a:r>
            <a:r>
              <a:rPr lang="en-US" dirty="0"/>
              <a:t>presentation of the group’s process and outcome that others </a:t>
            </a:r>
            <a:r>
              <a:rPr lang="en-US" dirty="0" smtClean="0"/>
              <a:t>can receive </a:t>
            </a:r>
            <a:r>
              <a:rPr lang="en-US" dirty="0"/>
              <a:t>through e-mail, Web posting, and so forth. Prepared by one or </a:t>
            </a:r>
            <a:r>
              <a:rPr lang="en-US" dirty="0" smtClean="0"/>
              <a:t>more members </a:t>
            </a:r>
            <a:r>
              <a:rPr lang="en-US" dirty="0"/>
              <a:t>of the group, the RAR is prepared in PowerPoint or other </a:t>
            </a:r>
            <a:r>
              <a:rPr lang="en-US" dirty="0" smtClean="0"/>
              <a:t>computer software </a:t>
            </a:r>
            <a:r>
              <a:rPr lang="en-US" dirty="0"/>
              <a:t>and provides a visual overview of the group’s process, decisions, </a:t>
            </a:r>
            <a:r>
              <a:rPr lang="en-US" dirty="0" err="1" smtClean="0"/>
              <a:t>and</a:t>
            </a:r>
            <a:r>
              <a:rPr lang="en-US" dirty="0" err="1"/>
              <a:t>recommendations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3704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704" y="2099256"/>
            <a:ext cx="8950817" cy="475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11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2. Streaming videos. </a:t>
            </a:r>
            <a:r>
              <a:rPr lang="en-US" dirty="0"/>
              <a:t>A </a:t>
            </a:r>
            <a:r>
              <a:rPr lang="en-US" b="1" dirty="0"/>
              <a:t>streaming video </a:t>
            </a:r>
            <a:r>
              <a:rPr lang="en-US" dirty="0"/>
              <a:t>is a pre-recording that is sent in </a:t>
            </a:r>
            <a:r>
              <a:rPr lang="en-US" dirty="0" smtClean="0"/>
              <a:t>compressed form </a:t>
            </a:r>
            <a:r>
              <a:rPr lang="en-US" dirty="0"/>
              <a:t>over the Internet. You are probably familiar with streaming </a:t>
            </a:r>
            <a:r>
              <a:rPr lang="en-US" dirty="0" smtClean="0"/>
              <a:t>video from </a:t>
            </a:r>
            <a:r>
              <a:rPr lang="en-US" dirty="0"/>
              <a:t>popular Websites such as YouTube. Streaming videos are a great way </a:t>
            </a:r>
            <a:r>
              <a:rPr lang="en-US" dirty="0" smtClean="0"/>
              <a:t>to distribute </a:t>
            </a:r>
            <a:r>
              <a:rPr lang="en-US" dirty="0"/>
              <a:t>oral briefs, but they also can be used to distribute recordings of </a:t>
            </a:r>
            <a:r>
              <a:rPr lang="en-US" dirty="0" smtClean="0"/>
              <a:t>oral reports</a:t>
            </a:r>
            <a:r>
              <a:rPr lang="en-US" dirty="0"/>
              <a:t>, symposiums, or panel presentations.</a:t>
            </a:r>
          </a:p>
        </p:txBody>
      </p:sp>
    </p:spTree>
    <p:extLst>
      <p:ext uri="{BB962C8B-B14F-4D97-AF65-F5344CB8AC3E}">
        <p14:creationId xmlns:p14="http://schemas.microsoft.com/office/powerpoint/2010/main" val="37717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Leadership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Leadership is process whereby an individual influences a group of individuals to achieve a common goal.</a:t>
            </a:r>
          </a:p>
          <a:p>
            <a:r>
              <a:rPr lang="en-US" dirty="0" smtClean="0"/>
              <a:t>Formal Leader – a person designated or elected to facilitate the group process</a:t>
            </a:r>
          </a:p>
          <a:p>
            <a:r>
              <a:rPr lang="en-US" dirty="0" smtClean="0"/>
              <a:t>Informal Emergent Leaders – members who help lead the group to achieve different leadership functions.</a:t>
            </a:r>
          </a:p>
          <a:p>
            <a:r>
              <a:rPr lang="en-US" dirty="0" smtClean="0"/>
              <a:t>Shared Leadership Functions – the sets of roles that group members perform to facilitate the work of the group and help maintain harmonious relationships between members.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7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Role: a specific communication behavior that group members perform</a:t>
            </a:r>
          </a:p>
          <a:p>
            <a:pPr lvl="1"/>
            <a:r>
              <a:rPr lang="en-US" dirty="0" smtClean="0"/>
              <a:t>Task Leadership Roles</a:t>
            </a:r>
          </a:p>
          <a:p>
            <a:pPr lvl="1"/>
            <a:r>
              <a:rPr lang="en-US" dirty="0" smtClean="0"/>
              <a:t>Maintenance Leadership Roles</a:t>
            </a:r>
          </a:p>
          <a:p>
            <a:pPr lvl="1"/>
            <a:r>
              <a:rPr lang="en-US" dirty="0" smtClean="0"/>
              <a:t>Procedural Roles</a:t>
            </a:r>
          </a:p>
        </p:txBody>
      </p:sp>
    </p:spTree>
    <p:extLst>
      <p:ext uri="{BB962C8B-B14F-4D97-AF65-F5344CB8AC3E}">
        <p14:creationId xmlns:p14="http://schemas.microsoft.com/office/powerpoint/2010/main" val="277298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Leadership </a:t>
            </a:r>
            <a:r>
              <a:rPr lang="en-US" dirty="0" smtClean="0"/>
              <a:t>Responsibilities</a:t>
            </a:r>
          </a:p>
          <a:p>
            <a:pPr lvl="1"/>
            <a:r>
              <a:rPr lang="en-US" dirty="0" smtClean="0"/>
              <a:t>Be committed to the group goal.</a:t>
            </a:r>
          </a:p>
          <a:p>
            <a:pPr lvl="1"/>
            <a:r>
              <a:rPr lang="en-US" dirty="0" smtClean="0"/>
              <a:t>Keep discussions on track.</a:t>
            </a:r>
          </a:p>
          <a:p>
            <a:pPr lvl="1"/>
            <a:r>
              <a:rPr lang="en-US" dirty="0" smtClean="0"/>
              <a:t>Complete individual assignment on time.</a:t>
            </a:r>
          </a:p>
          <a:p>
            <a:pPr lvl="1"/>
            <a:r>
              <a:rPr lang="en-US" dirty="0" smtClean="0"/>
              <a:t>Encourage input from all members.</a:t>
            </a:r>
          </a:p>
          <a:p>
            <a:pPr lvl="1"/>
            <a:r>
              <a:rPr lang="en-US" dirty="0" smtClean="0"/>
              <a:t>Manage conflicts among members.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Meetings </a:t>
            </a:r>
            <a:r>
              <a:rPr lang="en-US" dirty="0" smtClean="0"/>
              <a:t>Effective – </a:t>
            </a:r>
            <a:r>
              <a:rPr lang="en-US" dirty="0"/>
              <a:t>Guidelines for Meeting </a:t>
            </a:r>
            <a:r>
              <a:rPr lang="en-US" dirty="0" smtClean="0"/>
              <a:t>Leaders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</a:t>
            </a:r>
            <a:r>
              <a:rPr lang="en-US" dirty="0"/>
              <a:t>the </a:t>
            </a:r>
            <a:r>
              <a:rPr lang="en-US" dirty="0" smtClean="0"/>
              <a:t>meeting;</a:t>
            </a:r>
          </a:p>
          <a:p>
            <a:pPr lvl="1"/>
            <a:r>
              <a:rPr lang="en-US" b="1" dirty="0"/>
              <a:t>Prepare and distribute an </a:t>
            </a:r>
            <a:r>
              <a:rPr lang="en-US" b="1" dirty="0" smtClean="0"/>
              <a:t>agenda.</a:t>
            </a:r>
          </a:p>
          <a:p>
            <a:pPr lvl="1"/>
            <a:r>
              <a:rPr lang="en-US" b="1" dirty="0"/>
              <a:t>Decide who should attend the meeting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Manage meeting logistics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Speak with each participant prior to the meeting.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3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033" y="167425"/>
            <a:ext cx="9929611" cy="656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0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Meetings Effective – Guidelines for Meeting Leaders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</a:t>
            </a:r>
            <a:r>
              <a:rPr lang="en-US" dirty="0" smtClean="0"/>
              <a:t>meeting:</a:t>
            </a:r>
          </a:p>
          <a:p>
            <a:pPr lvl="1"/>
            <a:r>
              <a:rPr lang="en-US" b="1" dirty="0"/>
              <a:t>Review and modify the agenda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Monitor member interaction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Monitor the time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Praise in public and reprimand in private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Check periodically to see if the group is ready to make a decision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Implement the group’s decision rules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Summarize decisions and assignments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Set the next meeting.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0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Meetings Effective – Guidelines for Meeting Leaders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</a:t>
            </a:r>
            <a:r>
              <a:rPr lang="en-US" dirty="0" smtClean="0"/>
              <a:t>up;</a:t>
            </a:r>
          </a:p>
          <a:p>
            <a:pPr lvl="1"/>
            <a:r>
              <a:rPr lang="en-US" b="1" dirty="0"/>
              <a:t>Review the meeting outcomes and process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Prepare and distribute a meeting summary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Repair damaged relationships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Conduct informal progress reports</a:t>
            </a:r>
            <a:r>
              <a:rPr lang="en-US" b="1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6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Meeting Participants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the </a:t>
            </a:r>
            <a:r>
              <a:rPr lang="en-US" dirty="0" smtClean="0"/>
              <a:t>meeting</a:t>
            </a:r>
          </a:p>
          <a:p>
            <a:pPr lvl="1"/>
            <a:r>
              <a:rPr lang="en-US" b="1" dirty="0"/>
              <a:t>Study the agenda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Study the minutes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Do your homework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List questions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/>
              <a:t>Plan to play a leadership role.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8610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215</TotalTime>
  <Words>952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Trebuchet MS</vt:lpstr>
      <vt:lpstr>Berlin</vt:lpstr>
      <vt:lpstr>Group Leadership &amp; Problem Solving</vt:lpstr>
      <vt:lpstr>Effective Leadership</vt:lpstr>
      <vt:lpstr>Effective Leadership</vt:lpstr>
      <vt:lpstr>Effective Leadership</vt:lpstr>
      <vt:lpstr>Making Meetings Effective – Guidelines for Meeting Leaders</vt:lpstr>
      <vt:lpstr>PowerPoint Presentation</vt:lpstr>
      <vt:lpstr>Making Meetings Effective – Guidelines for Meeting Leaders</vt:lpstr>
      <vt:lpstr>Making Meetings Effective – Guidelines for Meeting Leaders</vt:lpstr>
      <vt:lpstr>Guidelines for Meeting Participants</vt:lpstr>
      <vt:lpstr>Guidelines for Meeting Participants</vt:lpstr>
      <vt:lpstr>Guidelines for Meeting Participants</vt:lpstr>
      <vt:lpstr>Communicating Group Solutions</vt:lpstr>
      <vt:lpstr>Written Formats</vt:lpstr>
      <vt:lpstr>Written Formats</vt:lpstr>
      <vt:lpstr>Oral Formats</vt:lpstr>
      <vt:lpstr>Oral Formats</vt:lpstr>
      <vt:lpstr>Virtual Reports</vt:lpstr>
      <vt:lpstr>Sample RAR</vt:lpstr>
      <vt:lpstr>Virtual Reports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Leadership &amp; Problem Solving</dc:title>
  <dc:creator>Microsoft account</dc:creator>
  <cp:lastModifiedBy>Microsoft account</cp:lastModifiedBy>
  <cp:revision>10</cp:revision>
  <dcterms:created xsi:type="dcterms:W3CDTF">2021-04-07T05:15:03Z</dcterms:created>
  <dcterms:modified xsi:type="dcterms:W3CDTF">2021-05-17T06:35:26Z</dcterms:modified>
</cp:coreProperties>
</file>