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8" r:id="rId16"/>
    <p:sldId id="316" r:id="rId17"/>
    <p:sldId id="317" r:id="rId18"/>
    <p:sldId id="319" r:id="rId19"/>
    <p:sldId id="320" r:id="rId20"/>
    <p:sldId id="321" r:id="rId21"/>
    <p:sldId id="322" r:id="rId22"/>
    <p:sldId id="323" r:id="rId23"/>
    <p:sldId id="324" r:id="rId24"/>
    <p:sldId id="32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5383501-11DF-4B87-85AA-9F356A06505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E127632-2355-47F4-8B89-251603121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83501-11DF-4B87-85AA-9F356A06505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7632-2355-47F4-8B89-251603121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83501-11DF-4B87-85AA-9F356A06505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7632-2355-47F4-8B89-251603121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5383501-11DF-4B87-85AA-9F356A06505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127632-2355-47F4-8B89-2516031217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5383501-11DF-4B87-85AA-9F356A06505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E127632-2355-47F4-8B89-251603121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83501-11DF-4B87-85AA-9F356A06505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7632-2355-47F4-8B89-2516031217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83501-11DF-4B87-85AA-9F356A06505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7632-2355-47F4-8B89-2516031217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5383501-11DF-4B87-85AA-9F356A06505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127632-2355-47F4-8B89-2516031217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83501-11DF-4B87-85AA-9F356A06505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27632-2355-47F4-8B89-251603121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5383501-11DF-4B87-85AA-9F356A06505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E127632-2355-47F4-8B89-2516031217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5383501-11DF-4B87-85AA-9F356A06505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E127632-2355-47F4-8B89-2516031217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5383501-11DF-4B87-85AA-9F356A065059}" type="datetimeFigureOut">
              <a:rPr lang="en-US" smtClean="0"/>
              <a:pPr/>
              <a:t>4/5/2021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E127632-2355-47F4-8B89-2516031217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mtClean="0"/>
              <a:t>Interpersonal Relations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5552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Regardless of whether the relationship is platonic or romantic, for it to </a:t>
            </a:r>
            <a:r>
              <a:rPr lang="en-US" dirty="0" smtClean="0"/>
              <a:t>remain intimate</a:t>
            </a:r>
            <a:r>
              <a:rPr lang="en-US" dirty="0"/>
              <a:t>, both partners must continue to trust the other. </a:t>
            </a:r>
            <a:r>
              <a:rPr lang="en-US" b="1" dirty="0"/>
              <a:t>Trust </a:t>
            </a:r>
            <a:r>
              <a:rPr lang="en-US" dirty="0"/>
              <a:t>is placing </a:t>
            </a:r>
            <a:r>
              <a:rPr lang="en-US" dirty="0" smtClean="0"/>
              <a:t>confidence in another </a:t>
            </a:r>
            <a:r>
              <a:rPr lang="en-US" dirty="0"/>
              <a:t>in a way that almost always involves some </a:t>
            </a:r>
            <a:r>
              <a:rPr lang="en-US" dirty="0" smtClean="0"/>
              <a:t>risk.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31195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Intimacy Guidelines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b="1" dirty="0"/>
              <a:t>Be </a:t>
            </a:r>
            <a:r>
              <a:rPr lang="en-US" b="1" dirty="0" smtClean="0"/>
              <a:t>dependable</a:t>
            </a:r>
          </a:p>
          <a:p>
            <a:pPr algn="just"/>
            <a:r>
              <a:rPr lang="en-US" b="1" dirty="0"/>
              <a:t>Be </a:t>
            </a:r>
            <a:r>
              <a:rPr lang="en-US" b="1" dirty="0" smtClean="0"/>
              <a:t>responsive</a:t>
            </a:r>
          </a:p>
          <a:p>
            <a:pPr algn="just"/>
            <a:r>
              <a:rPr lang="en-US" b="1" dirty="0"/>
              <a:t>Be collaborative in managing </a:t>
            </a:r>
            <a:r>
              <a:rPr lang="en-US" b="1" dirty="0" smtClean="0"/>
              <a:t>conflict</a:t>
            </a:r>
          </a:p>
          <a:p>
            <a:pPr algn="just"/>
            <a:r>
              <a:rPr lang="en-US" b="1" dirty="0"/>
              <a:t>Be </a:t>
            </a:r>
            <a:r>
              <a:rPr lang="en-US" b="1" dirty="0" smtClean="0"/>
              <a:t>faithful</a:t>
            </a:r>
          </a:p>
          <a:p>
            <a:pPr algn="just"/>
            <a:r>
              <a:rPr lang="en-US" b="1" dirty="0"/>
              <a:t>Be </a:t>
            </a:r>
            <a:r>
              <a:rPr lang="en-US" b="1" dirty="0" smtClean="0"/>
              <a:t>transparent</a:t>
            </a:r>
          </a:p>
          <a:p>
            <a:pPr algn="just"/>
            <a:r>
              <a:rPr lang="en-US" b="1" dirty="0"/>
              <a:t>Be willing to put your relationship </a:t>
            </a:r>
            <a:r>
              <a:rPr lang="en-US" b="1" dirty="0" smtClean="0"/>
              <a:t>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9339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Disclosure and Feedback in Relationship </a:t>
            </a:r>
            <a:r>
              <a:rPr lang="en-US" sz="2800" b="1" dirty="0" smtClean="0"/>
              <a:t>Life Cycles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Relationships are not something we </a:t>
            </a:r>
            <a:r>
              <a:rPr lang="en-US" i="1" dirty="0"/>
              <a:t>have</a:t>
            </a:r>
            <a:r>
              <a:rPr lang="en-US" dirty="0"/>
              <a:t>, but rather are something we </a:t>
            </a:r>
            <a:r>
              <a:rPr lang="en-US" i="1" dirty="0"/>
              <a:t>make </a:t>
            </a:r>
            <a:r>
              <a:rPr lang="en-US" dirty="0"/>
              <a:t>as </a:t>
            </a:r>
            <a:r>
              <a:rPr lang="en-US" dirty="0" smtClean="0"/>
              <a:t>we communicate </a:t>
            </a:r>
            <a:r>
              <a:rPr lang="en-US" dirty="0"/>
              <a:t>with others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/>
              <a:t>self-disclosure</a:t>
            </a:r>
            <a:r>
              <a:rPr lang="en-US" dirty="0" smtClean="0"/>
              <a:t> – </a:t>
            </a:r>
            <a:r>
              <a:rPr lang="en-US" i="1" dirty="0" smtClean="0"/>
              <a:t>sharing </a:t>
            </a:r>
            <a:r>
              <a:rPr lang="en-US" i="1" dirty="0"/>
              <a:t>biographical </a:t>
            </a:r>
            <a:r>
              <a:rPr lang="en-US" i="1" dirty="0" smtClean="0"/>
              <a:t>data, personal </a:t>
            </a:r>
            <a:r>
              <a:rPr lang="en-US" i="1" dirty="0"/>
              <a:t>ideas, and </a:t>
            </a:r>
            <a:r>
              <a:rPr lang="en-US" i="1" dirty="0" smtClean="0"/>
              <a:t>feelings that </a:t>
            </a:r>
            <a:r>
              <a:rPr lang="en-US" i="1" dirty="0"/>
              <a:t>are unknown to the </a:t>
            </a:r>
            <a:r>
              <a:rPr lang="en-US" i="1" dirty="0" smtClean="0"/>
              <a:t>other person</a:t>
            </a:r>
            <a:r>
              <a:rPr lang="en-US" i="1" dirty="0"/>
              <a:t>.</a:t>
            </a:r>
          </a:p>
          <a:p>
            <a:pPr algn="just"/>
            <a:r>
              <a:rPr lang="en-US" b="1" dirty="0" smtClean="0"/>
              <a:t>Feedback </a:t>
            </a:r>
            <a:r>
              <a:rPr lang="en-US" dirty="0" smtClean="0"/>
              <a:t>–  </a:t>
            </a:r>
            <a:r>
              <a:rPr lang="en-US" i="1" dirty="0" smtClean="0"/>
              <a:t>verbal </a:t>
            </a:r>
            <a:r>
              <a:rPr lang="en-US" i="1" dirty="0"/>
              <a:t>and </a:t>
            </a:r>
            <a:r>
              <a:rPr lang="en-US" i="1" dirty="0" smtClean="0"/>
              <a:t>physical responses </a:t>
            </a:r>
            <a:r>
              <a:rPr lang="en-US" i="1" dirty="0"/>
              <a:t>to people (</a:t>
            </a:r>
            <a:r>
              <a:rPr lang="en-US" i="1" dirty="0" smtClean="0"/>
              <a:t>and/or </a:t>
            </a:r>
            <a:r>
              <a:rPr lang="en-US" i="1" dirty="0"/>
              <a:t>their messages) within </a:t>
            </a:r>
            <a:r>
              <a:rPr lang="en-US" i="1" dirty="0" smtClean="0"/>
              <a:t>the relationship</a:t>
            </a:r>
            <a:r>
              <a:rPr lang="en-US" i="1" dirty="0"/>
              <a:t>.</a:t>
            </a:r>
          </a:p>
          <a:p>
            <a:pPr algn="just"/>
            <a:r>
              <a:rPr lang="en-US" b="1" dirty="0" err="1"/>
              <a:t>Johari</a:t>
            </a:r>
            <a:r>
              <a:rPr lang="en-US" b="1" dirty="0"/>
              <a:t> </a:t>
            </a:r>
            <a:r>
              <a:rPr lang="en-US" b="1" dirty="0" smtClean="0"/>
              <a:t>window </a:t>
            </a:r>
            <a:r>
              <a:rPr lang="en-US" dirty="0" smtClean="0"/>
              <a:t>– </a:t>
            </a:r>
            <a:r>
              <a:rPr lang="en-US" i="1" dirty="0" smtClean="0"/>
              <a:t>a </a:t>
            </a:r>
            <a:r>
              <a:rPr lang="en-US" i="1" dirty="0"/>
              <a:t>tool for examining </a:t>
            </a:r>
            <a:r>
              <a:rPr lang="en-US" i="1" dirty="0" smtClean="0"/>
              <a:t>the relationship between disclosure </a:t>
            </a:r>
            <a:r>
              <a:rPr lang="en-US" i="1" dirty="0"/>
              <a:t>and feedback </a:t>
            </a:r>
            <a:r>
              <a:rPr lang="en-US" i="1" dirty="0" smtClean="0"/>
              <a:t>in the </a:t>
            </a:r>
            <a:r>
              <a:rPr lang="en-US" i="1" dirty="0"/>
              <a:t>relationship.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40336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0354" y="672421"/>
            <a:ext cx="7723292" cy="55131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81183" y="228600"/>
            <a:ext cx="1981634" cy="34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38183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Johari</a:t>
            </a:r>
            <a:r>
              <a:rPr lang="en-US" b="1" dirty="0"/>
              <a:t> </a:t>
            </a:r>
            <a:r>
              <a:rPr lang="en-US" b="1" dirty="0" smtClean="0"/>
              <a:t>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The Open </a:t>
            </a:r>
            <a:r>
              <a:rPr lang="en-US" b="1" dirty="0" smtClean="0"/>
              <a:t>Pane </a:t>
            </a:r>
            <a:r>
              <a:rPr lang="en-US" dirty="0" smtClean="0"/>
              <a:t>– the first </a:t>
            </a:r>
            <a:r>
              <a:rPr lang="en-US" dirty="0"/>
              <a:t>quadrant is called the “open” pane of the window because it represents </a:t>
            </a:r>
            <a:r>
              <a:rPr lang="en-US" dirty="0" smtClean="0"/>
              <a:t>the information </a:t>
            </a:r>
            <a:r>
              <a:rPr lang="en-US" dirty="0"/>
              <a:t>about you that both you and your partner know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/>
              <a:t>The Secret Pane </a:t>
            </a:r>
            <a:r>
              <a:rPr lang="en-US" dirty="0" smtClean="0"/>
              <a:t>– </a:t>
            </a:r>
            <a:r>
              <a:rPr lang="en-US" dirty="0"/>
              <a:t>It contains all those things that </a:t>
            </a:r>
            <a:r>
              <a:rPr lang="en-US" dirty="0" smtClean="0"/>
              <a:t>you know </a:t>
            </a:r>
            <a:r>
              <a:rPr lang="en-US" dirty="0"/>
              <a:t>about yourself but that your partner does not yet know about you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/>
              <a:t>The Blind Pane </a:t>
            </a:r>
            <a:r>
              <a:rPr lang="en-US" dirty="0" smtClean="0"/>
              <a:t>– </a:t>
            </a:r>
            <a:r>
              <a:rPr lang="en-US" dirty="0"/>
              <a:t>This is the place for information </a:t>
            </a:r>
            <a:r>
              <a:rPr lang="en-US" dirty="0" smtClean="0"/>
              <a:t>that the </a:t>
            </a:r>
            <a:r>
              <a:rPr lang="en-US" dirty="0"/>
              <a:t>other person knows about you, but about which you are unaware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Unknown </a:t>
            </a:r>
            <a:r>
              <a:rPr lang="en-US" dirty="0" smtClean="0"/>
              <a:t>Pane – </a:t>
            </a:r>
            <a:r>
              <a:rPr lang="en-US" dirty="0"/>
              <a:t>It contains information that </a:t>
            </a:r>
            <a:r>
              <a:rPr lang="en-US" dirty="0" smtClean="0"/>
              <a:t>neither you </a:t>
            </a:r>
            <a:r>
              <a:rPr lang="en-US" dirty="0"/>
              <a:t>nor your partner knows about you. Obviously, you </a:t>
            </a:r>
            <a:r>
              <a:rPr lang="en-US" dirty="0" smtClean="0"/>
              <a:t> cannot </a:t>
            </a:r>
            <a:r>
              <a:rPr lang="en-US" dirty="0"/>
              <a:t>develop a list of </a:t>
            </a:r>
            <a:r>
              <a:rPr lang="en-US" dirty="0" smtClean="0"/>
              <a:t>this information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97112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</a:t>
            </a:r>
            <a:r>
              <a:rPr lang="en-US" dirty="0" err="1"/>
              <a:t>Johari</a:t>
            </a:r>
            <a:r>
              <a:rPr lang="en-US" dirty="0"/>
              <a:t> </a:t>
            </a:r>
            <a:r>
              <a:rPr lang="en-US" dirty="0" smtClean="0"/>
              <a:t>Windows: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a) low disclosure, </a:t>
            </a:r>
            <a:r>
              <a:rPr lang="en-US" dirty="0" smtClean="0"/>
              <a:t>low feedback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b) </a:t>
            </a:r>
            <a:r>
              <a:rPr lang="en-US" dirty="0" smtClean="0"/>
              <a:t>high disclosure</a:t>
            </a:r>
            <a:r>
              <a:rPr lang="en-US" dirty="0"/>
              <a:t>, low feedback;</a:t>
            </a:r>
          </a:p>
          <a:p>
            <a:pPr marL="0" indent="0">
              <a:buNone/>
            </a:pPr>
            <a:r>
              <a:rPr lang="en-US" dirty="0"/>
              <a:t>(c) low disclosure, </a:t>
            </a:r>
            <a:r>
              <a:rPr lang="en-US" dirty="0" smtClean="0"/>
              <a:t>high feedback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/>
              <a:t>d) </a:t>
            </a:r>
            <a:r>
              <a:rPr lang="en-US" dirty="0" smtClean="0"/>
              <a:t>high disclosure</a:t>
            </a:r>
            <a:r>
              <a:rPr lang="en-US" dirty="0"/>
              <a:t>, high feedback.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076700"/>
            <a:ext cx="91440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61385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Communication in the </a:t>
            </a:r>
            <a:r>
              <a:rPr lang="en-US" sz="3200" b="1" dirty="0" smtClean="0"/>
              <a:t>Stages of </a:t>
            </a:r>
            <a:r>
              <a:rPr lang="en-US" sz="3200" b="1" dirty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Regardless of whether your relationship is with an acquaintance, a friend, or an </a:t>
            </a:r>
            <a:r>
              <a:rPr lang="en-US" dirty="0" smtClean="0"/>
              <a:t>intimate partner</a:t>
            </a:r>
            <a:r>
              <a:rPr lang="en-US" dirty="0"/>
              <a:t>, every relationship develops and changes with time. Even though no </a:t>
            </a:r>
            <a:r>
              <a:rPr lang="en-US" dirty="0" smtClean="0"/>
              <a:t>two relationships </a:t>
            </a:r>
            <a:r>
              <a:rPr lang="en-US" dirty="0"/>
              <a:t>develop in exactly the same manner, they tend to follow a life cycle </a:t>
            </a:r>
            <a:r>
              <a:rPr lang="en-US" dirty="0" smtClean="0"/>
              <a:t>that has </a:t>
            </a:r>
            <a:r>
              <a:rPr lang="en-US" dirty="0"/>
              <a:t>four </a:t>
            </a:r>
            <a:r>
              <a:rPr lang="en-US" dirty="0" smtClean="0"/>
              <a:t>identifiable </a:t>
            </a:r>
            <a:r>
              <a:rPr lang="en-US" dirty="0"/>
              <a:t>stages: beginning, developing, maintaining, and </a:t>
            </a:r>
            <a:r>
              <a:rPr lang="en-US" dirty="0" smtClean="0"/>
              <a:t>deteriorating. Your relationship </a:t>
            </a:r>
            <a:r>
              <a:rPr lang="en-US" dirty="0"/>
              <a:t>moves among the stages based on the conversations you have with </a:t>
            </a:r>
            <a:r>
              <a:rPr lang="en-US" dirty="0" smtClean="0"/>
              <a:t>your partner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411009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Beginning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Communication during the beginning stage of a relationship focuses on </a:t>
            </a:r>
            <a:r>
              <a:rPr lang="en-US" dirty="0" smtClean="0"/>
              <a:t>reducing uncertainty </a:t>
            </a:r>
            <a:r>
              <a:rPr lang="en-US" dirty="0"/>
              <a:t>by increasing your knowledge of the other </a:t>
            </a:r>
            <a:r>
              <a:rPr lang="en-US" dirty="0" smtClean="0"/>
              <a:t>person. </a:t>
            </a:r>
            <a:r>
              <a:rPr lang="en-US" dirty="0"/>
              <a:t>Your goal is to </a:t>
            </a:r>
            <a:r>
              <a:rPr lang="en-US" dirty="0" smtClean="0"/>
              <a:t>understand how </a:t>
            </a:r>
            <a:r>
              <a:rPr lang="en-US" dirty="0"/>
              <a:t>he or she sees the </a:t>
            </a:r>
            <a:r>
              <a:rPr lang="en-US" dirty="0" smtClean="0"/>
              <a:t>world.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5487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As the relationship develops, you disclose more to one another and begin to engage </a:t>
            </a:r>
            <a:r>
              <a:rPr lang="en-US" dirty="0" smtClean="0"/>
              <a:t>in more </a:t>
            </a:r>
            <a:r>
              <a:rPr lang="en-US" dirty="0"/>
              <a:t>physical contact and feel a deepening psychological closeness (Duck, 1999). </a:t>
            </a:r>
            <a:r>
              <a:rPr lang="en-US" dirty="0" smtClean="0"/>
              <a:t>As healthy </a:t>
            </a:r>
            <a:r>
              <a:rPr lang="en-US" dirty="0"/>
              <a:t>relationships develop, partners will </a:t>
            </a:r>
            <a:r>
              <a:rPr lang="en-US" dirty="0" smtClean="0"/>
              <a:t>identify </a:t>
            </a:r>
            <a:r>
              <a:rPr lang="en-US" dirty="0"/>
              <a:t>and capitalize on their </a:t>
            </a:r>
            <a:r>
              <a:rPr lang="en-US" dirty="0" smtClean="0"/>
              <a:t>similarities and </a:t>
            </a:r>
            <a:r>
              <a:rPr lang="en-US" dirty="0"/>
              <a:t>tolerate or negotiate their differences.</a:t>
            </a:r>
          </a:p>
        </p:txBody>
      </p:sp>
    </p:spTree>
    <p:extLst>
      <p:ext uri="{BB962C8B-B14F-4D97-AF65-F5344CB8AC3E}">
        <p14:creationId xmlns:p14="http://schemas.microsoft.com/office/powerpoint/2010/main" xmlns="" val="242484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Maintaining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Maintaining a relationship means that both people participate in ways that keep </a:t>
            </a:r>
            <a:r>
              <a:rPr lang="en-US" dirty="0" smtClean="0"/>
              <a:t>the relationship </a:t>
            </a:r>
            <a:r>
              <a:rPr lang="en-US" dirty="0"/>
              <a:t>at a particular level of closeness. Researchers have catalogued </a:t>
            </a:r>
            <a:r>
              <a:rPr lang="en-US" dirty="0" smtClean="0"/>
              <a:t>many strategies</a:t>
            </a:r>
            <a:r>
              <a:rPr lang="en-US" dirty="0"/>
              <a:t>, such as spending time together, merging friendship networks, </a:t>
            </a:r>
            <a:r>
              <a:rPr lang="en-US" dirty="0" smtClean="0"/>
              <a:t>sacrifice, and </a:t>
            </a:r>
            <a:r>
              <a:rPr lang="en-US" dirty="0"/>
              <a:t>forgiveness that people use to maintain </a:t>
            </a:r>
            <a:r>
              <a:rPr lang="en-US" dirty="0" smtClean="0"/>
              <a:t>relationships.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5606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i="1" dirty="0"/>
              <a:t>Nobody can go back to start a new beginning, but </a:t>
            </a:r>
            <a:r>
              <a:rPr lang="en-US" i="1" dirty="0" smtClean="0"/>
              <a:t>anyone can </a:t>
            </a:r>
            <a:r>
              <a:rPr lang="en-US" i="1" dirty="0"/>
              <a:t>start today to make a new ending.</a:t>
            </a:r>
          </a:p>
          <a:p>
            <a:pPr marL="0" indent="0" algn="just">
              <a:buNone/>
            </a:pPr>
            <a:r>
              <a:rPr lang="en-US" dirty="0" smtClean="0"/>
              <a:t>                                                       Maria </a:t>
            </a:r>
            <a:r>
              <a:rPr lang="en-US" dirty="0"/>
              <a:t>Robinson</a:t>
            </a:r>
          </a:p>
        </p:txBody>
      </p:sp>
    </p:spTree>
    <p:extLst>
      <p:ext uri="{BB962C8B-B14F-4D97-AF65-F5344CB8AC3E}">
        <p14:creationId xmlns:p14="http://schemas.microsoft.com/office/powerpoint/2010/main" xmlns="" val="4129272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Deteriorating and Dissolving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Relationships between acquaintances, casual friends, coworkers, and </a:t>
            </a:r>
            <a:r>
              <a:rPr lang="en-US" dirty="0" smtClean="0"/>
              <a:t>neighbors will </a:t>
            </a:r>
            <a:r>
              <a:rPr lang="en-US" dirty="0"/>
              <a:t>probably end at some point. Over time, a developed relationship may become </a:t>
            </a:r>
            <a:r>
              <a:rPr lang="en-US" dirty="0" smtClean="0"/>
              <a:t>less satisfying </a:t>
            </a:r>
            <a:r>
              <a:rPr lang="en-US" dirty="0"/>
              <a:t>to one or both partners so that a partner will invest less time in the relationship.</a:t>
            </a:r>
          </a:p>
        </p:txBody>
      </p:sp>
    </p:spTree>
    <p:extLst>
      <p:ext uri="{BB962C8B-B14F-4D97-AF65-F5344CB8AC3E}">
        <p14:creationId xmlns:p14="http://schemas.microsoft.com/office/powerpoint/2010/main" xmlns="" val="1241615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Dialectics in Interpersonal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A </a:t>
            </a:r>
            <a:r>
              <a:rPr lang="en-US" b="1" dirty="0"/>
              <a:t>dialectic </a:t>
            </a:r>
            <a:r>
              <a:rPr lang="en-US" dirty="0"/>
              <a:t>is a tension between </a:t>
            </a:r>
            <a:r>
              <a:rPr lang="en-US" dirty="0" smtClean="0"/>
              <a:t>conflicting forces</a:t>
            </a:r>
            <a:r>
              <a:rPr lang="en-US" dirty="0"/>
              <a:t>. </a:t>
            </a:r>
            <a:r>
              <a:rPr lang="en-US" b="1" dirty="0"/>
              <a:t>Relational dialectics </a:t>
            </a:r>
            <a:r>
              <a:rPr lang="en-US" dirty="0"/>
              <a:t>are the competing psychological tensions that exist in </a:t>
            </a:r>
            <a:r>
              <a:rPr lang="en-US" dirty="0" smtClean="0"/>
              <a:t>any relationship</a:t>
            </a:r>
            <a:r>
              <a:rPr lang="en-US" dirty="0"/>
              <a:t>. At any one time, one or both people may be aware of these tensions.</a:t>
            </a:r>
          </a:p>
        </p:txBody>
      </p:sp>
    </p:spTree>
    <p:extLst>
      <p:ext uri="{BB962C8B-B14F-4D97-AF65-F5344CB8AC3E}">
        <p14:creationId xmlns:p14="http://schemas.microsoft.com/office/powerpoint/2010/main" xmlns="" val="1575960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Dialectics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Autonomy-Connection - Autonomy</a:t>
            </a:r>
            <a:r>
              <a:rPr lang="en-US" dirty="0" smtClean="0"/>
              <a:t> is </a:t>
            </a:r>
            <a:r>
              <a:rPr lang="en-US" dirty="0"/>
              <a:t>the desire to do things independent of your partner. </a:t>
            </a:r>
            <a:r>
              <a:rPr lang="en-US" b="1" dirty="0"/>
              <a:t>Connection </a:t>
            </a:r>
            <a:r>
              <a:rPr lang="en-US" dirty="0"/>
              <a:t>is </a:t>
            </a:r>
            <a:r>
              <a:rPr lang="en-US" dirty="0" smtClean="0"/>
              <a:t>the desire </a:t>
            </a:r>
            <a:r>
              <a:rPr lang="en-US" dirty="0"/>
              <a:t>to link your actions and decisions with your partner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/>
              <a:t>Openness-Closeness - Openness</a:t>
            </a:r>
            <a:r>
              <a:rPr lang="en-US" dirty="0" smtClean="0"/>
              <a:t> is </a:t>
            </a:r>
            <a:r>
              <a:rPr lang="en-US" dirty="0"/>
              <a:t>the desire to share </a:t>
            </a:r>
            <a:r>
              <a:rPr lang="en-US" dirty="0" smtClean="0"/>
              <a:t> intimate </a:t>
            </a:r>
            <a:r>
              <a:rPr lang="en-US" dirty="0"/>
              <a:t>ideas and feelings with your </a:t>
            </a:r>
            <a:r>
              <a:rPr lang="en-US" dirty="0" smtClean="0"/>
              <a:t>partner. </a:t>
            </a:r>
            <a:r>
              <a:rPr lang="en-US" b="1" dirty="0" smtClean="0"/>
              <a:t>Closeness </a:t>
            </a:r>
            <a:r>
              <a:rPr lang="en-US" dirty="0"/>
              <a:t>is the desire to maintain privacy.</a:t>
            </a:r>
          </a:p>
        </p:txBody>
      </p:sp>
    </p:spTree>
    <p:extLst>
      <p:ext uri="{BB962C8B-B14F-4D97-AF65-F5344CB8AC3E}">
        <p14:creationId xmlns:p14="http://schemas.microsoft.com/office/powerpoint/2010/main" xmlns="" val="2580424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Novelty–Predictability</a:t>
            </a:r>
            <a:r>
              <a:rPr lang="en-US" dirty="0"/>
              <a:t> </a:t>
            </a:r>
            <a:r>
              <a:rPr lang="en-US" dirty="0" smtClean="0"/>
              <a:t>– Novelty is </a:t>
            </a:r>
            <a:r>
              <a:rPr lang="en-US" dirty="0"/>
              <a:t>the desire for originality, freshness, and uniqueness in your own or </a:t>
            </a:r>
            <a:r>
              <a:rPr lang="en-US" dirty="0" smtClean="0"/>
              <a:t>your partner’s </a:t>
            </a:r>
            <a:r>
              <a:rPr lang="en-US" dirty="0"/>
              <a:t>behavior or in the relationship. </a:t>
            </a:r>
            <a:r>
              <a:rPr lang="en-US" b="1" dirty="0"/>
              <a:t>Predictability </a:t>
            </a:r>
            <a:r>
              <a:rPr lang="en-US" dirty="0"/>
              <a:t>is the desire for </a:t>
            </a:r>
            <a:r>
              <a:rPr lang="en-US" dirty="0" smtClean="0"/>
              <a:t>consistency, reliability</a:t>
            </a:r>
            <a:r>
              <a:rPr lang="en-US" dirty="0"/>
              <a:t>, and dependability</a:t>
            </a:r>
          </a:p>
        </p:txBody>
      </p:sp>
    </p:spTree>
    <p:extLst>
      <p:ext uri="{BB962C8B-B14F-4D97-AF65-F5344CB8AC3E}">
        <p14:creationId xmlns:p14="http://schemas.microsoft.com/office/powerpoint/2010/main" xmlns="" val="3829701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Dialectical 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Four </a:t>
            </a:r>
            <a:r>
              <a:rPr lang="en-US" dirty="0"/>
              <a:t>strategies have been </a:t>
            </a:r>
            <a:r>
              <a:rPr lang="en-US" dirty="0" smtClean="0"/>
              <a:t>reported to control </a:t>
            </a:r>
            <a:r>
              <a:rPr lang="en-US" dirty="0"/>
              <a:t>dialectical tensions in </a:t>
            </a:r>
            <a:r>
              <a:rPr lang="en-US" dirty="0" smtClean="0"/>
              <a:t>relationships:</a:t>
            </a:r>
          </a:p>
          <a:p>
            <a:r>
              <a:rPr lang="en-US" dirty="0" smtClean="0"/>
              <a:t> Temporal Selection – </a:t>
            </a:r>
            <a:r>
              <a:rPr lang="en-US" i="1" dirty="0"/>
              <a:t>the strategy of </a:t>
            </a:r>
            <a:r>
              <a:rPr lang="en-US" i="1" dirty="0" smtClean="0"/>
              <a:t>choosing one </a:t>
            </a:r>
            <a:r>
              <a:rPr lang="en-US" i="1" dirty="0"/>
              <a:t>dialectical tension </a:t>
            </a:r>
            <a:r>
              <a:rPr lang="en-US" i="1" dirty="0" smtClean="0"/>
              <a:t>and ignoring </a:t>
            </a:r>
            <a:r>
              <a:rPr lang="en-US" i="1" dirty="0"/>
              <a:t>its </a:t>
            </a:r>
            <a:r>
              <a:rPr lang="en-US" i="1" dirty="0" smtClean="0"/>
              <a:t> opposite </a:t>
            </a:r>
            <a:r>
              <a:rPr lang="en-US" i="1" dirty="0"/>
              <a:t>for </a:t>
            </a:r>
            <a:r>
              <a:rPr lang="en-US" i="1" dirty="0" smtClean="0"/>
              <a:t>a while</a:t>
            </a:r>
            <a:r>
              <a:rPr lang="en-US" i="1" dirty="0" smtClean="0"/>
              <a:t>. </a:t>
            </a:r>
            <a:endParaRPr lang="en-US" dirty="0" smtClean="0"/>
          </a:p>
          <a:p>
            <a:r>
              <a:rPr lang="en-US" dirty="0" smtClean="0"/>
              <a:t>Topical Segmentation – </a:t>
            </a:r>
            <a:r>
              <a:rPr lang="en-US" i="1" dirty="0"/>
              <a:t>the strategy of </a:t>
            </a:r>
            <a:r>
              <a:rPr lang="en-US" i="1" dirty="0" smtClean="0"/>
              <a:t>choosing certain </a:t>
            </a:r>
            <a:r>
              <a:rPr lang="en-US" i="1" dirty="0"/>
              <a:t>topics with </a:t>
            </a:r>
            <a:r>
              <a:rPr lang="en-US" i="1" dirty="0" smtClean="0"/>
              <a:t>which to </a:t>
            </a:r>
            <a:r>
              <a:rPr lang="en-US" i="1" dirty="0"/>
              <a:t>satisfy one </a:t>
            </a:r>
            <a:r>
              <a:rPr lang="en-US" i="1" dirty="0" smtClean="0"/>
              <a:t>dialectical tension </a:t>
            </a:r>
            <a:r>
              <a:rPr lang="en-US" i="1" dirty="0"/>
              <a:t>and other topics for </a:t>
            </a:r>
            <a:r>
              <a:rPr lang="en-US" i="1" dirty="0" smtClean="0"/>
              <a:t>its opposite</a:t>
            </a:r>
            <a:r>
              <a:rPr lang="en-US" i="1" dirty="0"/>
              <a:t>.</a:t>
            </a:r>
            <a:endParaRPr lang="en-US" dirty="0" smtClean="0"/>
          </a:p>
          <a:p>
            <a:r>
              <a:rPr lang="en-US" dirty="0" smtClean="0"/>
              <a:t>Neutralization – </a:t>
            </a:r>
            <a:r>
              <a:rPr lang="en-US" i="1" dirty="0"/>
              <a:t>the strategy of </a:t>
            </a:r>
            <a:r>
              <a:rPr lang="en-US" i="1" dirty="0" smtClean="0"/>
              <a:t>compromising between </a:t>
            </a:r>
            <a:r>
              <a:rPr lang="en-US" i="1" dirty="0"/>
              <a:t>the desires of </a:t>
            </a:r>
            <a:r>
              <a:rPr lang="en-US" i="1" dirty="0" smtClean="0"/>
              <a:t>the two partners.</a:t>
            </a:r>
          </a:p>
          <a:p>
            <a:r>
              <a:rPr lang="en-US" dirty="0" smtClean="0"/>
              <a:t>Reframing – </a:t>
            </a:r>
            <a:r>
              <a:rPr lang="en-US" i="1" dirty="0"/>
              <a:t>the strategy of </a:t>
            </a:r>
            <a:r>
              <a:rPr lang="en-US" i="1" dirty="0" smtClean="0"/>
              <a:t>changing one’s </a:t>
            </a:r>
            <a:r>
              <a:rPr lang="en-US" i="1" dirty="0"/>
              <a:t>perspective about </a:t>
            </a:r>
            <a:r>
              <a:rPr lang="en-US" i="1" dirty="0" smtClean="0"/>
              <a:t>the level </a:t>
            </a:r>
            <a:r>
              <a:rPr lang="en-US" i="1" dirty="0"/>
              <a:t>of tension.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4907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Interpersonal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There is obviously much more </a:t>
            </a:r>
            <a:r>
              <a:rPr lang="en-US" dirty="0" smtClean="0"/>
              <a:t>to communication excellence than </a:t>
            </a:r>
            <a:r>
              <a:rPr lang="en-US" dirty="0"/>
              <a:t>just being able to talk well. It takes at least two people </a:t>
            </a:r>
            <a:r>
              <a:rPr lang="en-US" dirty="0" smtClean="0"/>
              <a:t>to communicate </a:t>
            </a:r>
            <a:r>
              <a:rPr lang="en-US" dirty="0"/>
              <a:t>interpersonally, so what do they see, hear </a:t>
            </a:r>
            <a:r>
              <a:rPr lang="en-US" dirty="0" smtClean="0"/>
              <a:t>and feel </a:t>
            </a:r>
            <a:r>
              <a:rPr lang="en-US" dirty="0"/>
              <a:t>during this process? You can be absolutely clear and </a:t>
            </a:r>
            <a:r>
              <a:rPr lang="en-US" dirty="0" smtClean="0"/>
              <a:t>unambiguous, but </a:t>
            </a:r>
            <a:r>
              <a:rPr lang="en-US" dirty="0"/>
              <a:t>the person you are communicating with can </a:t>
            </a:r>
            <a:r>
              <a:rPr lang="en-US" dirty="0" smtClean="0"/>
              <a:t>give you </a:t>
            </a:r>
            <a:r>
              <a:rPr lang="en-US" dirty="0"/>
              <a:t>a totally unexpected reaction, resulting in complete misunderstanding.</a:t>
            </a:r>
          </a:p>
        </p:txBody>
      </p:sp>
    </p:spTree>
    <p:extLst>
      <p:ext uri="{BB962C8B-B14F-4D97-AF65-F5344CB8AC3E}">
        <p14:creationId xmlns:p14="http://schemas.microsoft.com/office/powerpoint/2010/main" xmlns="" val="118364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Interpersonal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example:</a:t>
            </a:r>
          </a:p>
          <a:p>
            <a:r>
              <a:rPr lang="en-US" dirty="0"/>
              <a:t>Communicator 1: ‘I’ve brought you Polly’s telephone number.’</a:t>
            </a:r>
          </a:p>
          <a:p>
            <a:r>
              <a:rPr lang="en-US" dirty="0"/>
              <a:t>Communicator 2: ‘I can’t phone her now – I’m too busy.’</a:t>
            </a:r>
          </a:p>
          <a:p>
            <a:r>
              <a:rPr lang="en-US" dirty="0"/>
              <a:t>Communicator 1: ‘I didn’t ask you to phone her </a:t>
            </a:r>
            <a:r>
              <a:rPr lang="en-US" i="1" dirty="0"/>
              <a:t>now</a:t>
            </a:r>
            <a:r>
              <a:rPr lang="en-US" dirty="0"/>
              <a:t>!’</a:t>
            </a:r>
          </a:p>
        </p:txBody>
      </p:sp>
    </p:spTree>
    <p:extLst>
      <p:ext uri="{BB962C8B-B14F-4D97-AF65-F5344CB8AC3E}">
        <p14:creationId xmlns:p14="http://schemas.microsoft.com/office/powerpoint/2010/main" xmlns="" val="354197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Interpersonal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Here Communicator 1 was absolutely clear, with an </a:t>
            </a:r>
            <a:r>
              <a:rPr lang="en-US" dirty="0" smtClean="0"/>
              <a:t>unambiguous message </a:t>
            </a:r>
            <a:r>
              <a:rPr lang="en-US" dirty="0"/>
              <a:t>apparently unlikely to cause any </a:t>
            </a:r>
            <a:r>
              <a:rPr lang="en-US" dirty="0" smtClean="0"/>
              <a:t>misunderstanding, but </a:t>
            </a:r>
            <a:r>
              <a:rPr lang="en-US" dirty="0"/>
              <a:t>he or she got an unexpectedly hostile </a:t>
            </a:r>
            <a:r>
              <a:rPr lang="en-US" dirty="0" smtClean="0"/>
              <a:t>reaction from </a:t>
            </a:r>
            <a:r>
              <a:rPr lang="en-US" dirty="0"/>
              <a:t>Communicator 2, who completely misinterpreted </a:t>
            </a:r>
            <a:r>
              <a:rPr lang="en-US" dirty="0" smtClean="0"/>
              <a:t>Communicator 1’s </a:t>
            </a:r>
            <a:r>
              <a:rPr lang="en-US" dirty="0"/>
              <a:t>good intentions. No wonder we all think ‘We </a:t>
            </a:r>
            <a:r>
              <a:rPr lang="en-US" dirty="0" smtClean="0"/>
              <a:t>are just </a:t>
            </a:r>
            <a:r>
              <a:rPr lang="en-US" dirty="0"/>
              <a:t>not communicating’ from time to time.</a:t>
            </a:r>
          </a:p>
        </p:txBody>
      </p:sp>
    </p:spTree>
    <p:extLst>
      <p:ext uri="{BB962C8B-B14F-4D97-AF65-F5344CB8AC3E}">
        <p14:creationId xmlns:p14="http://schemas.microsoft.com/office/powerpoint/2010/main" xmlns="" val="1866784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Interpersonal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We can </a:t>
            </a:r>
            <a:r>
              <a:rPr lang="en-US" dirty="0" smtClean="0"/>
              <a:t>psychoanalyze </a:t>
            </a:r>
            <a:r>
              <a:rPr lang="en-US" dirty="0"/>
              <a:t>the above example </a:t>
            </a:r>
            <a:r>
              <a:rPr lang="en-US" dirty="0" smtClean="0"/>
              <a:t>endlessly, </a:t>
            </a:r>
            <a:r>
              <a:rPr lang="en-US" dirty="0"/>
              <a:t>but </a:t>
            </a:r>
            <a:r>
              <a:rPr lang="en-US" dirty="0" smtClean="0"/>
              <a:t>I would </a:t>
            </a:r>
            <a:r>
              <a:rPr lang="en-US" dirty="0"/>
              <a:t>simply like to draw your attention to Communicator </a:t>
            </a:r>
            <a:r>
              <a:rPr lang="en-US" dirty="0" smtClean="0"/>
              <a:t>2. Have </a:t>
            </a:r>
            <a:r>
              <a:rPr lang="en-US" dirty="0"/>
              <a:t>you reacted the way this person did? Communication </a:t>
            </a:r>
            <a:r>
              <a:rPr lang="en-US" dirty="0" smtClean="0"/>
              <a:t>is not </a:t>
            </a:r>
            <a:r>
              <a:rPr lang="en-US" dirty="0"/>
              <a:t>just what we say or do: it is also what we hear and see. </a:t>
            </a:r>
            <a:r>
              <a:rPr lang="en-US" dirty="0" smtClean="0"/>
              <a:t>If we </a:t>
            </a:r>
            <a:r>
              <a:rPr lang="en-US" dirty="0"/>
              <a:t>are going to excel in communication it is necessary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rgbClr val="FF0000"/>
                </a:solidFill>
              </a:rPr>
              <a:t>respond </a:t>
            </a:r>
            <a:r>
              <a:rPr lang="en-US" dirty="0">
                <a:solidFill>
                  <a:srgbClr val="FF0000"/>
                </a:solidFill>
              </a:rPr>
              <a:t>to other people, rather than react</a:t>
            </a:r>
            <a:r>
              <a:rPr lang="en-US" dirty="0"/>
              <a:t>, and there is a difference.</a:t>
            </a:r>
          </a:p>
          <a:p>
            <a:pPr marL="0" indent="0" algn="just">
              <a:buNone/>
            </a:pPr>
            <a:r>
              <a:rPr lang="en-US" dirty="0"/>
              <a:t>Think of it in terms of a doctor’s prescription – if </a:t>
            </a:r>
            <a:r>
              <a:rPr lang="en-US" dirty="0" smtClean="0"/>
              <a:t>you respond </a:t>
            </a:r>
            <a:r>
              <a:rPr lang="en-US" dirty="0"/>
              <a:t>to the medicine it is doing you good, if you react it </a:t>
            </a:r>
            <a:r>
              <a:rPr lang="en-US" dirty="0" smtClean="0"/>
              <a:t>is not</a:t>
            </a:r>
            <a:r>
              <a:rPr lang="en-US" dirty="0"/>
              <a:t>, and you need a change of medicine.</a:t>
            </a:r>
          </a:p>
        </p:txBody>
      </p:sp>
    </p:spTree>
    <p:extLst>
      <p:ext uri="{BB962C8B-B14F-4D97-AF65-F5344CB8AC3E}">
        <p14:creationId xmlns:p14="http://schemas.microsoft.com/office/powerpoint/2010/main" xmlns="" val="180440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Acquaintances</a:t>
            </a:r>
            <a:r>
              <a:rPr lang="en-US" dirty="0" smtClean="0"/>
              <a:t> are </a:t>
            </a:r>
            <a:r>
              <a:rPr lang="en-US" i="1" dirty="0"/>
              <a:t>people we know by </a:t>
            </a:r>
            <a:r>
              <a:rPr lang="en-US" i="1" dirty="0" smtClean="0"/>
              <a:t>name and </a:t>
            </a:r>
            <a:r>
              <a:rPr lang="en-US" i="1" dirty="0"/>
              <a:t>talk with when </a:t>
            </a:r>
            <a:r>
              <a:rPr lang="en-US" i="1" dirty="0" smtClean="0"/>
              <a:t>the opportunity </a:t>
            </a:r>
            <a:r>
              <a:rPr lang="en-US" i="1" dirty="0"/>
              <a:t>arises, but </a:t>
            </a:r>
            <a:r>
              <a:rPr lang="en-US" i="1" dirty="0" smtClean="0"/>
              <a:t>with whom </a:t>
            </a:r>
            <a:r>
              <a:rPr lang="en-US" i="1" dirty="0"/>
              <a:t>our interactions </a:t>
            </a:r>
            <a:r>
              <a:rPr lang="en-US" i="1" dirty="0" smtClean="0"/>
              <a:t>are largely impersonal</a:t>
            </a:r>
            <a:r>
              <a:rPr lang="en-US" i="1" dirty="0"/>
              <a:t>.</a:t>
            </a:r>
          </a:p>
          <a:p>
            <a:r>
              <a:rPr lang="en-US" b="1" dirty="0" smtClean="0"/>
              <a:t>Impersonal communication </a:t>
            </a:r>
            <a:r>
              <a:rPr lang="en-US" dirty="0" smtClean="0"/>
              <a:t>is  </a:t>
            </a:r>
            <a:r>
              <a:rPr lang="en-US" i="1" dirty="0" smtClean="0"/>
              <a:t>interchangeable </a:t>
            </a:r>
            <a:r>
              <a:rPr lang="en-US" i="1" dirty="0"/>
              <a:t>polite </a:t>
            </a:r>
            <a:r>
              <a:rPr lang="en-US" i="1" dirty="0" smtClean="0"/>
              <a:t>chitchat involving </a:t>
            </a:r>
            <a:r>
              <a:rPr lang="en-US" i="1" dirty="0"/>
              <a:t>no or very </a:t>
            </a:r>
            <a:r>
              <a:rPr lang="en-US" i="1" dirty="0" smtClean="0"/>
              <a:t>little personal </a:t>
            </a:r>
            <a:r>
              <a:rPr lang="en-US" i="1" dirty="0"/>
              <a:t>disclosure</a:t>
            </a:r>
            <a:endParaRPr lang="en-US" dirty="0" smtClean="0"/>
          </a:p>
          <a:p>
            <a:r>
              <a:rPr lang="en-US" b="1" dirty="0"/>
              <a:t>Saving face </a:t>
            </a:r>
            <a:r>
              <a:rPr lang="en-US" dirty="0"/>
              <a:t>is the </a:t>
            </a:r>
            <a:r>
              <a:rPr lang="en-US" dirty="0" smtClean="0"/>
              <a:t>process of </a:t>
            </a:r>
            <a:r>
              <a:rPr lang="en-US" dirty="0"/>
              <a:t>attempting to </a:t>
            </a:r>
            <a:r>
              <a:rPr lang="en-US" dirty="0" smtClean="0"/>
              <a:t>maintain </a:t>
            </a:r>
            <a:r>
              <a:rPr lang="en-US" dirty="0"/>
              <a:t>a positive self-image in </a:t>
            </a:r>
            <a:r>
              <a:rPr lang="en-US" dirty="0" smtClean="0"/>
              <a:t>a relational </a:t>
            </a:r>
            <a:r>
              <a:rPr lang="en-US" dirty="0"/>
              <a:t>situation</a:t>
            </a:r>
            <a:endParaRPr lang="en-US" dirty="0" smtClean="0"/>
          </a:p>
          <a:p>
            <a:pPr marL="57150" indent="0">
              <a:buNone/>
            </a:pPr>
            <a:r>
              <a:rPr lang="en-US" b="1" dirty="0"/>
              <a:t>Acquaintanceship </a:t>
            </a:r>
            <a:r>
              <a:rPr lang="en-US" b="1" dirty="0" smtClean="0"/>
              <a:t>guidelines:</a:t>
            </a:r>
          </a:p>
          <a:p>
            <a:pPr lvl="1"/>
            <a:r>
              <a:rPr lang="en-US" b="1" dirty="0"/>
              <a:t>Initiate </a:t>
            </a:r>
            <a:r>
              <a:rPr lang="en-US" b="1" dirty="0" smtClean="0"/>
              <a:t>conversations</a:t>
            </a:r>
          </a:p>
          <a:p>
            <a:pPr lvl="1"/>
            <a:r>
              <a:rPr lang="en-US" b="1" dirty="0"/>
              <a:t>Develop an other-centered </a:t>
            </a:r>
            <a:r>
              <a:rPr lang="en-US" b="1" dirty="0" smtClean="0"/>
              <a:t>focus</a:t>
            </a:r>
          </a:p>
          <a:p>
            <a:pPr lvl="1"/>
            <a:r>
              <a:rPr lang="en-US" b="1" dirty="0"/>
              <a:t>Engage in appropriate turn-taking</a:t>
            </a:r>
            <a:r>
              <a:rPr lang="en-US" b="1" dirty="0" smtClean="0"/>
              <a:t>.</a:t>
            </a:r>
          </a:p>
          <a:p>
            <a:pPr lvl="1"/>
            <a:r>
              <a:rPr lang="en-US" sz="2900" b="1" dirty="0"/>
              <a:t>Make your comments relevant to what has previously been said before you change subjects.</a:t>
            </a:r>
          </a:p>
          <a:p>
            <a:pPr lvl="1"/>
            <a:r>
              <a:rPr lang="en-US" sz="2900" b="1" dirty="0"/>
              <a:t>Be polite.</a:t>
            </a:r>
          </a:p>
        </p:txBody>
      </p:sp>
    </p:spTree>
    <p:extLst>
      <p:ext uri="{BB962C8B-B14F-4D97-AF65-F5344CB8AC3E}">
        <p14:creationId xmlns:p14="http://schemas.microsoft.com/office/powerpoint/2010/main" xmlns="" val="2927259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/>
              <a:t>Friends – </a:t>
            </a:r>
            <a:r>
              <a:rPr lang="en-US" i="1" dirty="0" smtClean="0"/>
              <a:t>people with </a:t>
            </a:r>
            <a:r>
              <a:rPr lang="en-US" i="1" dirty="0"/>
              <a:t>whom we </a:t>
            </a:r>
            <a:r>
              <a:rPr lang="en-US" i="1" dirty="0" smtClean="0"/>
              <a:t>have negotiated </a:t>
            </a:r>
            <a:r>
              <a:rPr lang="en-US" i="1" dirty="0"/>
              <a:t>more </a:t>
            </a:r>
            <a:r>
              <a:rPr lang="en-US" i="1" dirty="0" smtClean="0"/>
              <a:t>personal relationships </a:t>
            </a:r>
            <a:r>
              <a:rPr lang="en-US" i="1" dirty="0"/>
              <a:t>that </a:t>
            </a:r>
            <a:r>
              <a:rPr lang="en-US" i="1" dirty="0" smtClean="0"/>
              <a:t>are voluntary</a:t>
            </a:r>
            <a:r>
              <a:rPr lang="en-US" i="1" dirty="0"/>
              <a:t>.</a:t>
            </a:r>
            <a:endParaRPr lang="en-US" b="1" dirty="0" smtClean="0"/>
          </a:p>
          <a:p>
            <a:pPr algn="just"/>
            <a:r>
              <a:rPr lang="en-US" b="1" dirty="0"/>
              <a:t>Friendship </a:t>
            </a:r>
            <a:r>
              <a:rPr lang="en-US" b="1" dirty="0" smtClean="0"/>
              <a:t>guidelines:</a:t>
            </a:r>
          </a:p>
          <a:p>
            <a:pPr lvl="1" algn="just"/>
            <a:r>
              <a:rPr lang="en-US" b="1" dirty="0"/>
              <a:t>Initiation</a:t>
            </a:r>
            <a:r>
              <a:rPr lang="en-US" b="1" dirty="0" smtClean="0"/>
              <a:t>.</a:t>
            </a:r>
          </a:p>
          <a:p>
            <a:pPr lvl="1" algn="just"/>
            <a:r>
              <a:rPr lang="en-US" b="1" dirty="0"/>
              <a:t>Responsiveness</a:t>
            </a:r>
            <a:r>
              <a:rPr lang="en-US" b="1" dirty="0" smtClean="0"/>
              <a:t>.</a:t>
            </a:r>
          </a:p>
          <a:p>
            <a:pPr lvl="1" algn="just"/>
            <a:r>
              <a:rPr lang="en-US" b="1" dirty="0"/>
              <a:t>Self-disclosure</a:t>
            </a:r>
            <a:r>
              <a:rPr lang="en-US" b="1" dirty="0" smtClean="0"/>
              <a:t>.</a:t>
            </a:r>
          </a:p>
          <a:p>
            <a:pPr lvl="1" algn="just"/>
            <a:r>
              <a:rPr lang="en-US" b="1" dirty="0"/>
              <a:t>Emotional support</a:t>
            </a:r>
            <a:r>
              <a:rPr lang="en-US" b="1" dirty="0" smtClean="0"/>
              <a:t>.</a:t>
            </a:r>
          </a:p>
          <a:p>
            <a:pPr lvl="1" algn="just"/>
            <a:r>
              <a:rPr lang="en-US" b="1" dirty="0" smtClean="0"/>
              <a:t>Conflict </a:t>
            </a:r>
            <a:r>
              <a:rPr lang="en-US" b="1" dirty="0"/>
              <a:t>management.</a:t>
            </a:r>
          </a:p>
        </p:txBody>
      </p:sp>
    </p:spTree>
    <p:extLst>
      <p:ext uri="{BB962C8B-B14F-4D97-AF65-F5344CB8AC3E}">
        <p14:creationId xmlns:p14="http://schemas.microsoft.com/office/powerpoint/2010/main" xmlns="" val="2031846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/>
              <a:t>Close Friends or Intimates </a:t>
            </a:r>
            <a:r>
              <a:rPr lang="en-US" dirty="0" smtClean="0"/>
              <a:t>– </a:t>
            </a:r>
            <a:r>
              <a:rPr lang="en-US" i="1" dirty="0" smtClean="0"/>
              <a:t>people </a:t>
            </a:r>
            <a:r>
              <a:rPr lang="en-US" i="1" dirty="0"/>
              <a:t>with whom we share </a:t>
            </a:r>
            <a:r>
              <a:rPr lang="en-US" i="1" dirty="0" smtClean="0"/>
              <a:t>a high </a:t>
            </a:r>
            <a:r>
              <a:rPr lang="en-US" i="1" dirty="0"/>
              <a:t>degree of </a:t>
            </a:r>
            <a:r>
              <a:rPr lang="en-US" i="1" dirty="0" smtClean="0"/>
              <a:t>commitment, trust</a:t>
            </a:r>
            <a:r>
              <a:rPr lang="en-US" i="1" dirty="0"/>
              <a:t>, </a:t>
            </a:r>
            <a:r>
              <a:rPr lang="en-US" i="1" dirty="0" smtClean="0"/>
              <a:t>interdependence, disclosure</a:t>
            </a:r>
            <a:r>
              <a:rPr lang="en-US" i="1" dirty="0"/>
              <a:t>, and enjoyment.</a:t>
            </a:r>
          </a:p>
          <a:p>
            <a:pPr algn="just"/>
            <a:r>
              <a:rPr lang="en-US" b="1" dirty="0" smtClean="0"/>
              <a:t>Platonic Relationship </a:t>
            </a:r>
            <a:r>
              <a:rPr lang="en-US" dirty="0" smtClean="0"/>
              <a:t>–  </a:t>
            </a:r>
            <a:r>
              <a:rPr lang="en-US" i="1" dirty="0" smtClean="0"/>
              <a:t>an </a:t>
            </a:r>
            <a:r>
              <a:rPr lang="en-US" i="1" dirty="0"/>
              <a:t>intimate relationship </a:t>
            </a:r>
            <a:r>
              <a:rPr lang="en-US" i="1" dirty="0" smtClean="0"/>
              <a:t>in which </a:t>
            </a:r>
            <a:r>
              <a:rPr lang="en-US" i="1" dirty="0"/>
              <a:t>the partners are </a:t>
            </a:r>
            <a:r>
              <a:rPr lang="en-US" i="1" dirty="0" smtClean="0"/>
              <a:t>not </a:t>
            </a:r>
            <a:r>
              <a:rPr lang="en-US" i="1" dirty="0" smtClean="0"/>
              <a:t>attracted </a:t>
            </a:r>
            <a:r>
              <a:rPr lang="en-US" i="1" dirty="0"/>
              <a:t>to </a:t>
            </a:r>
            <a:r>
              <a:rPr lang="en-US" i="1" dirty="0" smtClean="0"/>
              <a:t>each other </a:t>
            </a:r>
            <a:r>
              <a:rPr lang="en-US" i="1" dirty="0"/>
              <a:t>or do not act on </a:t>
            </a:r>
            <a:r>
              <a:rPr lang="en-US" i="1" dirty="0" smtClean="0"/>
              <a:t>an attraction </a:t>
            </a:r>
            <a:r>
              <a:rPr lang="en-US" i="1" dirty="0"/>
              <a:t>they feel.</a:t>
            </a:r>
          </a:p>
          <a:p>
            <a:pPr algn="just"/>
            <a:r>
              <a:rPr lang="en-US" b="1" dirty="0" smtClean="0"/>
              <a:t>Romantic Relationship </a:t>
            </a:r>
            <a:r>
              <a:rPr lang="en-US" dirty="0" smtClean="0"/>
              <a:t>– </a:t>
            </a:r>
            <a:r>
              <a:rPr lang="en-US" i="1" dirty="0" smtClean="0"/>
              <a:t>an </a:t>
            </a:r>
            <a:r>
              <a:rPr lang="en-US" i="1" dirty="0"/>
              <a:t>intimate relationship </a:t>
            </a:r>
            <a:r>
              <a:rPr lang="en-US" i="1" dirty="0" smtClean="0"/>
              <a:t>in which </a:t>
            </a:r>
            <a:r>
              <a:rPr lang="en-US" i="1" dirty="0"/>
              <a:t>the partners act </a:t>
            </a:r>
            <a:r>
              <a:rPr lang="en-US" i="1" dirty="0" smtClean="0"/>
              <a:t>on their </a:t>
            </a:r>
            <a:r>
              <a:rPr lang="en-US" i="1" dirty="0" smtClean="0"/>
              <a:t>attraction</a:t>
            </a:r>
            <a:r>
              <a:rPr lang="en-US" i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75600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126</TotalTime>
  <Words>1282</Words>
  <Application>Microsoft Office PowerPoint</Application>
  <PresentationFormat>On-screen Show (4:3)</PresentationFormat>
  <Paragraphs>83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Oriel</vt:lpstr>
      <vt:lpstr>Interpersonal Relations</vt:lpstr>
      <vt:lpstr>Slide 2</vt:lpstr>
      <vt:lpstr>Interpersonal Relations</vt:lpstr>
      <vt:lpstr>Interpersonal Relations</vt:lpstr>
      <vt:lpstr>Interpersonal Relations</vt:lpstr>
      <vt:lpstr>Interpersonal Relations</vt:lpstr>
      <vt:lpstr>Types of Relationships</vt:lpstr>
      <vt:lpstr>Types of Relationships</vt:lpstr>
      <vt:lpstr>Types of Relationships</vt:lpstr>
      <vt:lpstr> </vt:lpstr>
      <vt:lpstr>Intimacy Guidelines</vt:lpstr>
      <vt:lpstr>Disclosure and Feedback in Relationship Life Cycles</vt:lpstr>
      <vt:lpstr>Slide 13</vt:lpstr>
      <vt:lpstr>Johari Window</vt:lpstr>
      <vt:lpstr>Sample Johari Windows:</vt:lpstr>
      <vt:lpstr>Communication in the Stages of Relationships</vt:lpstr>
      <vt:lpstr>Beginning Relationships</vt:lpstr>
      <vt:lpstr>Developing Relationships</vt:lpstr>
      <vt:lpstr>Maintaining Relationships</vt:lpstr>
      <vt:lpstr>Deteriorating and Dissolving Relationships</vt:lpstr>
      <vt:lpstr>Dialectics in Interpersonal Relationships</vt:lpstr>
      <vt:lpstr>Relational Dialectics</vt:lpstr>
      <vt:lpstr>Slide 23</vt:lpstr>
      <vt:lpstr>Managing Dialectical Tensions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Interpersonal Communication</dc:title>
  <dc:creator>DELL</dc:creator>
  <cp:lastModifiedBy>mariam.ali</cp:lastModifiedBy>
  <cp:revision>50</cp:revision>
  <dcterms:created xsi:type="dcterms:W3CDTF">2021-02-25T05:21:13Z</dcterms:created>
  <dcterms:modified xsi:type="dcterms:W3CDTF">2021-04-05T05:05:18Z</dcterms:modified>
</cp:coreProperties>
</file>