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4" r:id="rId10"/>
    <p:sldId id="265" r:id="rId11"/>
    <p:sldId id="268" r:id="rId12"/>
    <p:sldId id="266" r:id="rId13"/>
    <p:sldId id="267"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EC262AB-1E4F-4EE9-A7E1-B2FB76C5920B}" type="datetimeFigureOut">
              <a:rPr lang="en-US" smtClean="0"/>
              <a:t>12/14/2020</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EC88919-343C-4E9B-99C3-CDF2163BFD3E}"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C262AB-1E4F-4EE9-A7E1-B2FB76C5920B}" type="datetimeFigureOut">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C88919-343C-4E9B-99C3-CDF2163BFD3E}"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C262AB-1E4F-4EE9-A7E1-B2FB76C5920B}" type="datetimeFigureOut">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C88919-343C-4E9B-99C3-CDF2163BFD3E}"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EC262AB-1E4F-4EE9-A7E1-B2FB76C5920B}" type="datetimeFigureOut">
              <a:rPr lang="en-US" smtClean="0"/>
              <a:t>12/14/2020</a:t>
            </a:fld>
            <a:endParaRPr lang="en-US" dirty="0"/>
          </a:p>
        </p:txBody>
      </p:sp>
      <p:sp>
        <p:nvSpPr>
          <p:cNvPr id="9" name="Slide Number Placeholder 8"/>
          <p:cNvSpPr>
            <a:spLocks noGrp="1"/>
          </p:cNvSpPr>
          <p:nvPr>
            <p:ph type="sldNum" sz="quarter" idx="15"/>
          </p:nvPr>
        </p:nvSpPr>
        <p:spPr/>
        <p:txBody>
          <a:bodyPr rtlCol="0"/>
          <a:lstStyle/>
          <a:p>
            <a:fld id="{9EC88919-343C-4E9B-99C3-CDF2163BFD3E}" type="slidenum">
              <a:rPr lang="en-US" smtClean="0"/>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EC262AB-1E4F-4EE9-A7E1-B2FB76C5920B}" type="datetimeFigureOut">
              <a:rPr lang="en-US" smtClean="0"/>
              <a:t>12/14/2020</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9EC88919-343C-4E9B-99C3-CDF2163BFD3E}"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EC262AB-1E4F-4EE9-A7E1-B2FB76C5920B}" type="datetimeFigureOut">
              <a:rPr lang="en-US" smtClean="0"/>
              <a:t>12/14/2020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EC88919-343C-4E9B-99C3-CDF2163BFD3E}" type="slidenum">
              <a:rPr lang="en-US" smtClean="0"/>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EC262AB-1E4F-4EE9-A7E1-B2FB76C5920B}" type="datetimeFigureOut">
              <a:rPr lang="en-US" smtClean="0"/>
              <a:t>12/14/2020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EC88919-343C-4E9B-99C3-CDF2163BFD3E}" type="slidenum">
              <a:rPr lang="en-US" smtClean="0"/>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7EC262AB-1E4F-4EE9-A7E1-B2FB76C5920B}" type="datetimeFigureOut">
              <a:rPr lang="en-US" smtClean="0"/>
              <a:t>12/14/2020</a:t>
            </a:fld>
            <a:endParaRPr lang="en-US" dirty="0"/>
          </a:p>
        </p:txBody>
      </p:sp>
      <p:sp>
        <p:nvSpPr>
          <p:cNvPr id="7" name="Slide Number Placeholder 6"/>
          <p:cNvSpPr>
            <a:spLocks noGrp="1"/>
          </p:cNvSpPr>
          <p:nvPr>
            <p:ph type="sldNum" sz="quarter" idx="11"/>
          </p:nvPr>
        </p:nvSpPr>
        <p:spPr/>
        <p:txBody>
          <a:bodyPr rtlCol="0"/>
          <a:lstStyle/>
          <a:p>
            <a:fld id="{9EC88919-343C-4E9B-99C3-CDF2163BFD3E}" type="slidenum">
              <a:rPr lang="en-US" smtClean="0"/>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C262AB-1E4F-4EE9-A7E1-B2FB76C5920B}" type="datetimeFigureOut">
              <a:rPr lang="en-US" smtClean="0"/>
              <a:t>12/14/2020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EC88919-343C-4E9B-99C3-CDF2163BFD3E}"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EC262AB-1E4F-4EE9-A7E1-B2FB76C5920B}" type="datetimeFigureOut">
              <a:rPr lang="en-US" smtClean="0"/>
              <a:t>12/14/2020</a:t>
            </a:fld>
            <a:endParaRPr lang="en-US" dirty="0"/>
          </a:p>
        </p:txBody>
      </p:sp>
      <p:sp>
        <p:nvSpPr>
          <p:cNvPr id="22" name="Slide Number Placeholder 21"/>
          <p:cNvSpPr>
            <a:spLocks noGrp="1"/>
          </p:cNvSpPr>
          <p:nvPr>
            <p:ph type="sldNum" sz="quarter" idx="15"/>
          </p:nvPr>
        </p:nvSpPr>
        <p:spPr/>
        <p:txBody>
          <a:bodyPr rtlCol="0"/>
          <a:lstStyle/>
          <a:p>
            <a:fld id="{9EC88919-343C-4E9B-99C3-CDF2163BFD3E}" type="slidenum">
              <a:rPr lang="en-US" smtClean="0"/>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EC262AB-1E4F-4EE9-A7E1-B2FB76C5920B}" type="datetimeFigureOut">
              <a:rPr lang="en-US" smtClean="0"/>
              <a:t>12/14/2020</a:t>
            </a:fld>
            <a:endParaRPr lang="en-US" dirty="0"/>
          </a:p>
        </p:txBody>
      </p:sp>
      <p:sp>
        <p:nvSpPr>
          <p:cNvPr id="18" name="Slide Number Placeholder 17"/>
          <p:cNvSpPr>
            <a:spLocks noGrp="1"/>
          </p:cNvSpPr>
          <p:nvPr>
            <p:ph type="sldNum" sz="quarter" idx="11"/>
          </p:nvPr>
        </p:nvSpPr>
        <p:spPr/>
        <p:txBody>
          <a:bodyPr rtlCol="0"/>
          <a:lstStyle/>
          <a:p>
            <a:fld id="{9EC88919-343C-4E9B-99C3-CDF2163BFD3E}" type="slidenum">
              <a:rPr lang="en-US" smtClean="0"/>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EC262AB-1E4F-4EE9-A7E1-B2FB76C5920B}" type="datetimeFigureOut">
              <a:rPr lang="en-US" smtClean="0"/>
              <a:t>12/14/2020</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EC88919-343C-4E9B-99C3-CDF2163BFD3E}"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Subject-Verb Agreement </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Words and Phrases </a:t>
            </a:r>
            <a:endParaRPr lang="en-US" dirty="0"/>
          </a:p>
        </p:txBody>
      </p:sp>
      <p:sp>
        <p:nvSpPr>
          <p:cNvPr id="3" name="Content Placeholder 2"/>
          <p:cNvSpPr>
            <a:spLocks noGrp="1"/>
          </p:cNvSpPr>
          <p:nvPr>
            <p:ph sz="quarter" idx="1"/>
          </p:nvPr>
        </p:nvSpPr>
        <p:spPr/>
        <p:txBody>
          <a:bodyPr>
            <a:normAutofit/>
          </a:bodyPr>
          <a:lstStyle/>
          <a:p>
            <a:r>
              <a:rPr lang="en-US" dirty="0" smtClean="0"/>
              <a:t>The words and phrases "</a:t>
            </a:r>
            <a:r>
              <a:rPr lang="en-US" b="1" dirty="0" smtClean="0"/>
              <a:t>each</a:t>
            </a:r>
            <a:r>
              <a:rPr lang="en-US" dirty="0" smtClean="0"/>
              <a:t>," "</a:t>
            </a:r>
            <a:r>
              <a:rPr lang="en-US" b="1" dirty="0" smtClean="0"/>
              <a:t>each one</a:t>
            </a:r>
            <a:r>
              <a:rPr lang="en-US" dirty="0" smtClean="0"/>
              <a:t>," "</a:t>
            </a:r>
            <a:r>
              <a:rPr lang="en-US" b="1" dirty="0" smtClean="0"/>
              <a:t>either</a:t>
            </a:r>
            <a:r>
              <a:rPr lang="en-US" dirty="0" smtClean="0"/>
              <a:t>," "</a:t>
            </a:r>
            <a:r>
              <a:rPr lang="en-US" b="1" dirty="0" smtClean="0"/>
              <a:t>neither</a:t>
            </a:r>
            <a:r>
              <a:rPr lang="en-US" dirty="0" smtClean="0"/>
              <a:t>," "</a:t>
            </a:r>
            <a:r>
              <a:rPr lang="en-US" b="1" dirty="0" smtClean="0"/>
              <a:t>everyone</a:t>
            </a:r>
            <a:r>
              <a:rPr lang="en-US" dirty="0" smtClean="0"/>
              <a:t>," "</a:t>
            </a:r>
            <a:r>
              <a:rPr lang="en-US" b="1" dirty="0" smtClean="0"/>
              <a:t>everybody</a:t>
            </a:r>
            <a:r>
              <a:rPr lang="en-US" dirty="0" smtClean="0"/>
              <a:t>," "</a:t>
            </a:r>
            <a:r>
              <a:rPr lang="en-US" b="1" dirty="0" smtClean="0"/>
              <a:t>anyone</a:t>
            </a:r>
            <a:r>
              <a:rPr lang="en-US" dirty="0" smtClean="0"/>
              <a:t>," "</a:t>
            </a:r>
            <a:r>
              <a:rPr lang="en-US" b="1" dirty="0" smtClean="0"/>
              <a:t>anybody</a:t>
            </a:r>
            <a:r>
              <a:rPr lang="en-US" dirty="0" smtClean="0"/>
              <a:t>," "</a:t>
            </a:r>
            <a:r>
              <a:rPr lang="en-US" b="1" dirty="0" smtClean="0"/>
              <a:t>nobody</a:t>
            </a:r>
            <a:r>
              <a:rPr lang="en-US" dirty="0" smtClean="0"/>
              <a:t>," "</a:t>
            </a:r>
            <a:r>
              <a:rPr lang="en-US" b="1" dirty="0" smtClean="0"/>
              <a:t>somebody</a:t>
            </a:r>
            <a:r>
              <a:rPr lang="en-US" dirty="0" smtClean="0"/>
              <a:t>," "</a:t>
            </a:r>
            <a:r>
              <a:rPr lang="en-US" b="1" dirty="0" smtClean="0"/>
              <a:t>someone</a:t>
            </a:r>
            <a:r>
              <a:rPr lang="en-US" dirty="0" smtClean="0"/>
              <a:t>," and "</a:t>
            </a:r>
            <a:r>
              <a:rPr lang="en-US" b="1" dirty="0" smtClean="0"/>
              <a:t>no one</a:t>
            </a:r>
            <a:r>
              <a:rPr lang="en-US" dirty="0" smtClean="0"/>
              <a:t>" are singular and require a singular verb</a:t>
            </a:r>
            <a:r>
              <a:rPr lang="en-US" dirty="0" smtClean="0"/>
              <a:t>. </a:t>
            </a:r>
          </a:p>
          <a:p>
            <a:r>
              <a:rPr lang="en-US" b="1" dirty="0" smtClean="0"/>
              <a:t>Each</a:t>
            </a:r>
            <a:r>
              <a:rPr lang="en-US" b="1" dirty="0" smtClean="0"/>
              <a:t> </a:t>
            </a:r>
            <a:r>
              <a:rPr lang="en-US" dirty="0" smtClean="0"/>
              <a:t>of the participants </a:t>
            </a:r>
            <a:r>
              <a:rPr lang="en-US" u="sng" dirty="0" smtClean="0"/>
              <a:t>was</a:t>
            </a:r>
            <a:r>
              <a:rPr lang="en-US" dirty="0" smtClean="0"/>
              <a:t> willing to be recorded.</a:t>
            </a:r>
          </a:p>
          <a:p>
            <a:r>
              <a:rPr lang="en-US" b="1" dirty="0" smtClean="0"/>
              <a:t>Neither</a:t>
            </a:r>
            <a:r>
              <a:rPr lang="en-US" b="1" dirty="0" smtClean="0"/>
              <a:t> </a:t>
            </a:r>
            <a:r>
              <a:rPr lang="en-US" dirty="0" smtClean="0"/>
              <a:t>alternative hypothesis </a:t>
            </a:r>
            <a:r>
              <a:rPr lang="en-US" u="sng" dirty="0" smtClean="0"/>
              <a:t>was</a:t>
            </a:r>
            <a:r>
              <a:rPr lang="en-US" dirty="0" smtClean="0"/>
              <a:t> accepted.</a:t>
            </a:r>
          </a:p>
          <a:p>
            <a:r>
              <a:rPr lang="en-US" dirty="0" smtClean="0"/>
              <a:t>I </a:t>
            </a:r>
            <a:r>
              <a:rPr lang="en-US" dirty="0" smtClean="0"/>
              <a:t>will offer a $5 gift card to </a:t>
            </a:r>
            <a:r>
              <a:rPr lang="en-US" b="1" dirty="0" smtClean="0"/>
              <a:t>everybody </a:t>
            </a:r>
            <a:r>
              <a:rPr lang="en-US" dirty="0" smtClean="0"/>
              <a:t>who </a:t>
            </a:r>
            <a:r>
              <a:rPr lang="en-US" u="sng" dirty="0" smtClean="0"/>
              <a:t>participates</a:t>
            </a:r>
            <a:r>
              <a:rPr lang="en-US" dirty="0" smtClean="0"/>
              <a:t> in the study.</a:t>
            </a:r>
          </a:p>
          <a:p>
            <a:r>
              <a:rPr lang="en-US" b="1" dirty="0" smtClean="0"/>
              <a:t>No </a:t>
            </a:r>
            <a:r>
              <a:rPr lang="en-US" b="1" dirty="0" smtClean="0"/>
              <a:t>one </a:t>
            </a:r>
            <a:r>
              <a:rPr lang="en-US" u="sng" dirty="0" smtClean="0"/>
              <a:t>was</a:t>
            </a:r>
            <a:r>
              <a:rPr lang="en-US" dirty="0" smtClean="0"/>
              <a:t> available to meet with me at the preferred times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Countable Nouns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Count </a:t>
            </a:r>
            <a:r>
              <a:rPr lang="en-US" dirty="0" smtClean="0"/>
              <a:t>nouns can be separated into individual units and counted. They usually have both a singular and a plural form. Most English nouns are count nouns.</a:t>
            </a:r>
          </a:p>
          <a:p>
            <a:r>
              <a:rPr lang="en-US" dirty="0" smtClean="0"/>
              <a:t>one phone, two phones</a:t>
            </a:r>
          </a:p>
          <a:p>
            <a:r>
              <a:rPr lang="en-US" dirty="0" smtClean="0"/>
              <a:t>one dog, two dogs</a:t>
            </a:r>
          </a:p>
          <a:p>
            <a:r>
              <a:rPr lang="en-US" dirty="0" smtClean="0"/>
              <a:t>one shirt, two shirts</a:t>
            </a:r>
          </a:p>
          <a:p>
            <a:r>
              <a:rPr lang="en-US" dirty="0" smtClean="0"/>
              <a:t>However, a few countable nouns only have a plural form in English. Here are a few examples:</a:t>
            </a:r>
          </a:p>
          <a:p>
            <a:r>
              <a:rPr lang="en-US" dirty="0" smtClean="0"/>
              <a:t>clothes</a:t>
            </a:r>
          </a:p>
          <a:p>
            <a:r>
              <a:rPr lang="en-US" dirty="0" smtClean="0"/>
              <a:t>pants</a:t>
            </a:r>
          </a:p>
          <a:p>
            <a:r>
              <a:rPr lang="en-US" dirty="0" smtClean="0"/>
              <a:t>jeans</a:t>
            </a:r>
          </a:p>
          <a:p>
            <a:r>
              <a:rPr lang="en-US" dirty="0" smtClean="0"/>
              <a:t>shorts</a:t>
            </a:r>
          </a:p>
          <a:p>
            <a:r>
              <a:rPr lang="en-US" dirty="0" smtClean="0"/>
              <a:t>pajamas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Non-Count Nouns </a:t>
            </a:r>
            <a:endParaRPr lang="en-US" dirty="0"/>
          </a:p>
        </p:txBody>
      </p:sp>
      <p:sp>
        <p:nvSpPr>
          <p:cNvPr id="3" name="Content Placeholder 2"/>
          <p:cNvSpPr>
            <a:spLocks noGrp="1"/>
          </p:cNvSpPr>
          <p:nvPr>
            <p:ph sz="quarter" idx="1"/>
          </p:nvPr>
        </p:nvSpPr>
        <p:spPr>
          <a:xfrm>
            <a:off x="457200" y="1600200"/>
            <a:ext cx="7467600" cy="5257800"/>
          </a:xfrm>
        </p:spPr>
        <p:txBody>
          <a:bodyPr>
            <a:normAutofit fontScale="77500" lnSpcReduction="20000"/>
          </a:bodyPr>
          <a:lstStyle/>
          <a:p>
            <a:r>
              <a:rPr lang="en-US" dirty="0" smtClean="0"/>
              <a:t>Non-count </a:t>
            </a:r>
            <a:r>
              <a:rPr lang="en-US" dirty="0" smtClean="0"/>
              <a:t>(or uncountable) nouns exist as masses or abstract quantities that cannot be counted. They have no plural form. Although most English nouns are count nouns, </a:t>
            </a:r>
            <a:r>
              <a:rPr lang="en-US" dirty="0" err="1" smtClean="0"/>
              <a:t>noncount</a:t>
            </a:r>
            <a:r>
              <a:rPr lang="en-US" dirty="0" smtClean="0"/>
              <a:t> nouns frequently occur in academic writing.</a:t>
            </a:r>
          </a:p>
          <a:p>
            <a:r>
              <a:rPr lang="en-US" b="1" dirty="0" smtClean="0"/>
              <a:t>A </a:t>
            </a:r>
            <a:r>
              <a:rPr lang="en-US" b="1" dirty="0" smtClean="0"/>
              <a:t>mass:</a:t>
            </a:r>
            <a:r>
              <a:rPr lang="en-US" dirty="0" smtClean="0"/>
              <a:t> </a:t>
            </a:r>
            <a:r>
              <a:rPr lang="en-US" dirty="0" smtClean="0"/>
              <a:t>work, </a:t>
            </a:r>
            <a:r>
              <a:rPr lang="en-US" dirty="0" smtClean="0"/>
              <a:t>homework, money, transportation, clothing, luggage, jewelry, traffic</a:t>
            </a:r>
          </a:p>
          <a:p>
            <a:r>
              <a:rPr lang="en-US" b="1" dirty="0" smtClean="0"/>
              <a:t>A natural substance: </a:t>
            </a:r>
            <a:r>
              <a:rPr lang="en-US" dirty="0" smtClean="0"/>
              <a:t>air, ice, water, </a:t>
            </a:r>
            <a:r>
              <a:rPr lang="en-US" dirty="0" smtClean="0"/>
              <a:t>fire, blood, </a:t>
            </a:r>
            <a:r>
              <a:rPr lang="en-US" dirty="0" smtClean="0"/>
              <a:t>gold, silver</a:t>
            </a:r>
          </a:p>
          <a:p>
            <a:r>
              <a:rPr lang="en-US" b="1" dirty="0" smtClean="0"/>
              <a:t>Food: </a:t>
            </a:r>
            <a:r>
              <a:rPr lang="en-US" dirty="0" smtClean="0"/>
              <a:t>milk, rice, coffee, bread, sugar, meat, water</a:t>
            </a:r>
          </a:p>
          <a:p>
            <a:r>
              <a:rPr lang="en-US" b="1" dirty="0" smtClean="0"/>
              <a:t>An abstract concept: </a:t>
            </a:r>
            <a:r>
              <a:rPr lang="en-US" dirty="0" smtClean="0"/>
              <a:t>advice, happiness, health, education, research, knowledge, information, time</a:t>
            </a:r>
          </a:p>
          <a:p>
            <a:r>
              <a:rPr lang="en-US" b="1" dirty="0" smtClean="0"/>
              <a:t>A game: </a:t>
            </a:r>
            <a:r>
              <a:rPr lang="en-US" dirty="0" smtClean="0"/>
              <a:t>soccer, tennis, basketball, </a:t>
            </a:r>
            <a:r>
              <a:rPr lang="en-US" dirty="0" smtClean="0"/>
              <a:t>hockey, chess</a:t>
            </a:r>
            <a:endParaRPr lang="en-US" dirty="0" smtClean="0"/>
          </a:p>
          <a:p>
            <a:r>
              <a:rPr lang="en-US" b="1" dirty="0" smtClean="0"/>
              <a:t>A disease: </a:t>
            </a:r>
            <a:r>
              <a:rPr lang="en-US" dirty="0" smtClean="0"/>
              <a:t>diabetes, measles, polio, influenza, malaria, hypothyroidism, arthritis</a:t>
            </a:r>
          </a:p>
          <a:p>
            <a:r>
              <a:rPr lang="en-US" b="1" dirty="0" smtClean="0"/>
              <a:t>A subject of study: </a:t>
            </a:r>
            <a:r>
              <a:rPr lang="en-US" dirty="0" smtClean="0"/>
              <a:t>economics, physics, astronomy, biology, history, statistics</a:t>
            </a:r>
          </a:p>
          <a:p>
            <a:r>
              <a:rPr lang="en-US" b="1" dirty="0" smtClean="0"/>
              <a:t>A language</a:t>
            </a:r>
            <a:r>
              <a:rPr lang="en-US" dirty="0" smtClean="0"/>
              <a:t>: Arabic, Chinese, Spanish, English</a:t>
            </a:r>
          </a:p>
          <a:p>
            <a:r>
              <a:rPr lang="en-US" b="1" dirty="0" smtClean="0"/>
              <a:t>An activity (in the "-</a:t>
            </a:r>
            <a:r>
              <a:rPr lang="en-US" b="1" dirty="0" err="1" smtClean="0"/>
              <a:t>ing</a:t>
            </a:r>
            <a:r>
              <a:rPr lang="en-US" b="1" dirty="0" smtClean="0"/>
              <a:t>" form):</a:t>
            </a:r>
            <a:r>
              <a:rPr lang="en-US" i="1" dirty="0" smtClean="0"/>
              <a:t> </a:t>
            </a:r>
            <a:r>
              <a:rPr lang="en-US" dirty="0" smtClean="0"/>
              <a:t>swimming, dancing, reading, smoking, drinking, studying</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Non-count </a:t>
            </a:r>
            <a:r>
              <a:rPr lang="en-US" dirty="0" smtClean="0"/>
              <a:t>nouns take a singular </a:t>
            </a:r>
            <a:r>
              <a:rPr lang="en-US" dirty="0" smtClean="0"/>
              <a:t>Verb</a:t>
            </a:r>
            <a:endParaRPr lang="en-US" dirty="0"/>
          </a:p>
        </p:txBody>
      </p:sp>
      <p:sp>
        <p:nvSpPr>
          <p:cNvPr id="3" name="Content Placeholder 2"/>
          <p:cNvSpPr>
            <a:spLocks noGrp="1"/>
          </p:cNvSpPr>
          <p:nvPr>
            <p:ph sz="quarter" idx="1"/>
          </p:nvPr>
        </p:nvSpPr>
        <p:spPr/>
        <p:txBody>
          <a:bodyPr/>
          <a:lstStyle/>
          <a:p>
            <a:r>
              <a:rPr lang="en-US" b="1" dirty="0" smtClean="0"/>
              <a:t>Education</a:t>
            </a:r>
            <a:r>
              <a:rPr lang="en-US" dirty="0" smtClean="0"/>
              <a:t> </a:t>
            </a:r>
            <a:r>
              <a:rPr lang="en-US" u="sng" dirty="0" smtClean="0"/>
              <a:t>is</a:t>
            </a:r>
            <a:r>
              <a:rPr lang="en-US" dirty="0" smtClean="0"/>
              <a:t> the key to success.</a:t>
            </a:r>
          </a:p>
          <a:p>
            <a:r>
              <a:rPr lang="en-US" b="1" dirty="0" smtClean="0"/>
              <a:t>Diabetes</a:t>
            </a:r>
            <a:r>
              <a:rPr lang="en-US" b="1" dirty="0" smtClean="0"/>
              <a:t> </a:t>
            </a:r>
            <a:r>
              <a:rPr lang="en-US" u="sng" dirty="0" smtClean="0"/>
              <a:t>affects</a:t>
            </a:r>
            <a:r>
              <a:rPr lang="en-US" dirty="0" smtClean="0"/>
              <a:t> many people around the world.</a:t>
            </a:r>
          </a:p>
          <a:p>
            <a:r>
              <a:rPr lang="en-US" b="1" dirty="0" smtClean="0"/>
              <a:t>The</a:t>
            </a:r>
            <a:r>
              <a:rPr lang="en-US" b="1" dirty="0" smtClean="0"/>
              <a:t> information</a:t>
            </a:r>
            <a:r>
              <a:rPr lang="en-US" dirty="0" smtClean="0"/>
              <a:t> obtained from the business owners </a:t>
            </a:r>
            <a:r>
              <a:rPr lang="en-US" u="sng" dirty="0" smtClean="0"/>
              <a:t>was</a:t>
            </a:r>
            <a:r>
              <a:rPr lang="en-US" dirty="0" smtClean="0"/>
              <a:t> relevant to include in the study.</a:t>
            </a:r>
          </a:p>
          <a:p>
            <a:r>
              <a:rPr lang="en-US" b="1" dirty="0" smtClean="0"/>
              <a:t>The </a:t>
            </a:r>
            <a:r>
              <a:rPr lang="en-US" b="1" dirty="0" smtClean="0"/>
              <a:t>research</a:t>
            </a:r>
            <a:r>
              <a:rPr lang="en-US" dirty="0" smtClean="0"/>
              <a:t> I found on the topic </a:t>
            </a:r>
            <a:r>
              <a:rPr lang="en-US" u="sng" dirty="0" smtClean="0"/>
              <a:t>was</a:t>
            </a:r>
            <a:r>
              <a:rPr lang="en-US" dirty="0" smtClean="0"/>
              <a:t> limited.</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Countable Nouns</a:t>
            </a:r>
            <a:endParaRPr lang="en-US" dirty="0"/>
          </a:p>
        </p:txBody>
      </p:sp>
      <p:sp>
        <p:nvSpPr>
          <p:cNvPr id="3" name="Content Placeholder 2"/>
          <p:cNvSpPr>
            <a:spLocks noGrp="1"/>
          </p:cNvSpPr>
          <p:nvPr>
            <p:ph sz="quarter" idx="1"/>
          </p:nvPr>
        </p:nvSpPr>
        <p:spPr/>
        <p:txBody>
          <a:bodyPr/>
          <a:lstStyle/>
          <a:p>
            <a:r>
              <a:rPr lang="en-US" dirty="0" smtClean="0"/>
              <a:t>Some countable nouns in English such as </a:t>
            </a:r>
            <a:r>
              <a:rPr lang="en-US" i="1" dirty="0" smtClean="0"/>
              <a:t>earnings, goods, odds, surroundings, proceeds, contents, </a:t>
            </a:r>
            <a:r>
              <a:rPr lang="en-US" dirty="0" smtClean="0"/>
              <a:t>and </a:t>
            </a:r>
            <a:r>
              <a:rPr lang="en-US" i="1" dirty="0" smtClean="0"/>
              <a:t>valuables</a:t>
            </a:r>
            <a:r>
              <a:rPr lang="en-US" dirty="0" smtClean="0"/>
              <a:t> only have a plural form and take a plural verb</a:t>
            </a:r>
            <a:r>
              <a:rPr lang="en-US" dirty="0" smtClean="0"/>
              <a:t>.</a:t>
            </a:r>
          </a:p>
          <a:p>
            <a:r>
              <a:rPr lang="en-US" b="1" dirty="0" smtClean="0"/>
              <a:t>The </a:t>
            </a:r>
            <a:r>
              <a:rPr lang="en-US" b="1" dirty="0" smtClean="0"/>
              <a:t>earnings</a:t>
            </a:r>
            <a:r>
              <a:rPr lang="en-US" dirty="0" smtClean="0"/>
              <a:t> for this quarter </a:t>
            </a:r>
            <a:r>
              <a:rPr lang="en-US" u="sng" dirty="0" smtClean="0"/>
              <a:t>exceed</a:t>
            </a:r>
            <a:r>
              <a:rPr lang="en-US" dirty="0" smtClean="0"/>
              <a:t> expectations.</a:t>
            </a:r>
          </a:p>
          <a:p>
            <a:r>
              <a:rPr lang="en-US" b="1" dirty="0" smtClean="0"/>
              <a:t>The </a:t>
            </a:r>
            <a:r>
              <a:rPr lang="en-US" b="1" dirty="0" smtClean="0"/>
              <a:t>proceeds</a:t>
            </a:r>
            <a:r>
              <a:rPr lang="en-US" dirty="0" smtClean="0"/>
              <a:t> from the sale </a:t>
            </a:r>
            <a:r>
              <a:rPr lang="en-US" u="sng" dirty="0" smtClean="0"/>
              <a:t>go</a:t>
            </a:r>
            <a:r>
              <a:rPr lang="en-US" dirty="0" smtClean="0"/>
              <a:t> to support the homeless population in the city.</a:t>
            </a:r>
          </a:p>
          <a:p>
            <a:r>
              <a:rPr lang="en-US" b="1" dirty="0" smtClean="0"/>
              <a:t>Locally </a:t>
            </a:r>
            <a:r>
              <a:rPr lang="en-US" b="1" dirty="0" smtClean="0"/>
              <a:t>produced goods</a:t>
            </a:r>
            <a:r>
              <a:rPr lang="en-US" dirty="0" smtClean="0"/>
              <a:t> </a:t>
            </a:r>
            <a:r>
              <a:rPr lang="en-US" u="sng" dirty="0" smtClean="0"/>
              <a:t>have</a:t>
            </a:r>
            <a:r>
              <a:rPr lang="en-US" dirty="0" smtClean="0"/>
              <a:t> the advantage of shorter supply chains.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sz="quarter" idx="1"/>
          </p:nvPr>
        </p:nvSpPr>
        <p:spPr/>
        <p:txBody>
          <a:bodyPr/>
          <a:lstStyle/>
          <a:p>
            <a:r>
              <a:rPr lang="en-US" dirty="0" smtClean="0"/>
              <a:t>In sentences beginning with "</a:t>
            </a:r>
            <a:r>
              <a:rPr lang="en-US" b="1" dirty="0" smtClean="0"/>
              <a:t>there is</a:t>
            </a:r>
            <a:r>
              <a:rPr lang="en-US" dirty="0" smtClean="0"/>
              <a:t>" or "</a:t>
            </a:r>
            <a:r>
              <a:rPr lang="en-US" b="1" dirty="0" smtClean="0"/>
              <a:t>there are</a:t>
            </a:r>
            <a:r>
              <a:rPr lang="en-US" dirty="0" smtClean="0"/>
              <a:t>," the subject follows the verb. Since "</a:t>
            </a:r>
            <a:r>
              <a:rPr lang="en-US" b="1" dirty="0" smtClean="0"/>
              <a:t>there</a:t>
            </a:r>
            <a:r>
              <a:rPr lang="en-US" dirty="0" smtClean="0"/>
              <a:t>" is not the subject, the verb agrees with what follows the verb</a:t>
            </a:r>
            <a:r>
              <a:rPr lang="en-US" dirty="0" smtClean="0"/>
              <a:t>.</a:t>
            </a:r>
          </a:p>
          <a:p>
            <a:r>
              <a:rPr lang="en-US" dirty="0" smtClean="0"/>
              <a:t>There</a:t>
            </a:r>
            <a:r>
              <a:rPr lang="en-US" dirty="0" smtClean="0"/>
              <a:t> </a:t>
            </a:r>
            <a:r>
              <a:rPr lang="en-US" u="sng" dirty="0" smtClean="0"/>
              <a:t>is</a:t>
            </a:r>
            <a:r>
              <a:rPr lang="en-US" dirty="0" smtClean="0"/>
              <a:t> little </a:t>
            </a:r>
            <a:r>
              <a:rPr lang="en-US" b="1" dirty="0" smtClean="0"/>
              <a:t>administrative support</a:t>
            </a:r>
            <a:r>
              <a:rPr lang="en-US" dirty="0" smtClean="0"/>
              <a:t>.</a:t>
            </a:r>
            <a:endParaRPr lang="en-US" dirty="0" smtClean="0"/>
          </a:p>
          <a:p>
            <a:r>
              <a:rPr lang="en-US" dirty="0" smtClean="0"/>
              <a:t>There</a:t>
            </a:r>
            <a:r>
              <a:rPr lang="en-US" dirty="0" smtClean="0"/>
              <a:t> </a:t>
            </a:r>
            <a:r>
              <a:rPr lang="en-US" u="sng" dirty="0" smtClean="0"/>
              <a:t>are</a:t>
            </a:r>
            <a:r>
              <a:rPr lang="en-US" dirty="0" smtClean="0"/>
              <a:t> many </a:t>
            </a:r>
            <a:r>
              <a:rPr lang="en-US" b="1" dirty="0" smtClean="0"/>
              <a:t>factors</a:t>
            </a:r>
            <a:r>
              <a:rPr lang="en-US" dirty="0" smtClean="0"/>
              <a:t> affecting teacher retention.</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Collective Nouns</a:t>
            </a:r>
            <a:endParaRPr lang="en-US" dirty="0"/>
          </a:p>
        </p:txBody>
      </p:sp>
      <p:sp>
        <p:nvSpPr>
          <p:cNvPr id="3" name="Content Placeholder 2"/>
          <p:cNvSpPr>
            <a:spLocks noGrp="1"/>
          </p:cNvSpPr>
          <p:nvPr>
            <p:ph sz="quarter" idx="1"/>
          </p:nvPr>
        </p:nvSpPr>
        <p:spPr/>
        <p:txBody>
          <a:bodyPr>
            <a:normAutofit fontScale="85000" lnSpcReduction="20000"/>
          </a:bodyPr>
          <a:lstStyle/>
          <a:p>
            <a:r>
              <a:rPr lang="en-US" b="1" dirty="0" smtClean="0"/>
              <a:t>Herd</a:t>
            </a:r>
            <a:r>
              <a:rPr lang="en-US" dirty="0" smtClean="0"/>
              <a:t>– A group of herbivore animals</a:t>
            </a:r>
          </a:p>
          <a:p>
            <a:r>
              <a:rPr lang="en-US" b="1" dirty="0" smtClean="0"/>
              <a:t>Pack</a:t>
            </a:r>
            <a:r>
              <a:rPr lang="en-US" dirty="0" smtClean="0"/>
              <a:t>– A group of canine animals such as wolves or dogs; also used to describe playing cards and packages containing multiple objects</a:t>
            </a:r>
          </a:p>
          <a:p>
            <a:r>
              <a:rPr lang="en-US" b="1" dirty="0" smtClean="0"/>
              <a:t>Flock</a:t>
            </a:r>
            <a:r>
              <a:rPr lang="en-US" dirty="0" smtClean="0"/>
              <a:t>– A group of birds; also used to discuss small </a:t>
            </a:r>
            <a:r>
              <a:rPr lang="en-US" dirty="0" err="1" smtClean="0"/>
              <a:t>hooved</a:t>
            </a:r>
            <a:r>
              <a:rPr lang="en-US" dirty="0" smtClean="0"/>
              <a:t> animals such as sheep or goats</a:t>
            </a:r>
          </a:p>
          <a:p>
            <a:r>
              <a:rPr lang="en-US" b="1" dirty="0" smtClean="0"/>
              <a:t>Swarm</a:t>
            </a:r>
            <a:r>
              <a:rPr lang="en-US" dirty="0" smtClean="0"/>
              <a:t>– A group of insects</a:t>
            </a:r>
          </a:p>
          <a:p>
            <a:r>
              <a:rPr lang="en-US" b="1" dirty="0" smtClean="0"/>
              <a:t>Group</a:t>
            </a:r>
            <a:r>
              <a:rPr lang="en-US" dirty="0" smtClean="0"/>
              <a:t> – A very general term used to describe people, places, things, and animals</a:t>
            </a:r>
          </a:p>
          <a:p>
            <a:r>
              <a:rPr lang="en-US" b="1" dirty="0" smtClean="0"/>
              <a:t>Crowd</a:t>
            </a:r>
            <a:r>
              <a:rPr lang="en-US" dirty="0" smtClean="0"/>
              <a:t> – Usually used to describe a group of people</a:t>
            </a:r>
          </a:p>
          <a:p>
            <a:r>
              <a:rPr lang="en-US" b="1" dirty="0" smtClean="0"/>
              <a:t>Gang</a:t>
            </a:r>
            <a:r>
              <a:rPr lang="en-US" dirty="0" smtClean="0"/>
              <a:t> – Usually used to describe a group of criminals; also used to describe a group of workers, particularly sailors or dock workers</a:t>
            </a:r>
          </a:p>
          <a:p>
            <a:r>
              <a:rPr lang="en-US" b="1" dirty="0" smtClean="0"/>
              <a:t>Mob</a:t>
            </a:r>
            <a:r>
              <a:rPr lang="en-US" dirty="0" smtClean="0"/>
              <a:t> – Normally used to describe an angry or unruly group of people; also used to describe a group of kangaroos</a:t>
            </a:r>
          </a:p>
          <a:p>
            <a:r>
              <a:rPr lang="en-US" b="1" dirty="0" smtClean="0"/>
              <a:t>Staff</a:t>
            </a:r>
            <a:r>
              <a:rPr lang="en-US" dirty="0" smtClean="0"/>
              <a:t> – A group of people who work in the same place</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sz="quarter" idx="1"/>
          </p:nvPr>
        </p:nvSpPr>
        <p:spPr/>
        <p:txBody>
          <a:bodyPr>
            <a:normAutofit fontScale="70000" lnSpcReduction="20000"/>
          </a:bodyPr>
          <a:lstStyle/>
          <a:p>
            <a:r>
              <a:rPr lang="en-US" b="1" dirty="0" smtClean="0"/>
              <a:t>Crew</a:t>
            </a:r>
            <a:r>
              <a:rPr lang="en-US" dirty="0" smtClean="0"/>
              <a:t> – Usually used to denote a group of workers; also used to describe aircraft and ships personnel</a:t>
            </a:r>
          </a:p>
          <a:p>
            <a:r>
              <a:rPr lang="en-US" b="1" dirty="0" smtClean="0"/>
              <a:t>Panel</a:t>
            </a:r>
            <a:r>
              <a:rPr lang="en-US" dirty="0" smtClean="0"/>
              <a:t> – A group of experts</a:t>
            </a:r>
          </a:p>
          <a:p>
            <a:r>
              <a:rPr lang="en-US" b="1" dirty="0" smtClean="0"/>
              <a:t>Board</a:t>
            </a:r>
            <a:r>
              <a:rPr lang="en-US" dirty="0" smtClean="0"/>
              <a:t> – A group of people, usually professionals, who take on an advisory role</a:t>
            </a:r>
          </a:p>
          <a:p>
            <a:r>
              <a:rPr lang="en-US" b="1" dirty="0" smtClean="0"/>
              <a:t>Bunch</a:t>
            </a:r>
            <a:r>
              <a:rPr lang="en-US" dirty="0" smtClean="0"/>
              <a:t> – Usually a group of smallish objects such as grapes, flowers, keys, or bananas</a:t>
            </a:r>
          </a:p>
          <a:p>
            <a:r>
              <a:rPr lang="en-US" b="1" dirty="0" smtClean="0"/>
              <a:t>Pile</a:t>
            </a:r>
            <a:r>
              <a:rPr lang="en-US" dirty="0" smtClean="0"/>
              <a:t> – An untidy collection of items such as rubbish</a:t>
            </a:r>
          </a:p>
          <a:p>
            <a:r>
              <a:rPr lang="en-US" b="1" dirty="0" smtClean="0"/>
              <a:t>Heap</a:t>
            </a:r>
            <a:r>
              <a:rPr lang="en-US" dirty="0" smtClean="0"/>
              <a:t> – A mounded collection of items; used interchangeably with “pile”</a:t>
            </a:r>
          </a:p>
          <a:p>
            <a:r>
              <a:rPr lang="en-US" b="1" dirty="0" smtClean="0"/>
              <a:t>Set</a:t>
            </a:r>
            <a:r>
              <a:rPr lang="en-US" dirty="0" smtClean="0"/>
              <a:t> – A tidy group of matched objects such as dishes; also used to describe rules or a social group of people</a:t>
            </a:r>
          </a:p>
          <a:p>
            <a:r>
              <a:rPr lang="en-US" b="1" dirty="0" smtClean="0"/>
              <a:t>Stack</a:t>
            </a:r>
            <a:r>
              <a:rPr lang="en-US" dirty="0" smtClean="0"/>
              <a:t> – A group of items neatly laid one on top of another; i.e., a stack of books</a:t>
            </a:r>
          </a:p>
          <a:p>
            <a:r>
              <a:rPr lang="en-US" b="1" dirty="0" smtClean="0"/>
              <a:t>Series</a:t>
            </a:r>
            <a:r>
              <a:rPr lang="en-US" dirty="0" smtClean="0"/>
              <a:t> – Used to discuss movies, books, or events that follow one after another, i.e. Star Trek or Harry Potter</a:t>
            </a:r>
          </a:p>
          <a:p>
            <a:r>
              <a:rPr lang="en-US" b="1" dirty="0" smtClean="0"/>
              <a:t>Shower</a:t>
            </a:r>
            <a:r>
              <a:rPr lang="en-US" dirty="0" smtClean="0"/>
              <a:t> – Usually used to describe rain, although it can be used to describe gifts or compliments</a:t>
            </a:r>
          </a:p>
          <a:p>
            <a:r>
              <a:rPr lang="en-US" b="1" dirty="0" smtClean="0"/>
              <a:t>Fall</a:t>
            </a:r>
            <a:r>
              <a:rPr lang="en-US" dirty="0" smtClean="0"/>
              <a:t> – Often used to discuss weather, such as rain, snow or hail</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Singular &amp; Plural Verbs </a:t>
            </a:r>
            <a:endParaRPr lang="en-US" dirty="0"/>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3089176" y="1600200"/>
            <a:ext cx="2203647" cy="487362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Subject-Verb Agreement </a:t>
            </a:r>
            <a:endParaRPr lang="en-US" dirty="0"/>
          </a:p>
        </p:txBody>
      </p:sp>
      <p:sp>
        <p:nvSpPr>
          <p:cNvPr id="3" name="Content Placeholder 2"/>
          <p:cNvSpPr>
            <a:spLocks noGrp="1"/>
          </p:cNvSpPr>
          <p:nvPr>
            <p:ph sz="quarter" idx="1"/>
          </p:nvPr>
        </p:nvSpPr>
        <p:spPr/>
        <p:txBody>
          <a:bodyPr/>
          <a:lstStyle/>
          <a:p>
            <a:r>
              <a:rPr lang="en-US" dirty="0" smtClean="0"/>
              <a:t>The subject must agree with the verb</a:t>
            </a:r>
          </a:p>
          <a:p>
            <a:r>
              <a:rPr lang="en-US" dirty="0" smtClean="0"/>
              <a:t>Singular subject with singular verbs</a:t>
            </a:r>
          </a:p>
          <a:p>
            <a:r>
              <a:rPr lang="en-US" dirty="0" smtClean="0"/>
              <a:t>Plural subject with plural verbs </a:t>
            </a:r>
          </a:p>
          <a:p>
            <a:endParaRPr lang="en-US" dirty="0" smtClean="0"/>
          </a:p>
          <a:p>
            <a:pPr algn="just">
              <a:buNone/>
            </a:pPr>
            <a:r>
              <a:rPr lang="en-US" dirty="0" smtClean="0"/>
              <a:t>Our </a:t>
            </a:r>
            <a:r>
              <a:rPr lang="en-US" b="1" dirty="0" smtClean="0"/>
              <a:t>baby</a:t>
            </a:r>
            <a:r>
              <a:rPr lang="en-US" dirty="0" smtClean="0"/>
              <a:t> </a:t>
            </a:r>
            <a:r>
              <a:rPr lang="en-US" u="sng" dirty="0" smtClean="0"/>
              <a:t>sleeps</a:t>
            </a:r>
            <a:r>
              <a:rPr lang="en-US" dirty="0" smtClean="0"/>
              <a:t> more than ten hours a day.</a:t>
            </a:r>
          </a:p>
          <a:p>
            <a:pPr algn="just">
              <a:buNone/>
            </a:pPr>
            <a:r>
              <a:rPr lang="en-US" dirty="0" smtClean="0"/>
              <a:t>Some </a:t>
            </a:r>
            <a:r>
              <a:rPr lang="en-US" b="1" dirty="0" smtClean="0"/>
              <a:t>babies</a:t>
            </a:r>
            <a:r>
              <a:rPr lang="en-US" dirty="0" smtClean="0"/>
              <a:t> </a:t>
            </a:r>
            <a:r>
              <a:rPr lang="en-US" u="sng" dirty="0" smtClean="0"/>
              <a:t>sleep</a:t>
            </a:r>
            <a:r>
              <a:rPr lang="en-US" dirty="0" smtClean="0"/>
              <a:t> even longer.</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Words between the Subject and Verb</a:t>
            </a:r>
            <a:endParaRPr lang="en-US" dirty="0"/>
          </a:p>
        </p:txBody>
      </p:sp>
      <p:sp>
        <p:nvSpPr>
          <p:cNvPr id="3" name="Content Placeholder 2"/>
          <p:cNvSpPr>
            <a:spLocks noGrp="1"/>
          </p:cNvSpPr>
          <p:nvPr>
            <p:ph sz="quarter" idx="1"/>
          </p:nvPr>
        </p:nvSpPr>
        <p:spPr/>
        <p:txBody>
          <a:bodyPr/>
          <a:lstStyle/>
          <a:p>
            <a:r>
              <a:rPr lang="en-US" dirty="0" smtClean="0"/>
              <a:t>A verb often comes right after its subject as in “The sealed </a:t>
            </a:r>
            <a:r>
              <a:rPr lang="en-US" b="1" dirty="0" smtClean="0"/>
              <a:t>boxes</a:t>
            </a:r>
            <a:r>
              <a:rPr lang="en-US" dirty="0" smtClean="0"/>
              <a:t> </a:t>
            </a:r>
            <a:r>
              <a:rPr lang="en-US" u="sng" dirty="0" smtClean="0"/>
              <a:t>belong</a:t>
            </a:r>
            <a:r>
              <a:rPr lang="en-US" dirty="0" smtClean="0"/>
              <a:t> to my brother”.</a:t>
            </a:r>
          </a:p>
          <a:p>
            <a:r>
              <a:rPr lang="en-US" dirty="0" smtClean="0"/>
              <a:t>At times, the subject and verb are separated by a </a:t>
            </a:r>
            <a:r>
              <a:rPr lang="en-US" b="1" dirty="0" smtClean="0"/>
              <a:t>prepositional phrase. </a:t>
            </a:r>
            <a:endParaRPr lang="en-US" b="1" dirty="0" smtClean="0"/>
          </a:p>
          <a:p>
            <a:r>
              <a:rPr lang="en-US" dirty="0" smtClean="0">
                <a:solidFill>
                  <a:srgbClr val="FF0000"/>
                </a:solidFill>
              </a:rPr>
              <a:t>Prepositional Phrase </a:t>
            </a:r>
            <a:r>
              <a:rPr lang="en-US" dirty="0" smtClean="0"/>
              <a:t>is a group of words that begins with a preposition(by, for, from, in, of, on, and to etc) and ends with a noun and pronoun. </a:t>
            </a:r>
          </a:p>
          <a:p>
            <a:r>
              <a:rPr lang="en-US" dirty="0" smtClean="0"/>
              <a:t>A small </a:t>
            </a:r>
            <a:r>
              <a:rPr lang="en-US" b="1" dirty="0" smtClean="0"/>
              <a:t>bag</a:t>
            </a:r>
            <a:r>
              <a:rPr lang="en-US" dirty="0" smtClean="0"/>
              <a:t> </a:t>
            </a:r>
            <a:r>
              <a:rPr lang="en-US" dirty="0" smtClean="0">
                <a:solidFill>
                  <a:srgbClr val="FF0000"/>
                </a:solidFill>
              </a:rPr>
              <a:t>of potato chips </a:t>
            </a:r>
            <a:r>
              <a:rPr lang="en-US" u="sng" dirty="0" smtClean="0"/>
              <a:t>contains</a:t>
            </a:r>
            <a:r>
              <a:rPr lang="en-US" dirty="0" smtClean="0"/>
              <a:t> 440 calories.</a:t>
            </a:r>
          </a:p>
          <a:p>
            <a:r>
              <a:rPr lang="en-US" dirty="0" smtClean="0"/>
              <a:t>The </a:t>
            </a:r>
            <a:r>
              <a:rPr lang="en-US" b="1" dirty="0" smtClean="0"/>
              <a:t>tomatoes</a:t>
            </a:r>
            <a:r>
              <a:rPr lang="en-US" dirty="0" smtClean="0"/>
              <a:t> </a:t>
            </a:r>
            <a:r>
              <a:rPr lang="en-US" dirty="0" smtClean="0">
                <a:solidFill>
                  <a:srgbClr val="FF0000"/>
                </a:solidFill>
              </a:rPr>
              <a:t>in this salad </a:t>
            </a:r>
            <a:r>
              <a:rPr lang="en-US" u="sng" dirty="0" smtClean="0"/>
              <a:t>are</a:t>
            </a:r>
            <a:r>
              <a:rPr lang="en-US" dirty="0" smtClean="0"/>
              <a:t> brown and sweet.</a:t>
            </a:r>
          </a:p>
          <a:p>
            <a:r>
              <a:rPr lang="en-US" dirty="0" smtClean="0"/>
              <a:t>The </a:t>
            </a:r>
            <a:r>
              <a:rPr lang="en-US" b="1" dirty="0" smtClean="0"/>
              <a:t>tomato </a:t>
            </a:r>
            <a:r>
              <a:rPr lang="en-US" dirty="0" smtClean="0">
                <a:solidFill>
                  <a:srgbClr val="FF0000"/>
                </a:solidFill>
              </a:rPr>
              <a:t>in this salad </a:t>
            </a:r>
            <a:r>
              <a:rPr lang="en-US" u="sng" dirty="0" smtClean="0"/>
              <a:t>is</a:t>
            </a:r>
            <a:r>
              <a:rPr lang="en-US" dirty="0" smtClean="0"/>
              <a:t> brown and sweet.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Compound Subjects</a:t>
            </a:r>
            <a:endParaRPr lang="en-US" dirty="0"/>
          </a:p>
        </p:txBody>
      </p:sp>
      <p:sp>
        <p:nvSpPr>
          <p:cNvPr id="3" name="Content Placeholder 2"/>
          <p:cNvSpPr>
            <a:spLocks noGrp="1"/>
          </p:cNvSpPr>
          <p:nvPr>
            <p:ph sz="quarter" idx="1"/>
          </p:nvPr>
        </p:nvSpPr>
        <p:spPr/>
        <p:txBody>
          <a:bodyPr/>
          <a:lstStyle/>
          <a:p>
            <a:r>
              <a:rPr lang="en-US" dirty="0" smtClean="0"/>
              <a:t>A </a:t>
            </a:r>
            <a:r>
              <a:rPr lang="en-US" b="1" dirty="0" smtClean="0"/>
              <a:t>compound subject</a:t>
            </a:r>
            <a:r>
              <a:rPr lang="en-US" dirty="0" smtClean="0"/>
              <a:t> is made up of two nouns connected by a joining word. Subjects joined by ‘and’ generally take a plural verb.</a:t>
            </a:r>
          </a:p>
          <a:p>
            <a:r>
              <a:rPr lang="en-US" b="1" dirty="0" smtClean="0"/>
              <a:t>Running and walking </a:t>
            </a:r>
            <a:r>
              <a:rPr lang="en-US" u="sng" dirty="0" smtClean="0"/>
              <a:t>are</a:t>
            </a:r>
            <a:r>
              <a:rPr lang="en-US" dirty="0" smtClean="0"/>
              <a:t> good ways to keep in shape.</a:t>
            </a:r>
          </a:p>
          <a:p>
            <a:r>
              <a:rPr lang="en-US" b="1" dirty="0" smtClean="0"/>
              <a:t>Fear and ignorance </a:t>
            </a:r>
            <a:r>
              <a:rPr lang="en-US" u="sng" dirty="0" smtClean="0"/>
              <a:t>have</a:t>
            </a:r>
            <a:r>
              <a:rPr lang="en-US" dirty="0" smtClean="0"/>
              <a:t> a lot to do with hatred.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1828800" y="1219200"/>
            <a:ext cx="4876800" cy="4912397"/>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Subject with More than One Verb</a:t>
            </a:r>
            <a:endParaRPr lang="en-US" dirty="0"/>
          </a:p>
        </p:txBody>
      </p:sp>
      <p:sp>
        <p:nvSpPr>
          <p:cNvPr id="3" name="Content Placeholder 2"/>
          <p:cNvSpPr>
            <a:spLocks noGrp="1"/>
          </p:cNvSpPr>
          <p:nvPr>
            <p:ph sz="quarter" idx="1"/>
          </p:nvPr>
        </p:nvSpPr>
        <p:spPr/>
        <p:txBody>
          <a:bodyPr/>
          <a:lstStyle/>
          <a:p>
            <a:r>
              <a:rPr lang="en-US" dirty="0" smtClean="0"/>
              <a:t>When there is one subject and more than one verb, the verbs throughout the sentence must agree with the subject</a:t>
            </a:r>
            <a:r>
              <a:rPr lang="en-US" dirty="0" smtClean="0"/>
              <a:t>.</a:t>
            </a:r>
          </a:p>
          <a:p>
            <a:r>
              <a:rPr lang="en-US" b="1" dirty="0" smtClean="0"/>
              <a:t>Interviews</a:t>
            </a:r>
            <a:r>
              <a:rPr lang="en-US" dirty="0" smtClean="0"/>
              <a:t> </a:t>
            </a:r>
            <a:r>
              <a:rPr lang="en-US" u="sng" dirty="0" smtClean="0"/>
              <a:t>are</a:t>
            </a:r>
            <a:r>
              <a:rPr lang="en-US" dirty="0" smtClean="0"/>
              <a:t> one way to collect data and </a:t>
            </a:r>
            <a:r>
              <a:rPr lang="en-US" u="sng" dirty="0" smtClean="0"/>
              <a:t>allow</a:t>
            </a:r>
            <a:r>
              <a:rPr lang="en-US" dirty="0" smtClean="0"/>
              <a:t> researchers to gain an in-depth understanding of participants.</a:t>
            </a:r>
          </a:p>
          <a:p>
            <a:r>
              <a:rPr lang="en-US" b="1" dirty="0" smtClean="0"/>
              <a:t>An </a:t>
            </a:r>
            <a:r>
              <a:rPr lang="en-US" b="1" dirty="0" smtClean="0"/>
              <a:t>assumption</a:t>
            </a:r>
            <a:r>
              <a:rPr lang="en-US" dirty="0" smtClean="0"/>
              <a:t> </a:t>
            </a:r>
            <a:r>
              <a:rPr lang="en-US" u="sng" dirty="0" smtClean="0"/>
              <a:t>is</a:t>
            </a:r>
            <a:r>
              <a:rPr lang="en-US" dirty="0" smtClean="0"/>
              <a:t> something that is generally accepted as true and </a:t>
            </a:r>
            <a:r>
              <a:rPr lang="en-US" u="sng" dirty="0" smtClean="0"/>
              <a:t>is</a:t>
            </a:r>
            <a:r>
              <a:rPr lang="en-US" dirty="0" smtClean="0"/>
              <a:t> an important consideration when conducting a doctoral study.</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Phrase between Subject and Verb</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When a phrase comes between the subject and the verb, remember that the verb still agrees with the subject, not the noun or pronoun in the phrase following the subject of the sentence</a:t>
            </a:r>
            <a:r>
              <a:rPr lang="en-US" dirty="0" smtClean="0"/>
              <a:t>.</a:t>
            </a:r>
          </a:p>
          <a:p>
            <a:r>
              <a:rPr lang="en-US" b="1" dirty="0" smtClean="0"/>
              <a:t>The </a:t>
            </a:r>
            <a:r>
              <a:rPr lang="en-US" b="1" dirty="0" smtClean="0"/>
              <a:t>student, </a:t>
            </a:r>
            <a:r>
              <a:rPr lang="en-US" dirty="0" smtClean="0"/>
              <a:t>as well as the committee </a:t>
            </a:r>
            <a:r>
              <a:rPr lang="en-US" dirty="0" smtClean="0">
                <a:solidFill>
                  <a:srgbClr val="FF0000"/>
                </a:solidFill>
              </a:rPr>
              <a:t>members</a:t>
            </a:r>
            <a:r>
              <a:rPr lang="en-US" dirty="0" smtClean="0"/>
              <a:t>, </a:t>
            </a:r>
            <a:r>
              <a:rPr lang="en-US" u="sng" dirty="0" smtClean="0"/>
              <a:t>is</a:t>
            </a:r>
            <a:r>
              <a:rPr lang="en-US" dirty="0" smtClean="0"/>
              <a:t> excited.</a:t>
            </a:r>
          </a:p>
          <a:p>
            <a:r>
              <a:rPr lang="en-US" b="1" dirty="0" smtClean="0"/>
              <a:t>The </a:t>
            </a:r>
            <a:r>
              <a:rPr lang="en-US" b="1" dirty="0" smtClean="0"/>
              <a:t>student </a:t>
            </a:r>
            <a:r>
              <a:rPr lang="en-US" dirty="0" smtClean="0"/>
              <a:t>with all the master’s </a:t>
            </a:r>
            <a:r>
              <a:rPr lang="en-US" dirty="0" smtClean="0">
                <a:solidFill>
                  <a:srgbClr val="FF0000"/>
                </a:solidFill>
              </a:rPr>
              <a:t>degrees</a:t>
            </a:r>
            <a:r>
              <a:rPr lang="en-US" dirty="0" smtClean="0"/>
              <a:t> </a:t>
            </a:r>
            <a:r>
              <a:rPr lang="en-US" u="sng" dirty="0" smtClean="0"/>
              <a:t>is</a:t>
            </a:r>
            <a:r>
              <a:rPr lang="en-US" dirty="0" smtClean="0"/>
              <a:t> very motivated.</a:t>
            </a:r>
          </a:p>
          <a:p>
            <a:r>
              <a:rPr lang="en-US" b="1" dirty="0" smtClean="0"/>
              <a:t>Strategies</a:t>
            </a:r>
            <a:r>
              <a:rPr lang="en-US" dirty="0" smtClean="0"/>
              <a:t> that the teacher uses to encourage classroom </a:t>
            </a:r>
            <a:r>
              <a:rPr lang="en-US" dirty="0" smtClean="0">
                <a:solidFill>
                  <a:srgbClr val="FF0000"/>
                </a:solidFill>
              </a:rPr>
              <a:t>participation</a:t>
            </a:r>
            <a:r>
              <a:rPr lang="en-US" dirty="0" smtClean="0"/>
              <a:t> </a:t>
            </a:r>
            <a:r>
              <a:rPr lang="en-US" u="sng" dirty="0" smtClean="0"/>
              <a:t>include</a:t>
            </a:r>
            <a:r>
              <a:rPr lang="en-US" dirty="0" smtClean="0"/>
              <a:t> using small groups and clarifying expectations.</a:t>
            </a:r>
          </a:p>
          <a:p>
            <a:r>
              <a:rPr lang="en-US" b="1" dirty="0" smtClean="0"/>
              <a:t>The </a:t>
            </a:r>
            <a:r>
              <a:rPr lang="en-US" b="1" dirty="0" smtClean="0"/>
              <a:t>focus</a:t>
            </a:r>
            <a:r>
              <a:rPr lang="en-US" dirty="0" smtClean="0"/>
              <a:t> of the interviews </a:t>
            </a:r>
            <a:r>
              <a:rPr lang="en-US" u="sng" dirty="0" smtClean="0"/>
              <a:t>was</a:t>
            </a:r>
            <a:r>
              <a:rPr lang="en-US" dirty="0" smtClean="0"/>
              <a:t> nine purposively selected </a:t>
            </a:r>
            <a:r>
              <a:rPr lang="en-US" dirty="0" smtClean="0">
                <a:solidFill>
                  <a:srgbClr val="FF0000"/>
                </a:solidFill>
              </a:rPr>
              <a:t>participants</a:t>
            </a:r>
            <a:r>
              <a:rPr lang="en-US" dirty="0" smtClean="0"/>
              <a: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of Proximity </a:t>
            </a:r>
            <a:endParaRPr lang="en-US" dirty="0"/>
          </a:p>
        </p:txBody>
      </p:sp>
      <p:sp>
        <p:nvSpPr>
          <p:cNvPr id="3" name="Content Placeholder 2"/>
          <p:cNvSpPr>
            <a:spLocks noGrp="1"/>
          </p:cNvSpPr>
          <p:nvPr>
            <p:ph sz="quarter" idx="1"/>
          </p:nvPr>
        </p:nvSpPr>
        <p:spPr/>
        <p:txBody>
          <a:bodyPr/>
          <a:lstStyle/>
          <a:p>
            <a:r>
              <a:rPr lang="en-US" dirty="0" smtClean="0"/>
              <a:t>When a compound subject contains both a singular and a plural noun or pronoun joined by "or"</a:t>
            </a:r>
            <a:r>
              <a:rPr lang="en-US" b="1" i="1" dirty="0" smtClean="0"/>
              <a:t> </a:t>
            </a:r>
            <a:r>
              <a:rPr lang="en-US" dirty="0" smtClean="0"/>
              <a:t>or "nor," the verb should agree with the part of the subject that is closest to the verb. </a:t>
            </a:r>
            <a:endParaRPr lang="en-US" dirty="0" smtClean="0"/>
          </a:p>
          <a:p>
            <a:r>
              <a:rPr lang="en-US" b="1" dirty="0" smtClean="0"/>
              <a:t>The </a:t>
            </a:r>
            <a:r>
              <a:rPr lang="en-US" b="1" dirty="0" smtClean="0"/>
              <a:t>student </a:t>
            </a:r>
            <a:r>
              <a:rPr lang="en-US" b="1" i="1" dirty="0" smtClean="0"/>
              <a:t>or</a:t>
            </a:r>
            <a:r>
              <a:rPr lang="en-US" b="1" dirty="0" smtClean="0"/>
              <a:t> the committee </a:t>
            </a:r>
            <a:r>
              <a:rPr lang="en-US" b="1" dirty="0" smtClean="0">
                <a:solidFill>
                  <a:srgbClr val="FF0000"/>
                </a:solidFill>
              </a:rPr>
              <a:t>members</a:t>
            </a:r>
            <a:r>
              <a:rPr lang="en-US" dirty="0" smtClean="0"/>
              <a:t> </a:t>
            </a:r>
            <a:r>
              <a:rPr lang="en-US" u="sng" dirty="0" smtClean="0"/>
              <a:t>write</a:t>
            </a:r>
            <a:r>
              <a:rPr lang="en-US" dirty="0" smtClean="0"/>
              <a:t> every day.</a:t>
            </a:r>
          </a:p>
          <a:p>
            <a:r>
              <a:rPr lang="en-US" b="1" dirty="0" smtClean="0"/>
              <a:t>Example: The committee members </a:t>
            </a:r>
            <a:r>
              <a:rPr lang="en-US" b="1" i="1" dirty="0" smtClean="0"/>
              <a:t>or</a:t>
            </a:r>
            <a:r>
              <a:rPr lang="en-US" b="1" dirty="0" smtClean="0"/>
              <a:t> the </a:t>
            </a:r>
            <a:r>
              <a:rPr lang="en-US" b="1" dirty="0" smtClean="0">
                <a:solidFill>
                  <a:srgbClr val="FF0000"/>
                </a:solidFill>
              </a:rPr>
              <a:t>student</a:t>
            </a:r>
            <a:r>
              <a:rPr lang="en-US" dirty="0" smtClean="0"/>
              <a:t> </a:t>
            </a:r>
            <a:r>
              <a:rPr lang="en-US" u="sng" dirty="0" smtClean="0"/>
              <a:t>writes</a:t>
            </a:r>
            <a:r>
              <a:rPr lang="en-US" dirty="0" smtClean="0"/>
              <a:t> every day</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1240</TotalTime>
  <Words>574</Words>
  <Application>Microsoft Office PowerPoint</Application>
  <PresentationFormat>On-screen Show (4:3)</PresentationFormat>
  <Paragraphs>100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Oriel</vt:lpstr>
      <vt:lpstr>Subject-Verb Agreement </vt:lpstr>
      <vt:lpstr>Singular &amp; Plural Verbs </vt:lpstr>
      <vt:lpstr>Subject-Verb Agreement </vt:lpstr>
      <vt:lpstr>Words between the Subject and Verb</vt:lpstr>
      <vt:lpstr>Compound Subjects</vt:lpstr>
      <vt:lpstr> </vt:lpstr>
      <vt:lpstr>One Subject with More than One Verb</vt:lpstr>
      <vt:lpstr>Phrase between Subject and Verb</vt:lpstr>
      <vt:lpstr>Rule of Proximity </vt:lpstr>
      <vt:lpstr>Words and Phrases </vt:lpstr>
      <vt:lpstr>Countable Nouns</vt:lpstr>
      <vt:lpstr>Non-Count Nouns </vt:lpstr>
      <vt:lpstr>Non-count nouns take a singular Verb</vt:lpstr>
      <vt:lpstr>Countable Nouns</vt:lpstr>
      <vt:lpstr> </vt:lpstr>
      <vt:lpstr>Collective Nouns</vt:lpstr>
      <vt:lpstr> </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mariam.ali</dc:creator>
  <cp:lastModifiedBy>mariam.ali</cp:lastModifiedBy>
  <cp:revision>13</cp:revision>
  <dcterms:created xsi:type="dcterms:W3CDTF">2020-12-14T11:42:28Z</dcterms:created>
  <dcterms:modified xsi:type="dcterms:W3CDTF">2020-12-15T08:23:15Z</dcterms:modified>
</cp:coreProperties>
</file>