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0" r:id="rId3"/>
    <p:sldMasterId id="2147483656" r:id="rId4"/>
    <p:sldMasterId id="2147483658" r:id="rId5"/>
    <p:sldMasterId id="2147483660" r:id="rId6"/>
    <p:sldMasterId id="2147483662" r:id="rId7"/>
    <p:sldMasterId id="2147483664" r:id="rId8"/>
  </p:sldMasterIdLst>
  <p:notesMasterIdLst>
    <p:notesMasterId r:id="rId10"/>
  </p:notesMasterIdLst>
  <p:sldIdLst>
    <p:sldId id="256" r:id="rId9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false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1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1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1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1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1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1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2" name="Google Shape;422;p1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1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1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2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true"/>
          <p:nvPr>
            <p:ph type="ctrTitle"/>
          </p:nvPr>
        </p:nvSpPr>
        <p:spPr>
          <a:xfrm>
            <a:off x="2286000" y="3124200"/>
            <a:ext cx="61722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true"/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lvl="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Google Shape;30;p2"/>
          <p:cNvSpPr txBox="true"/>
          <p:nvPr>
            <p:ph type="dt" idx="10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true"/>
          <p:nvPr>
            <p:ph type="ftr" idx="11"/>
          </p:nvPr>
        </p:nvSpPr>
        <p:spPr>
          <a:xfrm rot="5400000">
            <a:off x="7077013" y="4181413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true"/>
          <p:nvPr>
            <p:ph type="sldNum" idx="12"/>
          </p:nvPr>
        </p:nvSpPr>
        <p:spPr>
          <a:xfrm>
            <a:off x="1325562" y="4929187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true"/>
          <p:nvPr>
            <p:ph type="title"/>
          </p:nvPr>
        </p:nvSpPr>
        <p:spPr>
          <a:xfrm rot="5400000">
            <a:off x="3371880" y="3200370"/>
            <a:ext cx="630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true"/>
          <p:nvPr>
            <p:ph type="body" idx="1"/>
          </p:nvPr>
        </p:nvSpPr>
        <p:spPr>
          <a:xfrm>
            <a:off x="6812280" y="274320"/>
            <a:ext cx="1527000" cy="4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6"/>
          <p:cNvSpPr txBox="true"/>
          <p:nvPr>
            <p:ph type="body" idx="2"/>
          </p:nvPr>
        </p:nvSpPr>
        <p:spPr>
          <a:xfrm>
            <a:off x="304800" y="274320"/>
            <a:ext cx="5638800" cy="6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6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9" name="Google Shape;159;p16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true"/>
          <p:nvPr>
            <p:ph type="title"/>
          </p:nvPr>
        </p:nvSpPr>
        <p:spPr>
          <a:xfrm rot="5400000">
            <a:off x="3350163" y="3200370"/>
            <a:ext cx="630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8"/>
          <p:cNvSpPr/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6" name="Google Shape;176;p18"/>
          <p:cNvSpPr txBox="true"/>
          <p:nvPr>
            <p:ph type="body" idx="1"/>
          </p:nvPr>
        </p:nvSpPr>
        <p:spPr>
          <a:xfrm>
            <a:off x="6765798" y="264795"/>
            <a:ext cx="1524000" cy="4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228600" algn="l" rtl="0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 rtl="0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 rtl="0">
              <a:spcBef>
                <a:spcPts val="200"/>
              </a:spcBef>
              <a:spcAft>
                <a:spcPts val="0"/>
              </a:spcAft>
              <a:buSzPts val="600"/>
              <a:buChar char=""/>
              <a:defRPr sz="1000"/>
            </a:lvl3pPr>
            <a:lvl4pPr marL="1828800" lvl="3" indent="-262890" algn="l" rtl="0">
              <a:spcBef>
                <a:spcPts val="180"/>
              </a:spcBef>
              <a:spcAft>
                <a:spcPts val="0"/>
              </a:spcAft>
              <a:buSzPts val="540"/>
              <a:buChar char=""/>
              <a:defRPr sz="900"/>
            </a:lvl4pPr>
            <a:lvl5pPr marL="2286000" lvl="4" indent="-267335" algn="l" rtl="0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8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9" name="Google Shape;179;p18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true"/>
          <p:nvPr>
            <p:ph type="title"/>
          </p:nvPr>
        </p:nvSpPr>
        <p:spPr>
          <a:xfrm rot="5400000">
            <a:off x="4541850" y="2362189"/>
            <a:ext cx="58515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true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true"/>
          <p:nvPr>
            <p:ph type="body" idx="1"/>
          </p:nvPr>
        </p:nvSpPr>
        <p:spPr>
          <a:xfrm rot="5400000">
            <a:off x="1754250" y="303150"/>
            <a:ext cx="4873500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true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true"/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"/>
          <p:cNvSpPr txBox="true"/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/>
          <p:nvPr>
            <p:ph type="body" idx="3"/>
          </p:nvPr>
        </p:nvSpPr>
        <p:spPr>
          <a:xfrm>
            <a:off x="457200" y="1569720"/>
            <a:ext cx="3657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/>
          <p:nvPr>
            <p:ph type="body" idx="4"/>
          </p:nvPr>
        </p:nvSpPr>
        <p:spPr>
          <a:xfrm>
            <a:off x="4343400" y="1569720"/>
            <a:ext cx="3657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true"/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"/>
          <p:cNvSpPr txBox="true"/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8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true"/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4pPr>
            <a:lvl5pPr marL="2286000" lvl="4" indent="-306070" algn="l" rtl="0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0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4" name="Google Shape;94;p10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true"/>
          <p:nvPr>
            <p:ph type="title"/>
          </p:nvPr>
        </p:nvSpPr>
        <p:spPr>
          <a:xfrm>
            <a:off x="2286000" y="2895600"/>
            <a:ext cx="61722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true"/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2"/>
          <p:cNvSpPr txBox="true"/>
          <p:nvPr>
            <p:ph type="dt" idx="10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 txBox="true"/>
          <p:nvPr>
            <p:ph type="ftr" idx="11"/>
          </p:nvPr>
        </p:nvSpPr>
        <p:spPr>
          <a:xfrm rot="5400000">
            <a:off x="7077013" y="4178238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true"/>
          <p:nvPr>
            <p:ph type="sldNum" idx="12"/>
          </p:nvPr>
        </p:nvSpPr>
        <p:spPr>
          <a:xfrm>
            <a:off x="1339850" y="4929187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9" name="Google Shape;139;p14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true"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9CE">
              <a:alpha val="35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true"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9CE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true"/>
          <p:nvPr/>
        </p:nvSpPr>
        <p:spPr>
          <a:xfrm>
            <a:off x="1141412" y="0"/>
            <a:ext cx="230100" cy="6858000"/>
          </a:xfrm>
          <a:prstGeom prst="rect">
            <a:avLst/>
          </a:prstGeom>
          <a:solidFill>
            <a:srgbClr val="FFEDE8">
              <a:alpha val="705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>
                <a:alpha val="7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" name="Google Shape;11;p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8">
                <a:alpha val="827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" name="Google Shape;12;p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" name="Google Shape;13;p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3AE">
                <a:alpha val="8157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" name="Google Shape;14;p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" name="Google Shape;15;p1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Google Shape;16;p1"/>
          <p:cNvSpPr txBox="true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309687" y="4867275"/>
            <a:ext cx="6414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90612" y="5500687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663700" y="5788025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905000" y="4495800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1"/>
          <p:cNvSpPr txBox="true"/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815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40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1"/>
          <p:cNvSpPr txBox="true"/>
          <p:nvPr>
            <p:ph type="dt" idx="10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true"/>
          <p:nvPr>
            <p:ph type="ftr" idx="11"/>
          </p:nvPr>
        </p:nvSpPr>
        <p:spPr>
          <a:xfrm rot="5400000">
            <a:off x="7077013" y="4181413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true"/>
          <p:nvPr>
            <p:ph type="sldNum" idx="12"/>
          </p:nvPr>
        </p:nvSpPr>
        <p:spPr>
          <a:xfrm>
            <a:off x="1325562" y="4929187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" name="Google Shape;35;p3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6" name="Google Shape;36;p3"/>
          <p:cNvSpPr txBox="true"/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815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40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7" name="Google Shape;37;p3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9" name="Google Shape;39;p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" name="Google Shape;41;p3"/>
          <p:cNvSpPr txBox="true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" name="Google Shape;43;p3"/>
          <p:cNvSpPr/>
          <p:nvPr/>
        </p:nvSpPr>
        <p:spPr>
          <a:xfrm>
            <a:off x="8156575" y="5715000"/>
            <a:ext cx="549300" cy="54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79;p9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Google Shape;80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81;p9"/>
          <p:cNvSpPr txBox="true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3" name="Google Shape;83;p9"/>
          <p:cNvSpPr/>
          <p:nvPr/>
        </p:nvSpPr>
        <p:spPr>
          <a:xfrm>
            <a:off x="8156575" y="5715000"/>
            <a:ext cx="549300" cy="54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5" name="Google Shape;85;p9"/>
          <p:cNvSpPr txBox="true"/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815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40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6" name="Google Shape;86;p9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9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88" name="Google Shape;88;p9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true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true"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9CE">
              <a:alpha val="35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 txBox="true"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9CE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true"/>
          <p:nvPr/>
        </p:nvSpPr>
        <p:spPr>
          <a:xfrm>
            <a:off x="1141412" y="0"/>
            <a:ext cx="230100" cy="6858000"/>
          </a:xfrm>
          <a:prstGeom prst="rect">
            <a:avLst/>
          </a:prstGeom>
          <a:solidFill>
            <a:srgbClr val="FFEDE8">
              <a:alpha val="705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>
                <a:alpha val="7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1" name="Google Shape;101;p1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8">
                <a:alpha val="827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" name="Google Shape;102;p1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3" name="Google Shape;103;p1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3AE">
                <a:alpha val="8157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5" name="Google Shape;105;p11"/>
          <p:cNvSpPr txBox="true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323975" y="4867275"/>
            <a:ext cx="6429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1090612" y="5500687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1663700" y="5791200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1879600" y="4479925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1"/>
          <p:cNvCxnSpPr/>
          <p:nvPr/>
        </p:nvCxnSpPr>
        <p:spPr>
          <a:xfrm>
            <a:off x="9097962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2" name="Google Shape;112;p11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3" name="Google Shape;113;p11"/>
          <p:cNvSpPr txBox="true"/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815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40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4" name="Google Shape;114;p11"/>
          <p:cNvSpPr txBox="true"/>
          <p:nvPr>
            <p:ph type="dt" idx="10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1"/>
          <p:cNvSpPr txBox="true"/>
          <p:nvPr>
            <p:ph type="ftr" idx="11"/>
          </p:nvPr>
        </p:nvSpPr>
        <p:spPr>
          <a:xfrm rot="5400000">
            <a:off x="7077013" y="4178238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1"/>
          <p:cNvSpPr txBox="true"/>
          <p:nvPr>
            <p:ph type="sldNum" idx="12"/>
          </p:nvPr>
        </p:nvSpPr>
        <p:spPr>
          <a:xfrm>
            <a:off x="1339850" y="4929187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" name="Google Shape;126;p1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7" name="Google Shape;127;p13"/>
          <p:cNvSpPr txBox="true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9" name="Google Shape;129;p13"/>
          <p:cNvSpPr/>
          <p:nvPr/>
        </p:nvSpPr>
        <p:spPr>
          <a:xfrm>
            <a:off x="8156575" y="5715000"/>
            <a:ext cx="549300" cy="54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1" name="Google Shape;131;p13"/>
          <p:cNvSpPr txBox="true"/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815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40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2" name="Google Shape;132;p13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3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34" name="Google Shape;134;p13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5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5" name="Google Shape;145;p15"/>
          <p:cNvSpPr txBox="true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7" name="Google Shape;147;p15"/>
          <p:cNvSpPr/>
          <p:nvPr/>
        </p:nvSpPr>
        <p:spPr>
          <a:xfrm>
            <a:off x="8156575" y="5715000"/>
            <a:ext cx="549300" cy="54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9" name="Google Shape;149;p15"/>
          <p:cNvSpPr txBox="true"/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815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40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0" name="Google Shape;150;p15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5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52" name="Google Shape;152;p15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2" name="Google Shape;162;p17"/>
          <p:cNvSpPr/>
          <p:nvPr/>
        </p:nvSpPr>
        <p:spPr>
          <a:xfrm>
            <a:off x="8156575" y="5715000"/>
            <a:ext cx="549300" cy="54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4" name="Google Shape;164;p17"/>
          <p:cNvSpPr txBox="true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/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7" name="Google Shape;167;p17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" name="Google Shape;168;p17"/>
          <p:cNvSpPr txBox="true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9" name="Google Shape;169;p17"/>
          <p:cNvSpPr txBox="true"/>
          <p:nvPr>
            <p:ph type="body" idx="1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815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40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0" name="Google Shape;170;p17"/>
          <p:cNvSpPr txBox="true"/>
          <p:nvPr>
            <p:ph type="dt" idx="10"/>
          </p:nvPr>
        </p:nvSpPr>
        <p:spPr>
          <a:xfrm rot="5400000">
            <a:off x="7588912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17"/>
          <p:cNvSpPr txBox="true"/>
          <p:nvPr>
            <p:ph type="sldNum" idx="12"/>
          </p:nvPr>
        </p:nvSpPr>
        <p:spPr>
          <a:xfrm>
            <a:off x="8129587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72" name="Google Shape;172;p17"/>
          <p:cNvSpPr txBox="true"/>
          <p:nvPr>
            <p:ph type="ftr" idx="11"/>
          </p:nvPr>
        </p:nvSpPr>
        <p:spPr>
          <a:xfrm rot="5400000">
            <a:off x="6989774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true"/>
          <p:nvPr>
            <p:ph type="ctrTitle"/>
          </p:nvPr>
        </p:nvSpPr>
        <p:spPr>
          <a:xfrm>
            <a:off x="2286000" y="3124200"/>
            <a:ext cx="6172200" cy="18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“BRAINSTORMING </a:t>
            </a:r>
            <a:b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</a:t>
            </a:r>
            <a:b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 ESSAY”</a:t>
            </a:r>
            <a:endParaRPr lang="en-US" sz="3000" b="1" i="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5" name="Google Shape;185;p19"/>
          <p:cNvSpPr txBox="true"/>
          <p:nvPr>
            <p:ph type="subTitle" idx="1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English Composition </a:t>
            </a:r>
            <a:endParaRPr lang="en-US" sz="1800" b="1" i="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Department of Computer Science</a:t>
            </a:r>
            <a:endParaRPr lang="en-US" sz="1800" b="1" i="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true"/>
          <p:nvPr/>
        </p:nvSpPr>
        <p:spPr>
          <a:xfrm>
            <a:off x="1371600" y="685800"/>
            <a:ext cx="7086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6" name="Google Shape;286;p28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Four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28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Listing or Bulleting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8" name="Google Shape;288;p28"/>
          <p:cNvSpPr txBox="true"/>
          <p:nvPr/>
        </p:nvSpPr>
        <p:spPr>
          <a:xfrm>
            <a:off x="1219200" y="3124200"/>
            <a:ext cx="64008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list of terms/ideas/concepts about the topic. Create multiple lists depending on the purpose.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28"/>
          <p:cNvSpPr txBox="true"/>
          <p:nvPr/>
        </p:nvSpPr>
        <p:spPr>
          <a:xfrm>
            <a:off x="1371600" y="4267200"/>
            <a:ext cx="6248400" cy="24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Warming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Toxic fumes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SUVs/Cars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Extinction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Belief/Disbelief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Kyoto Agreement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28"/>
          <p:cNvGrpSpPr/>
          <p:nvPr/>
        </p:nvGrpSpPr>
        <p:grpSpPr>
          <a:xfrm>
            <a:off x="1524000" y="4514850"/>
            <a:ext cx="2952750" cy="1828800"/>
            <a:chOff x="960" y="2844"/>
            <a:chExt cx="1860" cy="1152"/>
          </a:xfrm>
        </p:grpSpPr>
        <p:sp>
          <p:nvSpPr>
            <p:cNvPr id="291" name="Google Shape;291;p28"/>
            <p:cNvSpPr/>
            <p:nvPr/>
          </p:nvSpPr>
          <p:spPr>
            <a:xfrm>
              <a:off x="960" y="3696"/>
              <a:ext cx="12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28"/>
            <p:cNvCxnSpPr/>
            <p:nvPr/>
          </p:nvCxnSpPr>
          <p:spPr>
            <a:xfrm rot="10800000" flipH="true">
              <a:off x="1920" y="2844"/>
              <a:ext cx="9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93" name="Google Shape;293;p28"/>
          <p:cNvSpPr txBox="true"/>
          <p:nvPr/>
        </p:nvSpPr>
        <p:spPr>
          <a:xfrm>
            <a:off x="4114800" y="4267200"/>
            <a:ext cx="23622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Belief/Disbelief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Scientists disagree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American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China/USA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occurrence or abnormal event?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true"/>
          <p:nvPr/>
        </p:nvSpPr>
        <p:spPr>
          <a:xfrm>
            <a:off x="152400" y="685800"/>
            <a:ext cx="6172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29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Five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29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Venn Diagram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1" name="Google Shape;301;p29"/>
          <p:cNvSpPr txBox="true"/>
          <p:nvPr/>
        </p:nvSpPr>
        <p:spPr>
          <a:xfrm>
            <a:off x="1219200" y="3124200"/>
            <a:ext cx="64008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Draw two circles that connect, like this: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two topics above the circles.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Brainstorm about the topics – what do they have in common and what is unique about each one.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02" name="Google Shape;302;p29"/>
          <p:cNvGrpSpPr/>
          <p:nvPr/>
        </p:nvGrpSpPr>
        <p:grpSpPr>
          <a:xfrm>
            <a:off x="5725085" y="2074406"/>
            <a:ext cx="2771215" cy="1868944"/>
            <a:chOff x="3606" y="1307"/>
            <a:chExt cx="1746" cy="1177"/>
          </a:xfrm>
        </p:grpSpPr>
        <p:sp>
          <p:nvSpPr>
            <p:cNvPr id="303" name="Google Shape;303;p29"/>
            <p:cNvSpPr/>
            <p:nvPr/>
          </p:nvSpPr>
          <p:spPr>
            <a:xfrm>
              <a:off x="3648" y="1584"/>
              <a:ext cx="1200" cy="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128" y="1584"/>
              <a:ext cx="1200" cy="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 rot="-959945">
              <a:off x="3628" y="1427"/>
              <a:ext cx="590" cy="240"/>
            </a:xfrm>
            <a:prstGeom prst="rect">
              <a:avLst/>
            </a:prstGeom>
            <a:solidFill>
              <a:srgbClr val="000000"/>
            </a:solidFill>
            <a:ln cap="flat" cmpd="sng" algn="ctr">
              <a:solidFill>
                <a:srgbClr val="000000"/>
              </a:solidFill>
              <a:miter lim="800000"/>
            </a:ln>
          </p:spPr>
          <p:txBody>
            <a:bodyPr fromWordArt="true"/>
            <a:lstStyle>
              <a:defPPr lvl="0"/>
              <a:lvl1pPr lvl="0"/>
              <a:lvl2pPr lvl="1"/>
              <a:lvl3pPr lvl="2"/>
              <a:lvl4pPr lvl="3"/>
              <a:lvl5pPr lvl="4"/>
              <a:lvl6pPr lvl="5"/>
              <a:lvl7pPr lvl="6"/>
              <a:lvl8pPr lvl="7"/>
              <a:lvl9pPr lvl="8"/>
            </a:lstStyle>
            <a:p>
              <a:r>
                <a:rPr b="0" i="0" u="none" cap="none">
                  <a:latin typeface="Arial Black"/>
                </a:rPr>
                <a:t>Paris, France
</a:t>
              </a:r>
              <a:endParaRPr b="0" i="0" u="none" cap="none">
                <a:latin typeface="Arial Black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 rot="1080035">
              <a:off x="4656" y="1392"/>
              <a:ext cx="590" cy="240"/>
            </a:xfrm>
            <a:prstGeom prst="rect">
              <a:avLst/>
            </a:prstGeom>
            <a:solidFill>
              <a:srgbClr val="000000"/>
            </a:solidFill>
            <a:ln cap="flat" cmpd="sng" algn="ctr">
              <a:solidFill>
                <a:srgbClr val="000000"/>
              </a:solidFill>
              <a:miter lim="800000"/>
            </a:ln>
          </p:spPr>
          <p:txBody>
            <a:bodyPr fromWordArt="true"/>
            <a:lstStyle>
              <a:defPPr lvl="0"/>
              <a:lvl1pPr lvl="0"/>
              <a:lvl2pPr lvl="1"/>
              <a:lvl3pPr lvl="2"/>
              <a:lvl4pPr lvl="3"/>
              <a:lvl5pPr lvl="4"/>
              <a:lvl6pPr lvl="5"/>
              <a:lvl7pPr lvl="6"/>
              <a:lvl8pPr lvl="7"/>
              <a:lvl9pPr lvl="8"/>
            </a:lstStyle>
            <a:p>
              <a:r>
                <a:rPr b="0" i="0" u="none" cap="none">
                  <a:latin typeface="Arial Black"/>
                </a:rPr>
                <a:t>Paris, Texas
</a:t>
              </a:r>
              <a:endParaRPr b="0" i="0" u="none" cap="none">
                <a:latin typeface="Arial Black"/>
              </a:endParaRPr>
            </a:p>
          </p:txBody>
        </p:sp>
        <p:sp>
          <p:nvSpPr>
            <p:cNvPr id="307" name="Google Shape;307;p29"/>
            <p:cNvSpPr txBox="true"/>
            <p:nvPr/>
          </p:nvSpPr>
          <p:spPr>
            <a:xfrm>
              <a:off x="4272" y="182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Cities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Eiffel Tower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9"/>
            <p:cNvSpPr txBox="true"/>
            <p:nvPr/>
          </p:nvSpPr>
          <p:spPr>
            <a:xfrm>
              <a:off x="3696" y="1824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Capital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Became Paris in 400 A.D.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francophone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 txBox="true"/>
            <p:nvPr/>
          </p:nvSpPr>
          <p:spPr>
            <a:xfrm>
              <a:off x="4752" y="182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County seat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Anglophone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Founded in 1839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true"/>
          <p:nvPr/>
        </p:nvSpPr>
        <p:spPr>
          <a:xfrm>
            <a:off x="1828800" y="685800"/>
            <a:ext cx="5638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5" name="Google Shape;315;p30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Five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30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Venn Diagram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7" name="Google Shape;317;p30"/>
          <p:cNvSpPr txBox="true"/>
          <p:nvPr/>
        </p:nvSpPr>
        <p:spPr>
          <a:xfrm>
            <a:off x="1219200" y="3124200"/>
            <a:ext cx="64008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is it used?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are writing a comparison or contrast essay.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18" name="Google Shape;318;p30"/>
          <p:cNvGrpSpPr/>
          <p:nvPr/>
        </p:nvGrpSpPr>
        <p:grpSpPr>
          <a:xfrm>
            <a:off x="2540910" y="4043833"/>
            <a:ext cx="4023153" cy="2031461"/>
            <a:chOff x="3606" y="1307"/>
            <a:chExt cx="1746" cy="1177"/>
          </a:xfrm>
        </p:grpSpPr>
        <p:sp>
          <p:nvSpPr>
            <p:cNvPr id="319" name="Google Shape;319;p30"/>
            <p:cNvSpPr/>
            <p:nvPr/>
          </p:nvSpPr>
          <p:spPr>
            <a:xfrm>
              <a:off x="3648" y="1584"/>
              <a:ext cx="1200" cy="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4128" y="1584"/>
              <a:ext cx="1200" cy="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 rot="-959945">
              <a:off x="3628" y="1427"/>
              <a:ext cx="590" cy="240"/>
            </a:xfrm>
            <a:prstGeom prst="rect">
              <a:avLst/>
            </a:prstGeom>
            <a:solidFill>
              <a:srgbClr val="000000"/>
            </a:solidFill>
            <a:ln cap="flat" cmpd="sng" algn="ctr">
              <a:solidFill>
                <a:srgbClr val="000000"/>
              </a:solidFill>
              <a:miter lim="800000"/>
            </a:ln>
          </p:spPr>
          <p:txBody>
            <a:bodyPr fromWordArt="true"/>
            <a:lstStyle>
              <a:defPPr lvl="0"/>
              <a:lvl1pPr lvl="0"/>
              <a:lvl2pPr lvl="1"/>
              <a:lvl3pPr lvl="2"/>
              <a:lvl4pPr lvl="3"/>
              <a:lvl5pPr lvl="4"/>
              <a:lvl6pPr lvl="5"/>
              <a:lvl7pPr lvl="6"/>
              <a:lvl8pPr lvl="7"/>
              <a:lvl9pPr lvl="8"/>
            </a:lstStyle>
            <a:p>
              <a:r>
                <a:rPr b="0" i="0" u="none" cap="none">
                  <a:latin typeface="Arial Black"/>
                </a:rPr>
                <a:t>Paris, France
</a:t>
              </a:r>
              <a:endParaRPr b="0" i="0" u="none" cap="none">
                <a:latin typeface="Arial Black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 rot="1080035">
              <a:off x="4656" y="1392"/>
              <a:ext cx="590" cy="240"/>
            </a:xfrm>
            <a:prstGeom prst="rect">
              <a:avLst/>
            </a:prstGeom>
            <a:solidFill>
              <a:srgbClr val="000000"/>
            </a:solidFill>
            <a:ln cap="flat" cmpd="sng" algn="ctr">
              <a:solidFill>
                <a:srgbClr val="000000"/>
              </a:solidFill>
              <a:miter lim="800000"/>
            </a:ln>
          </p:spPr>
          <p:txBody>
            <a:bodyPr fromWordArt="true"/>
            <a:lstStyle>
              <a:defPPr lvl="0"/>
              <a:lvl1pPr lvl="0"/>
              <a:lvl2pPr lvl="1"/>
              <a:lvl3pPr lvl="2"/>
              <a:lvl4pPr lvl="3"/>
              <a:lvl5pPr lvl="4"/>
              <a:lvl6pPr lvl="5"/>
              <a:lvl7pPr lvl="6"/>
              <a:lvl8pPr lvl="7"/>
              <a:lvl9pPr lvl="8"/>
            </a:lstStyle>
            <a:p>
              <a:r>
                <a:rPr b="0" i="0" u="none" cap="none">
                  <a:latin typeface="Arial Black"/>
                </a:rPr>
                <a:t>Paris, Texas
</a:t>
              </a:r>
              <a:endParaRPr b="0" i="0" u="none" cap="none">
                <a:latin typeface="Arial Black"/>
              </a:endParaRPr>
            </a:p>
          </p:txBody>
        </p:sp>
        <p:sp>
          <p:nvSpPr>
            <p:cNvPr id="323" name="Google Shape;323;p30"/>
            <p:cNvSpPr txBox="true"/>
            <p:nvPr/>
          </p:nvSpPr>
          <p:spPr>
            <a:xfrm>
              <a:off x="4272" y="182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Cities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Eiffel Tower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 txBox="true"/>
            <p:nvPr/>
          </p:nvSpPr>
          <p:spPr>
            <a:xfrm>
              <a:off x="3696" y="182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Capital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Became Paris in 400 A.D.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francophone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0"/>
            <p:cNvSpPr txBox="true"/>
            <p:nvPr/>
          </p:nvSpPr>
          <p:spPr>
            <a:xfrm>
              <a:off x="4752" y="182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County seat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anglophone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Founded in 1839</a:t>
              </a:r>
              <a:endPara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6" name="Google Shape;326;p30" descr="MPj04015100000[1]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685800" y="4038600"/>
            <a:ext cx="1573212" cy="23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 descr="tower"/>
          <p:cNvPicPr preferRelativeResize="false"/>
          <p:nvPr/>
        </p:nvPicPr>
        <p:blipFill rotWithShape="true">
          <a:blip r:embed="rId2"/>
          <a:srcRect/>
          <a:stretch>
            <a:fillRect/>
          </a:stretch>
        </p:blipFill>
        <p:spPr>
          <a:xfrm>
            <a:off x="6781800" y="4038600"/>
            <a:ext cx="17716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true"/>
          <p:nvPr/>
        </p:nvSpPr>
        <p:spPr>
          <a:xfrm>
            <a:off x="152400" y="685800"/>
            <a:ext cx="6248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3" name="Google Shape;333;p31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Six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31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Tree Diagram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5" name="Google Shape;335;p31"/>
          <p:cNvSpPr txBox="true"/>
          <p:nvPr/>
        </p:nvSpPr>
        <p:spPr>
          <a:xfrm>
            <a:off x="1219200" y="3124200"/>
            <a:ext cx="64008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diagram has a central idea to which you add branches that focus on details.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36" name="Google Shape;336;p31"/>
          <p:cNvGrpSpPr/>
          <p:nvPr/>
        </p:nvGrpSpPr>
        <p:grpSpPr>
          <a:xfrm>
            <a:off x="1581150" y="4419600"/>
            <a:ext cx="4762500" cy="952500"/>
            <a:chOff x="756" y="3120"/>
            <a:chExt cx="3000" cy="600"/>
          </a:xfrm>
        </p:grpSpPr>
        <p:cxnSp>
          <p:nvCxnSpPr>
            <p:cNvPr id="337" name="Google Shape;337;p31"/>
            <p:cNvCxnSpPr/>
            <p:nvPr/>
          </p:nvCxnSpPr>
          <p:spPr>
            <a:xfrm flipH="true">
              <a:off x="756" y="3120"/>
              <a:ext cx="15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8" name="Google Shape;338;p31"/>
            <p:cNvCxnSpPr/>
            <p:nvPr/>
          </p:nvCxnSpPr>
          <p:spPr>
            <a:xfrm>
              <a:off x="2256" y="3120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9" name="Google Shape;339;p31"/>
            <p:cNvCxnSpPr/>
            <p:nvPr/>
          </p:nvCxnSpPr>
          <p:spPr>
            <a:xfrm>
              <a:off x="2256" y="3120"/>
              <a:ext cx="15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31"/>
          <p:cNvGrpSpPr/>
          <p:nvPr/>
        </p:nvGrpSpPr>
        <p:grpSpPr>
          <a:xfrm>
            <a:off x="971550" y="5257800"/>
            <a:ext cx="952500" cy="476250"/>
            <a:chOff x="612" y="3216"/>
            <a:chExt cx="600" cy="300"/>
          </a:xfrm>
        </p:grpSpPr>
        <p:grpSp>
          <p:nvGrpSpPr>
            <p:cNvPr id="341" name="Google Shape;341;p31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42" name="Google Shape;342;p31"/>
              <p:cNvCxnSpPr/>
              <p:nvPr/>
            </p:nvCxnSpPr>
            <p:spPr>
              <a:xfrm flipH="true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31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44" name="Google Shape;344;p31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45" name="Google Shape;345;p31"/>
          <p:cNvGrpSpPr/>
          <p:nvPr/>
        </p:nvGrpSpPr>
        <p:grpSpPr>
          <a:xfrm>
            <a:off x="6000750" y="5257800"/>
            <a:ext cx="952500" cy="476250"/>
            <a:chOff x="612" y="3216"/>
            <a:chExt cx="600" cy="300"/>
          </a:xfrm>
        </p:grpSpPr>
        <p:grpSp>
          <p:nvGrpSpPr>
            <p:cNvPr id="346" name="Google Shape;346;p31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47" name="Google Shape;347;p31"/>
              <p:cNvCxnSpPr/>
              <p:nvPr/>
            </p:nvCxnSpPr>
            <p:spPr>
              <a:xfrm flipH="true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31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49" name="Google Shape;349;p31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50" name="Google Shape;350;p31"/>
          <p:cNvGrpSpPr/>
          <p:nvPr/>
        </p:nvGrpSpPr>
        <p:grpSpPr>
          <a:xfrm>
            <a:off x="3486150" y="5410200"/>
            <a:ext cx="952500" cy="476250"/>
            <a:chOff x="612" y="3216"/>
            <a:chExt cx="600" cy="300"/>
          </a:xfrm>
        </p:grpSpPr>
        <p:grpSp>
          <p:nvGrpSpPr>
            <p:cNvPr id="351" name="Google Shape;351;p31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52" name="Google Shape;352;p31"/>
              <p:cNvCxnSpPr/>
              <p:nvPr/>
            </p:nvCxnSpPr>
            <p:spPr>
              <a:xfrm flipH="true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31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54" name="Google Shape;354;p31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Six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32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Tree Diagram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1" name="Google Shape;361;p32"/>
          <p:cNvSpPr txBox="true"/>
          <p:nvPr/>
        </p:nvSpPr>
        <p:spPr>
          <a:xfrm>
            <a:off x="1219200" y="3124200"/>
            <a:ext cx="64008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do you use it?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type of diagram is helpful in classification essays.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62" name="Google Shape;362;p32"/>
          <p:cNvGrpSpPr/>
          <p:nvPr/>
        </p:nvGrpSpPr>
        <p:grpSpPr>
          <a:xfrm>
            <a:off x="1581150" y="4419600"/>
            <a:ext cx="4762500" cy="952500"/>
            <a:chOff x="756" y="3120"/>
            <a:chExt cx="3000" cy="600"/>
          </a:xfrm>
        </p:grpSpPr>
        <p:cxnSp>
          <p:nvCxnSpPr>
            <p:cNvPr id="363" name="Google Shape;363;p32"/>
            <p:cNvCxnSpPr/>
            <p:nvPr/>
          </p:nvCxnSpPr>
          <p:spPr>
            <a:xfrm flipH="true">
              <a:off x="756" y="3120"/>
              <a:ext cx="15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" name="Google Shape;364;p32"/>
            <p:cNvCxnSpPr/>
            <p:nvPr/>
          </p:nvCxnSpPr>
          <p:spPr>
            <a:xfrm>
              <a:off x="2256" y="3120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" name="Google Shape;365;p32"/>
            <p:cNvCxnSpPr/>
            <p:nvPr/>
          </p:nvCxnSpPr>
          <p:spPr>
            <a:xfrm>
              <a:off x="2256" y="3120"/>
              <a:ext cx="15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66" name="Google Shape;366;p32"/>
          <p:cNvGrpSpPr/>
          <p:nvPr/>
        </p:nvGrpSpPr>
        <p:grpSpPr>
          <a:xfrm>
            <a:off x="971550" y="5257800"/>
            <a:ext cx="952500" cy="476250"/>
            <a:chOff x="612" y="3216"/>
            <a:chExt cx="600" cy="300"/>
          </a:xfrm>
        </p:grpSpPr>
        <p:grpSp>
          <p:nvGrpSpPr>
            <p:cNvPr id="367" name="Google Shape;367;p32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68" name="Google Shape;368;p32"/>
              <p:cNvCxnSpPr/>
              <p:nvPr/>
            </p:nvCxnSpPr>
            <p:spPr>
              <a:xfrm flipH="true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32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70" name="Google Shape;370;p32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71" name="Google Shape;371;p32"/>
          <p:cNvGrpSpPr/>
          <p:nvPr/>
        </p:nvGrpSpPr>
        <p:grpSpPr>
          <a:xfrm>
            <a:off x="3486150" y="5486400"/>
            <a:ext cx="952500" cy="476250"/>
            <a:chOff x="612" y="3216"/>
            <a:chExt cx="600" cy="300"/>
          </a:xfrm>
        </p:grpSpPr>
        <p:grpSp>
          <p:nvGrpSpPr>
            <p:cNvPr id="372" name="Google Shape;372;p32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73" name="Google Shape;373;p32"/>
              <p:cNvCxnSpPr/>
              <p:nvPr/>
            </p:nvCxnSpPr>
            <p:spPr>
              <a:xfrm flipH="true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32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75" name="Google Shape;375;p32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76" name="Google Shape;376;p32"/>
          <p:cNvGrpSpPr/>
          <p:nvPr/>
        </p:nvGrpSpPr>
        <p:grpSpPr>
          <a:xfrm>
            <a:off x="5924550" y="5257800"/>
            <a:ext cx="952500" cy="476250"/>
            <a:chOff x="612" y="3216"/>
            <a:chExt cx="600" cy="300"/>
          </a:xfrm>
        </p:grpSpPr>
        <p:grpSp>
          <p:nvGrpSpPr>
            <p:cNvPr id="377" name="Google Shape;377;p32"/>
            <p:cNvGrpSpPr/>
            <p:nvPr/>
          </p:nvGrpSpPr>
          <p:grpSpPr>
            <a:xfrm>
              <a:off x="612" y="3216"/>
              <a:ext cx="300" cy="300"/>
              <a:chOff x="612" y="3216"/>
              <a:chExt cx="300" cy="300"/>
            </a:xfrm>
          </p:grpSpPr>
          <p:cxnSp>
            <p:nvCxnSpPr>
              <p:cNvPr id="378" name="Google Shape;378;p32"/>
              <p:cNvCxnSpPr/>
              <p:nvPr/>
            </p:nvCxnSpPr>
            <p:spPr>
              <a:xfrm flipH="true">
                <a:off x="612" y="321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2"/>
              <p:cNvCxnSpPr/>
              <p:nvPr/>
            </p:nvCxnSpPr>
            <p:spPr>
              <a:xfrm>
                <a:off x="912" y="3216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80" name="Google Shape;380;p32"/>
            <p:cNvCxnSpPr/>
            <p:nvPr/>
          </p:nvCxnSpPr>
          <p:spPr>
            <a:xfrm>
              <a:off x="912" y="321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81" name="Google Shape;381;p32"/>
          <p:cNvSpPr txBox="true"/>
          <p:nvPr/>
        </p:nvSpPr>
        <p:spPr>
          <a:xfrm>
            <a:off x="2895600" y="4038600"/>
            <a:ext cx="220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2"/>
          <p:cNvSpPr txBox="true"/>
          <p:nvPr/>
        </p:nvSpPr>
        <p:spPr>
          <a:xfrm>
            <a:off x="838200" y="4876800"/>
            <a:ext cx="1295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2"/>
          <p:cNvSpPr txBox="true"/>
          <p:nvPr/>
        </p:nvSpPr>
        <p:spPr>
          <a:xfrm>
            <a:off x="5715000" y="4800600"/>
            <a:ext cx="1295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2"/>
          <p:cNvSpPr txBox="true"/>
          <p:nvPr/>
        </p:nvSpPr>
        <p:spPr>
          <a:xfrm>
            <a:off x="3352800" y="5105400"/>
            <a:ext cx="1295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2"/>
          <p:cNvSpPr txBox="true"/>
          <p:nvPr/>
        </p:nvSpPr>
        <p:spPr>
          <a:xfrm>
            <a:off x="0" y="5791200"/>
            <a:ext cx="2819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Newspaper	magazine	booklet</a:t>
            </a:r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2"/>
          <p:cNvSpPr txBox="true"/>
          <p:nvPr/>
        </p:nvSpPr>
        <p:spPr>
          <a:xfrm>
            <a:off x="5105400" y="5867400"/>
            <a:ext cx="2819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television	webpage	movie</a:t>
            </a:r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2"/>
          <p:cNvSpPr txBox="true"/>
          <p:nvPr/>
        </p:nvSpPr>
        <p:spPr>
          <a:xfrm>
            <a:off x="2667000" y="6019800"/>
            <a:ext cx="2819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	mp3	cassette</a:t>
            </a:r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2"/>
          <p:cNvSpPr txBox="true"/>
          <p:nvPr/>
        </p:nvSpPr>
        <p:spPr>
          <a:xfrm>
            <a:off x="1447800" y="685800"/>
            <a:ext cx="6781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0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0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true"/>
          <p:nvPr/>
        </p:nvSpPr>
        <p:spPr>
          <a:xfrm>
            <a:off x="152400" y="685800"/>
            <a:ext cx="5867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4" name="Google Shape;394;p33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Seven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33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Act like a Journalist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96" name="Google Shape;396;p33"/>
          <p:cNvSpPr txBox="true"/>
          <p:nvPr/>
        </p:nvSpPr>
        <p:spPr>
          <a:xfrm>
            <a:off x="1219200" y="3124200"/>
            <a:ext cx="64008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the question words in English to explore the topic.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33"/>
          <p:cNvSpPr txBox="true"/>
          <p:nvPr/>
        </p:nvSpPr>
        <p:spPr>
          <a:xfrm>
            <a:off x="838200" y="4267200"/>
            <a:ext cx="2667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Who? 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3"/>
          <p:cNvSpPr txBox="true"/>
          <p:nvPr/>
        </p:nvSpPr>
        <p:spPr>
          <a:xfrm>
            <a:off x="1371600" y="5410200"/>
            <a:ext cx="220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What? 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3"/>
          <p:cNvSpPr txBox="true"/>
          <p:nvPr/>
        </p:nvSpPr>
        <p:spPr>
          <a:xfrm>
            <a:off x="5334000" y="4876800"/>
            <a:ext cx="3200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When? 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3"/>
          <p:cNvSpPr txBox="true"/>
          <p:nvPr/>
        </p:nvSpPr>
        <p:spPr>
          <a:xfrm>
            <a:off x="228600" y="4953000"/>
            <a:ext cx="2667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Where? 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3"/>
          <p:cNvSpPr txBox="true"/>
          <p:nvPr/>
        </p:nvSpPr>
        <p:spPr>
          <a:xfrm>
            <a:off x="5181600" y="4343400"/>
            <a:ext cx="1981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 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 txBox="true"/>
          <p:nvPr/>
        </p:nvSpPr>
        <p:spPr>
          <a:xfrm>
            <a:off x="4724400" y="5638800"/>
            <a:ext cx="312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 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33" descr="MCDD00864_0000[1]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3276600" y="4114800"/>
            <a:ext cx="2049462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822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822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22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822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22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822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true"/>
          <p:nvPr/>
        </p:nvSpPr>
        <p:spPr>
          <a:xfrm>
            <a:off x="1828800" y="762000"/>
            <a:ext cx="5791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9" name="Google Shape;409;p34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Seven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34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Act like a Journalist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11" name="Google Shape;411;p34"/>
          <p:cNvSpPr txBox="true"/>
          <p:nvPr/>
        </p:nvSpPr>
        <p:spPr>
          <a:xfrm>
            <a:off x="1219200" y="3124200"/>
            <a:ext cx="64008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is it useful?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this technique when you want to write a narrative.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12" name="Google Shape;412;p34"/>
          <p:cNvGrpSpPr/>
          <p:nvPr/>
        </p:nvGrpSpPr>
        <p:grpSpPr>
          <a:xfrm>
            <a:off x="228600" y="4038600"/>
            <a:ext cx="8667750" cy="2114915"/>
            <a:chOff x="144" y="2544"/>
            <a:chExt cx="5460" cy="1332"/>
          </a:xfrm>
        </p:grpSpPr>
        <p:sp>
          <p:nvSpPr>
            <p:cNvPr id="413" name="Google Shape;413;p34"/>
            <p:cNvSpPr txBox="true"/>
            <p:nvPr/>
          </p:nvSpPr>
          <p:spPr>
            <a:xfrm>
              <a:off x="528" y="2688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Who? 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4"/>
            <p:cNvSpPr txBox="true"/>
            <p:nvPr/>
          </p:nvSpPr>
          <p:spPr>
            <a:xfrm>
              <a:off x="3504" y="3072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When? 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4"/>
            <p:cNvSpPr txBox="true"/>
            <p:nvPr/>
          </p:nvSpPr>
          <p:spPr>
            <a:xfrm>
              <a:off x="864" y="3408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What? 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4"/>
            <p:cNvSpPr txBox="true"/>
            <p:nvPr/>
          </p:nvSpPr>
          <p:spPr>
            <a:xfrm>
              <a:off x="144" y="3120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Where? 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4"/>
            <p:cNvSpPr txBox="true"/>
            <p:nvPr/>
          </p:nvSpPr>
          <p:spPr>
            <a:xfrm>
              <a:off x="3216" y="254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Why? 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4"/>
            <p:cNvSpPr txBox="true"/>
            <p:nvPr/>
          </p:nvSpPr>
          <p:spPr>
            <a:xfrm>
              <a:off x="2976" y="3552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How? 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9" name="Google Shape;419;p34" descr="MCDD00864_0000[1]"/>
            <p:cNvPicPr preferRelativeResize="false"/>
            <p:nvPr/>
          </p:nvPicPr>
          <p:blipFill rotWithShape="true">
            <a:blip r:embed="rId1"/>
            <a:srcRect/>
            <a:stretch>
              <a:fillRect/>
            </a:stretch>
          </p:blipFill>
          <p:spPr>
            <a:xfrm>
              <a:off x="2016" y="2544"/>
              <a:ext cx="1292" cy="13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true"/>
          <p:nvPr/>
        </p:nvSpPr>
        <p:spPr>
          <a:xfrm>
            <a:off x="152400" y="685800"/>
            <a:ext cx="5791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5" name="Google Shape;425;p35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Eight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35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T-Diagram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27" name="Google Shape;427;p35"/>
          <p:cNvSpPr txBox="true"/>
          <p:nvPr/>
        </p:nvSpPr>
        <p:spPr>
          <a:xfrm>
            <a:off x="1219200" y="3124200"/>
            <a:ext cx="64008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a T shape, list a category that you want to compare or contrast about a specific topic or topics. Do this for a variety of categories.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35"/>
          <p:cNvSpPr txBox="true"/>
          <p:nvPr/>
        </p:nvSpPr>
        <p:spPr>
          <a:xfrm>
            <a:off x="2819400" y="5257800"/>
            <a:ext cx="12954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5"/>
          <p:cNvSpPr txBox="true"/>
          <p:nvPr/>
        </p:nvSpPr>
        <p:spPr>
          <a:xfrm>
            <a:off x="2743200" y="5257800"/>
            <a:ext cx="12954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35"/>
          <p:cNvGrpSpPr/>
          <p:nvPr/>
        </p:nvGrpSpPr>
        <p:grpSpPr>
          <a:xfrm>
            <a:off x="1828800" y="4495800"/>
            <a:ext cx="4762500" cy="1562100"/>
            <a:chOff x="1152" y="2832"/>
            <a:chExt cx="3000" cy="984"/>
          </a:xfrm>
        </p:grpSpPr>
        <p:cxnSp>
          <p:nvCxnSpPr>
            <p:cNvPr id="431" name="Google Shape;431;p35"/>
            <p:cNvCxnSpPr/>
            <p:nvPr/>
          </p:nvCxnSpPr>
          <p:spPr>
            <a:xfrm>
              <a:off x="1680" y="3216"/>
              <a:ext cx="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" name="Google Shape;432;p35"/>
            <p:cNvCxnSpPr/>
            <p:nvPr/>
          </p:nvCxnSpPr>
          <p:spPr>
            <a:xfrm>
              <a:off x="2640" y="3216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33" name="Google Shape;433;p35"/>
            <p:cNvSpPr txBox="true"/>
            <p:nvPr/>
          </p:nvSpPr>
          <p:spPr>
            <a:xfrm>
              <a:off x="1152" y="2832"/>
              <a:ext cx="30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Paris, France and Paris Texas</a:t>
              </a:r>
              <a:endPara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5"/>
            <p:cNvSpPr txBox="true"/>
            <p:nvPr/>
          </p:nvSpPr>
          <p:spPr>
            <a:xfrm>
              <a:off x="2064" y="302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</a:t>
              </a:r>
              <a:endPara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5"/>
            <p:cNvSpPr txBox="true"/>
            <p:nvPr/>
          </p:nvSpPr>
          <p:spPr>
            <a:xfrm>
              <a:off x="1728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Northern France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5"/>
            <p:cNvSpPr txBox="true"/>
            <p:nvPr/>
          </p:nvSpPr>
          <p:spPr>
            <a:xfrm>
              <a:off x="2688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5"/>
            <p:cNvSpPr txBox="true"/>
            <p:nvPr/>
          </p:nvSpPr>
          <p:spPr>
            <a:xfrm>
              <a:off x="2736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 America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Northern Texas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true"/>
          <p:nvPr/>
        </p:nvSpPr>
        <p:spPr>
          <a:xfrm>
            <a:off x="1600200" y="685800"/>
            <a:ext cx="6019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3" name="Google Shape;443;p36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Eight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36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T-Diagram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45" name="Google Shape;445;p36"/>
          <p:cNvSpPr txBox="true"/>
          <p:nvPr/>
        </p:nvSpPr>
        <p:spPr>
          <a:xfrm>
            <a:off x="1219200" y="3124200"/>
            <a:ext cx="64008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is it useful?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technique helps when you are writing a contrast or comparison essay.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36"/>
          <p:cNvSpPr txBox="true"/>
          <p:nvPr/>
        </p:nvSpPr>
        <p:spPr>
          <a:xfrm>
            <a:off x="2819400" y="5257800"/>
            <a:ext cx="12954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6"/>
          <p:cNvSpPr txBox="true"/>
          <p:nvPr/>
        </p:nvSpPr>
        <p:spPr>
          <a:xfrm>
            <a:off x="2743200" y="5257800"/>
            <a:ext cx="12954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36"/>
          <p:cNvGrpSpPr/>
          <p:nvPr/>
        </p:nvGrpSpPr>
        <p:grpSpPr>
          <a:xfrm>
            <a:off x="1828800" y="4495800"/>
            <a:ext cx="4762500" cy="1562100"/>
            <a:chOff x="1152" y="2832"/>
            <a:chExt cx="3000" cy="984"/>
          </a:xfrm>
        </p:grpSpPr>
        <p:cxnSp>
          <p:nvCxnSpPr>
            <p:cNvPr id="449" name="Google Shape;449;p36"/>
            <p:cNvCxnSpPr/>
            <p:nvPr/>
          </p:nvCxnSpPr>
          <p:spPr>
            <a:xfrm>
              <a:off x="1680" y="3216"/>
              <a:ext cx="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" name="Google Shape;450;p36"/>
            <p:cNvCxnSpPr/>
            <p:nvPr/>
          </p:nvCxnSpPr>
          <p:spPr>
            <a:xfrm>
              <a:off x="2640" y="3216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1" name="Google Shape;451;p36"/>
            <p:cNvSpPr txBox="true"/>
            <p:nvPr/>
          </p:nvSpPr>
          <p:spPr>
            <a:xfrm>
              <a:off x="1152" y="2832"/>
              <a:ext cx="30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Paris, France and Paris Texas</a:t>
              </a:r>
              <a:endPara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6"/>
            <p:cNvSpPr txBox="true"/>
            <p:nvPr/>
          </p:nvSpPr>
          <p:spPr>
            <a:xfrm>
              <a:off x="2064" y="302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location</a:t>
              </a:r>
              <a:endPara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6"/>
            <p:cNvSpPr txBox="true"/>
            <p:nvPr/>
          </p:nvSpPr>
          <p:spPr>
            <a:xfrm>
              <a:off x="1728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Northern France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6"/>
            <p:cNvSpPr txBox="true"/>
            <p:nvPr/>
          </p:nvSpPr>
          <p:spPr>
            <a:xfrm>
              <a:off x="2688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6"/>
            <p:cNvSpPr txBox="true"/>
            <p:nvPr/>
          </p:nvSpPr>
          <p:spPr>
            <a:xfrm>
              <a:off x="2736" y="326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 America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Northern Texas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true"/>
          <p:nvPr/>
        </p:nvSpPr>
        <p:spPr>
          <a:xfrm>
            <a:off x="152400" y="685800"/>
            <a:ext cx="57912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1" name="Google Shape;461;p37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Nine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37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Spoke Diagram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3" name="Google Shape;463;p37"/>
          <p:cNvSpPr txBox="true"/>
          <p:nvPr/>
        </p:nvSpPr>
        <p:spPr>
          <a:xfrm>
            <a:off x="1219200" y="3124200"/>
            <a:ext cx="64008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the topic in a circle. Then think of about causes and effects.  Write these around the circle like spokes on a wheel.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64" name="Google Shape;464;p37"/>
          <p:cNvGrpSpPr/>
          <p:nvPr/>
        </p:nvGrpSpPr>
        <p:grpSpPr>
          <a:xfrm>
            <a:off x="3276600" y="5029200"/>
            <a:ext cx="2057400" cy="628650"/>
            <a:chOff x="2064" y="3024"/>
            <a:chExt cx="1296" cy="396"/>
          </a:xfrm>
        </p:grpSpPr>
        <p:sp>
          <p:nvSpPr>
            <p:cNvPr id="465" name="Google Shape;465;p37"/>
            <p:cNvSpPr/>
            <p:nvPr/>
          </p:nvSpPr>
          <p:spPr>
            <a:xfrm>
              <a:off x="2064" y="3024"/>
              <a:ext cx="12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7"/>
            <p:cNvSpPr txBox="true"/>
            <p:nvPr/>
          </p:nvSpPr>
          <p:spPr>
            <a:xfrm>
              <a:off x="2160" y="3120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Warming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37"/>
          <p:cNvSpPr txBox="true"/>
          <p:nvPr/>
        </p:nvSpPr>
        <p:spPr>
          <a:xfrm>
            <a:off x="3048000" y="4114800"/>
            <a:ext cx="49530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many people </a:t>
            </a:r>
            <a:endParaRPr lang="en-US"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cars/suvs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recycling  					chopping down trees</a:t>
            </a:r>
            <a:endParaRPr lang="en-US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37"/>
          <p:cNvGrpSpPr/>
          <p:nvPr/>
        </p:nvGrpSpPr>
        <p:grpSpPr>
          <a:xfrm>
            <a:off x="2819400" y="4343400"/>
            <a:ext cx="5029200" cy="1085850"/>
            <a:chOff x="1776" y="2736"/>
            <a:chExt cx="3168" cy="684"/>
          </a:xfrm>
        </p:grpSpPr>
        <p:sp>
          <p:nvSpPr>
            <p:cNvPr id="469" name="Google Shape;469;p37"/>
            <p:cNvSpPr/>
            <p:nvPr/>
          </p:nvSpPr>
          <p:spPr>
            <a:xfrm>
              <a:off x="1776" y="2976"/>
              <a:ext cx="9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024" y="2736"/>
              <a:ext cx="9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976" y="2976"/>
              <a:ext cx="9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3744" y="3120"/>
              <a:ext cx="12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37"/>
            <p:cNvCxnSpPr/>
            <p:nvPr/>
          </p:nvCxnSpPr>
          <p:spPr>
            <a:xfrm>
              <a:off x="2640" y="3072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4" name="Google Shape;474;p37"/>
            <p:cNvCxnSpPr/>
            <p:nvPr/>
          </p:nvCxnSpPr>
          <p:spPr>
            <a:xfrm flipH="true">
              <a:off x="2772" y="2832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5" name="Google Shape;475;p37"/>
            <p:cNvCxnSpPr/>
            <p:nvPr/>
          </p:nvCxnSpPr>
          <p:spPr>
            <a:xfrm rot="10800000">
              <a:off x="3108" y="3168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6" name="Google Shape;476;p37"/>
            <p:cNvCxnSpPr/>
            <p:nvPr/>
          </p:nvCxnSpPr>
          <p:spPr>
            <a:xfrm rot="10800000">
              <a:off x="3228" y="3312"/>
              <a:ext cx="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77" name="Google Shape;477;p37"/>
          <p:cNvGrpSpPr/>
          <p:nvPr/>
        </p:nvGrpSpPr>
        <p:grpSpPr>
          <a:xfrm>
            <a:off x="1524000" y="5619750"/>
            <a:ext cx="4972050" cy="1447800"/>
            <a:chOff x="960" y="3540"/>
            <a:chExt cx="3132" cy="912"/>
          </a:xfrm>
        </p:grpSpPr>
        <p:sp>
          <p:nvSpPr>
            <p:cNvPr id="478" name="Google Shape;478;p37"/>
            <p:cNvSpPr txBox="true"/>
            <p:nvPr/>
          </p:nvSpPr>
          <p:spPr>
            <a:xfrm>
              <a:off x="1152" y="3552"/>
              <a:ext cx="27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Crazy weather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loss of polar ice caps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dying animals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960" y="3552"/>
              <a:ext cx="15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1728" y="3840"/>
              <a:ext cx="15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592" y="4128"/>
              <a:ext cx="15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37"/>
            <p:cNvCxnSpPr/>
            <p:nvPr/>
          </p:nvCxnSpPr>
          <p:spPr>
            <a:xfrm>
              <a:off x="1536" y="3552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37"/>
            <p:cNvCxnSpPr/>
            <p:nvPr/>
          </p:nvCxnSpPr>
          <p:spPr>
            <a:xfrm>
              <a:off x="2832" y="3540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4" name="Google Shape;484;p37"/>
            <p:cNvCxnSpPr/>
            <p:nvPr/>
          </p:nvCxnSpPr>
          <p:spPr>
            <a:xfrm rot="10800000">
              <a:off x="2988" y="3576"/>
              <a:ext cx="9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true"/>
          <p:nvPr/>
        </p:nvSpPr>
        <p:spPr>
          <a:xfrm>
            <a:off x="533400" y="5334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8800"/>
              <a:buFont typeface="Merriweather"/>
              <a:buNone/>
            </a:pPr>
            <a:r>
              <a:rPr lang="en-US" sz="8800" b="0" i="0" u="none">
                <a:solidFill>
                  <a:srgbClr val="0066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</a:t>
            </a:r>
            <a:endParaRPr lang="en-US" sz="8800" b="0" i="0" u="none">
              <a:solidFill>
                <a:srgbClr val="0066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" name="Google Shape;191;p20"/>
          <p:cNvSpPr txBox="true"/>
          <p:nvPr/>
        </p:nvSpPr>
        <p:spPr>
          <a:xfrm>
            <a:off x="1066800" y="2438400"/>
            <a:ext cx="2438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 lang="en-US" sz="24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0"/>
          <p:cNvSpPr txBox="true"/>
          <p:nvPr/>
        </p:nvSpPr>
        <p:spPr>
          <a:xfrm>
            <a:off x="1066800" y="4418012"/>
            <a:ext cx="315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do we need it?</a:t>
            </a:r>
            <a:endParaRPr lang="en-US" sz="24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0"/>
          <p:cNvSpPr txBox="true"/>
          <p:nvPr/>
        </p:nvSpPr>
        <p:spPr>
          <a:xfrm>
            <a:off x="2819400" y="3429000"/>
            <a:ext cx="4191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true"/>
          <p:nvPr/>
        </p:nvSpPr>
        <p:spPr>
          <a:xfrm>
            <a:off x="1219200" y="2895600"/>
            <a:ext cx="6553200" cy="13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1800" b="1" i="0" u="none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gathering</a:t>
            </a: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ideas from your brain onto paper.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</a:t>
            </a:r>
            <a:r>
              <a:rPr lang="en-US" sz="1800" b="1" i="0" u="none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variety </a:t>
            </a: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ideas and the use of your </a:t>
            </a:r>
            <a:r>
              <a:rPr lang="en-US" sz="1800" b="1" i="0" u="none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imagination</a:t>
            </a: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assist you in producing a lot of material with which to work.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0"/>
          <p:cNvSpPr txBox="true"/>
          <p:nvPr/>
        </p:nvSpPr>
        <p:spPr>
          <a:xfrm>
            <a:off x="1219200" y="5035550"/>
            <a:ext cx="6553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the best way to collect your thoughts.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helpful for organization.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ensures only quality ideas are used in the essay.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true"/>
          <p:nvPr/>
        </p:nvSpPr>
        <p:spPr>
          <a:xfrm>
            <a:off x="1676400" y="762000"/>
            <a:ext cx="5867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90" name="Google Shape;490;p38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Nine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38"/>
          <p:cNvSpPr txBox="true"/>
          <p:nvPr/>
        </p:nvSpPr>
        <p:spPr>
          <a:xfrm>
            <a:off x="1143000" y="2514600"/>
            <a:ext cx="3886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Spoke Diagram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92" name="Google Shape;492;p38"/>
          <p:cNvSpPr txBox="true"/>
          <p:nvPr/>
        </p:nvSpPr>
        <p:spPr>
          <a:xfrm>
            <a:off x="1219200" y="3124200"/>
            <a:ext cx="64008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is it useful?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this technique when you want to explore cause and effect.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93" name="Google Shape;493;p38"/>
          <p:cNvGrpSpPr/>
          <p:nvPr/>
        </p:nvGrpSpPr>
        <p:grpSpPr>
          <a:xfrm>
            <a:off x="1524000" y="3962400"/>
            <a:ext cx="6324599" cy="2952750"/>
            <a:chOff x="960" y="2592"/>
            <a:chExt cx="3984" cy="1860"/>
          </a:xfrm>
        </p:grpSpPr>
        <p:sp>
          <p:nvSpPr>
            <p:cNvPr id="494" name="Google Shape;494;p38"/>
            <p:cNvSpPr txBox="true"/>
            <p:nvPr/>
          </p:nvSpPr>
          <p:spPr>
            <a:xfrm>
              <a:off x="1920" y="2592"/>
              <a:ext cx="30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endPara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too many people </a:t>
              </a:r>
              <a:endPara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cars/suvs 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 </a:t>
              </a: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 recycling  					chopping down trees</a:t>
              </a:r>
              <a:endPara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38"/>
            <p:cNvGrpSpPr/>
            <p:nvPr/>
          </p:nvGrpSpPr>
          <p:grpSpPr>
            <a:xfrm>
              <a:off x="960" y="2736"/>
              <a:ext cx="3984" cy="1716"/>
              <a:chOff x="960" y="2736"/>
              <a:chExt cx="3984" cy="1716"/>
            </a:xfrm>
          </p:grpSpPr>
          <p:grpSp>
            <p:nvGrpSpPr>
              <p:cNvPr id="496" name="Google Shape;496;p38"/>
              <p:cNvGrpSpPr/>
              <p:nvPr/>
            </p:nvGrpSpPr>
            <p:grpSpPr>
              <a:xfrm>
                <a:off x="2064" y="3168"/>
                <a:ext cx="1296" cy="396"/>
                <a:chOff x="2064" y="3024"/>
                <a:chExt cx="1296" cy="396"/>
              </a:xfrm>
            </p:grpSpPr>
            <p:sp>
              <p:nvSpPr>
                <p:cNvPr id="497" name="Google Shape;497;p38"/>
                <p:cNvSpPr/>
                <p:nvPr/>
              </p:nvSpPr>
              <p:spPr>
                <a:xfrm>
                  <a:off x="2064" y="3024"/>
                  <a:ext cx="12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38"/>
                <p:cNvSpPr txBox="true"/>
                <p:nvPr/>
              </p:nvSpPr>
              <p:spPr>
                <a:xfrm>
                  <a:off x="2160" y="3120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fals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Global Warming</a:t>
                  </a:r>
                  <a:endPara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9" name="Google Shape;499;p38"/>
              <p:cNvGrpSpPr/>
              <p:nvPr/>
            </p:nvGrpSpPr>
            <p:grpSpPr>
              <a:xfrm>
                <a:off x="1776" y="2736"/>
                <a:ext cx="3168" cy="684"/>
                <a:chOff x="1776" y="2736"/>
                <a:chExt cx="3168" cy="684"/>
              </a:xfrm>
            </p:grpSpPr>
            <p:sp>
              <p:nvSpPr>
                <p:cNvPr id="500" name="Google Shape;500;p38"/>
                <p:cNvSpPr/>
                <p:nvPr/>
              </p:nvSpPr>
              <p:spPr>
                <a:xfrm>
                  <a:off x="1776" y="2976"/>
                  <a:ext cx="9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38"/>
                <p:cNvSpPr/>
                <p:nvPr/>
              </p:nvSpPr>
              <p:spPr>
                <a:xfrm>
                  <a:off x="3024" y="2736"/>
                  <a:ext cx="9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38"/>
                <p:cNvSpPr/>
                <p:nvPr/>
              </p:nvSpPr>
              <p:spPr>
                <a:xfrm>
                  <a:off x="2976" y="2976"/>
                  <a:ext cx="9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38"/>
                <p:cNvSpPr/>
                <p:nvPr/>
              </p:nvSpPr>
              <p:spPr>
                <a:xfrm>
                  <a:off x="3744" y="3120"/>
                  <a:ext cx="12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04" name="Google Shape;504;p38"/>
                <p:cNvCxnSpPr/>
                <p:nvPr/>
              </p:nvCxnSpPr>
              <p:spPr>
                <a:xfrm>
                  <a:off x="2640" y="30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8"/>
                <p:cNvCxnSpPr/>
                <p:nvPr/>
              </p:nvCxnSpPr>
              <p:spPr>
                <a:xfrm flipH="true">
                  <a:off x="2772" y="2832"/>
                  <a:ext cx="300" cy="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38"/>
                <p:cNvCxnSpPr/>
                <p:nvPr/>
              </p:nvCxnSpPr>
              <p:spPr>
                <a:xfrm rot="10800000">
                  <a:off x="3108" y="3168"/>
                  <a:ext cx="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38"/>
                <p:cNvCxnSpPr/>
                <p:nvPr/>
              </p:nvCxnSpPr>
              <p:spPr>
                <a:xfrm rot="10800000">
                  <a:off x="3228" y="3312"/>
                  <a:ext cx="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08" name="Google Shape;508;p38"/>
              <p:cNvGrpSpPr/>
              <p:nvPr/>
            </p:nvGrpSpPr>
            <p:grpSpPr>
              <a:xfrm>
                <a:off x="960" y="3540"/>
                <a:ext cx="3132" cy="912"/>
                <a:chOff x="960" y="3540"/>
                <a:chExt cx="3132" cy="912"/>
              </a:xfrm>
            </p:grpSpPr>
            <p:sp>
              <p:nvSpPr>
                <p:cNvPr id="509" name="Google Shape;509;p38"/>
                <p:cNvSpPr txBox="true"/>
                <p:nvPr/>
              </p:nvSpPr>
              <p:spPr>
                <a:xfrm>
                  <a:off x="1152" y="3552"/>
                  <a:ext cx="2700" cy="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false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Crazy weather</a:t>
                  </a: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9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loss of polar ice caps</a:t>
                  </a: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9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dying animals</a:t>
                  </a:r>
                  <a:endPara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38"/>
                <p:cNvSpPr/>
                <p:nvPr/>
              </p:nvSpPr>
              <p:spPr>
                <a:xfrm>
                  <a:off x="960" y="3552"/>
                  <a:ext cx="15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38"/>
                <p:cNvSpPr/>
                <p:nvPr/>
              </p:nvSpPr>
              <p:spPr>
                <a:xfrm>
                  <a:off x="1728" y="3840"/>
                  <a:ext cx="15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38"/>
                <p:cNvSpPr/>
                <p:nvPr/>
              </p:nvSpPr>
              <p:spPr>
                <a:xfrm>
                  <a:off x="2592" y="4128"/>
                  <a:ext cx="1500" cy="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false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3" name="Google Shape;513;p38"/>
                <p:cNvCxnSpPr/>
                <p:nvPr/>
              </p:nvCxnSpPr>
              <p:spPr>
                <a:xfrm>
                  <a:off x="1536" y="3552"/>
                  <a:ext cx="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38"/>
                <p:cNvCxnSpPr/>
                <p:nvPr/>
              </p:nvCxnSpPr>
              <p:spPr>
                <a:xfrm>
                  <a:off x="2832" y="3540"/>
                  <a:ext cx="0" cy="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5" name="Google Shape;515;p38"/>
                <p:cNvCxnSpPr/>
                <p:nvPr/>
              </p:nvCxnSpPr>
              <p:spPr>
                <a:xfrm rot="10800000">
                  <a:off x="2988" y="3576"/>
                  <a:ext cx="900" cy="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true"/>
          <p:nvPr/>
        </p:nvSpPr>
        <p:spPr>
          <a:xfrm>
            <a:off x="152400" y="685800"/>
            <a:ext cx="6781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0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0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1" name="Google Shape;201;p21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One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1"/>
          <p:cNvSpPr txBox="true"/>
          <p:nvPr/>
        </p:nvSpPr>
        <p:spPr>
          <a:xfrm>
            <a:off x="914400" y="1828800"/>
            <a:ext cx="3048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Free writing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3" name="Google Shape;203;p21"/>
          <p:cNvSpPr txBox="true"/>
          <p:nvPr/>
        </p:nvSpPr>
        <p:spPr>
          <a:xfrm>
            <a:off x="609600" y="2438400"/>
            <a:ext cx="71628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  			</a:t>
            </a:r>
            <a:endParaRPr lang="en-US"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about the topic. Then write, write, write. Whatever comes into your brain – even if it doesn’t have to do with the topic.  Example:</a:t>
            </a:r>
            <a:endParaRPr lang="en-US"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1"/>
          <p:cNvSpPr txBox="true"/>
          <p:nvPr/>
        </p:nvSpPr>
        <p:spPr>
          <a:xfrm>
            <a:off x="609600" y="3995737"/>
            <a:ext cx="7467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"This paper is supposed to be on the politics of tobacco production but even though I went to all the lectures and read the book I can't think of what to say and I've felt this way for four minutes now and I have 11 minutes left and I wonder if I'll keep thinking nothing during every minute but I'm not sure if it matters that I am babbling and I don't know what else to say about this topic and it is rainy today and I never noticed the number of cracks in that wall before and those cracks remind me of the walls in my grandfather's study and he smoked and he farmed and I wonder why he didn't farm tobacco..." 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true"/>
          <p:nvPr/>
        </p:nvSpPr>
        <p:spPr>
          <a:xfrm>
            <a:off x="1752600" y="762000"/>
            <a:ext cx="6781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Google Shape;210;p22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One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2"/>
          <p:cNvSpPr txBox="true"/>
          <p:nvPr/>
        </p:nvSpPr>
        <p:spPr>
          <a:xfrm>
            <a:off x="1143000" y="2514600"/>
            <a:ext cx="2362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Freewriting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2" name="Google Shape;212;p22"/>
          <p:cNvSpPr txBox="true"/>
          <p:nvPr/>
        </p:nvSpPr>
        <p:spPr>
          <a:xfrm>
            <a:off x="1143000" y="3429000"/>
            <a:ext cx="7162800" cy="1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Options:</a:t>
            </a:r>
            <a:endParaRPr lang="en-US"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for a specific time period</a:t>
            </a:r>
            <a:endParaRPr lang="en-US"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for a specific amount of paper  </a:t>
            </a:r>
            <a:endParaRPr lang="en-US"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22" descr="MCj04326020000[1]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5715000" y="28956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 descr="MCj04338680000[1]"/>
          <p:cNvPicPr preferRelativeResize="false"/>
          <p:nvPr/>
        </p:nvPicPr>
        <p:blipFill rotWithShape="true">
          <a:blip r:embed="rId2"/>
          <a:srcRect/>
          <a:stretch>
            <a:fillRect/>
          </a:stretch>
        </p:blipFill>
        <p:spPr>
          <a:xfrm>
            <a:off x="5791200" y="4267200"/>
            <a:ext cx="1295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One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23"/>
          <p:cNvSpPr txBox="true"/>
          <p:nvPr/>
        </p:nvSpPr>
        <p:spPr>
          <a:xfrm>
            <a:off x="1143000" y="2514600"/>
            <a:ext cx="2362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Freewriting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1" name="Google Shape;221;p23"/>
          <p:cNvSpPr txBox="true"/>
          <p:nvPr/>
        </p:nvSpPr>
        <p:spPr>
          <a:xfrm>
            <a:off x="1143000" y="3276600"/>
            <a:ext cx="7162800" cy="1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is it helpful?</a:t>
            </a:r>
            <a:endParaRPr lang="en-US"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have NO ideas about a topic</a:t>
            </a:r>
            <a:endParaRPr lang="en-US"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have TOO MANY ideas about a topic</a:t>
            </a:r>
            <a:endParaRPr lang="en-US"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3"/>
          <p:cNvSpPr txBox="true"/>
          <p:nvPr/>
        </p:nvSpPr>
        <p:spPr>
          <a:xfrm>
            <a:off x="1600200" y="685800"/>
            <a:ext cx="7086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Two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24"/>
          <p:cNvSpPr txBox="true"/>
          <p:nvPr/>
        </p:nvSpPr>
        <p:spPr>
          <a:xfrm>
            <a:off x="1143000" y="2514600"/>
            <a:ext cx="3352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Making a Cube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9" name="Google Shape;229;p24"/>
          <p:cNvSpPr txBox="true"/>
          <p:nvPr/>
        </p:nvSpPr>
        <p:spPr>
          <a:xfrm>
            <a:off x="1143000" y="3429000"/>
            <a:ext cx="71628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  			</a:t>
            </a:r>
            <a:endParaRPr lang="en-US"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Imagine a cube. It has six sides. On each side, you have a different task regarding the topic.</a:t>
            </a:r>
            <a:endParaRPr lang="en-US"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p24" descr="MCED00215_0000[1]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6248400" y="4648200"/>
            <a:ext cx="1728787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true"/>
          <p:nvPr/>
        </p:nvSpPr>
        <p:spPr>
          <a:xfrm>
            <a:off x="152400" y="685800"/>
            <a:ext cx="6781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0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0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true"/>
          <p:nvPr/>
        </p:nvSpPr>
        <p:spPr>
          <a:xfrm>
            <a:off x="1676400" y="685800"/>
            <a:ext cx="6400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7" name="Google Shape;237;p25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Two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25"/>
          <p:cNvSpPr txBox="true"/>
          <p:nvPr/>
        </p:nvSpPr>
        <p:spPr>
          <a:xfrm>
            <a:off x="1143000" y="2514600"/>
            <a:ext cx="3276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Making a Cube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9" name="Google Shape;239;p25"/>
          <p:cNvSpPr txBox="true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Describe</a:t>
            </a:r>
            <a:endParaRPr lang="en-US" sz="2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 txBox="true"/>
          <p:nvPr/>
        </p:nvSpPr>
        <p:spPr>
          <a:xfrm>
            <a:off x="1143000" y="3276600"/>
            <a:ext cx="4191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One: Describe the topic.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 txBox="true"/>
          <p:nvPr/>
        </p:nvSpPr>
        <p:spPr>
          <a:xfrm>
            <a:off x="1143000" y="3657600"/>
            <a:ext cx="3194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Two: Compare the topic.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true"/>
          <p:nvPr/>
        </p:nvSpPr>
        <p:spPr>
          <a:xfrm>
            <a:off x="1143000" y="4038600"/>
            <a:ext cx="340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Three: Associate the topic.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true"/>
          <p:nvPr/>
        </p:nvSpPr>
        <p:spPr>
          <a:xfrm>
            <a:off x="1143000" y="4419600"/>
            <a:ext cx="3105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Four: Analyze the topic.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 txBox="true"/>
          <p:nvPr/>
        </p:nvSpPr>
        <p:spPr>
          <a:xfrm>
            <a:off x="1143000" y="4800600"/>
            <a:ext cx="2825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Five: Apply the topic.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true"/>
          <p:nvPr/>
        </p:nvSpPr>
        <p:spPr>
          <a:xfrm>
            <a:off x="1143000" y="5181600"/>
            <a:ext cx="41466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Six: Argue for or against the topic.</a:t>
            </a:r>
            <a:endParaRPr 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true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endParaRPr lang="en-US" sz="2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true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Associate</a:t>
            </a:r>
            <a:endParaRPr lang="en-US" sz="2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true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 lang="en-US" sz="2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 txBox="true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 lang="en-US" sz="2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true"/>
          <p:nvPr/>
        </p:nvSpPr>
        <p:spPr>
          <a:xfrm>
            <a:off x="5638800" y="3505200"/>
            <a:ext cx="1828800" cy="1371600"/>
          </a:xfrm>
          <a:prstGeom prst="rect">
            <a:avLst/>
          </a:prstGeom>
          <a:solidFill>
            <a:srgbClr val="0000FF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Argue</a:t>
            </a:r>
            <a:endParaRPr lang="en-US" sz="2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22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3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true"/>
          <p:nvPr/>
        </p:nvSpPr>
        <p:spPr>
          <a:xfrm>
            <a:off x="152400" y="685800"/>
            <a:ext cx="5867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6" name="Google Shape;256;p26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Three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6"/>
          <p:cNvSpPr txBox="true"/>
          <p:nvPr/>
        </p:nvSpPr>
        <p:spPr>
          <a:xfrm>
            <a:off x="1143000" y="2514600"/>
            <a:ext cx="2362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Clustering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58" name="Google Shape;258;p26"/>
          <p:cNvSpPr txBox="true"/>
          <p:nvPr/>
        </p:nvSpPr>
        <p:spPr>
          <a:xfrm>
            <a:off x="1219200" y="3352800"/>
            <a:ext cx="60198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it?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write down words or concepts associated with the topic – any ideas that come into your mind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true"/>
          <p:nvPr/>
        </p:nvSpPr>
        <p:spPr>
          <a:xfrm>
            <a:off x="1752600" y="762000"/>
            <a:ext cx="64008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Merriweather"/>
              <a:buNone/>
            </a:pPr>
            <a:r>
              <a:rPr lang="en-US" sz="4000" b="1" i="0" u="none">
                <a:solidFill>
                  <a:srgbClr val="3333FF"/>
                </a:solidFill>
                <a:latin typeface="Merriweather"/>
                <a:ea typeface="Merriweather"/>
                <a:cs typeface="Merriweather"/>
                <a:sym typeface="Merriweather"/>
              </a:rPr>
              <a:t>Brainstorming Technique</a:t>
            </a:r>
            <a:endParaRPr lang="en-US" sz="4000" b="1" i="0" u="none">
              <a:solidFill>
                <a:srgbClr val="3333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4" name="Google Shape;264;p27"/>
          <p:cNvSpPr txBox="true"/>
          <p:nvPr/>
        </p:nvSpPr>
        <p:spPr>
          <a:xfrm>
            <a:off x="3352800" y="1524000"/>
            <a:ext cx="3200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Century Gothic"/>
              <a:buNone/>
            </a:pPr>
            <a:r>
              <a:rPr lang="en-US" sz="2000" b="0" i="0" u="none">
                <a:solidFill>
                  <a:srgbClr val="00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Three</a:t>
            </a:r>
            <a:endParaRPr lang="en-US" sz="2000" b="0" i="0" u="none">
              <a:solidFill>
                <a:srgbClr val="00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27"/>
          <p:cNvSpPr txBox="true"/>
          <p:nvPr/>
        </p:nvSpPr>
        <p:spPr>
          <a:xfrm>
            <a:off x="1143000" y="2514600"/>
            <a:ext cx="23622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</a:pPr>
            <a:r>
              <a:rPr lang="en-US" sz="3200" b="0" i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Clustering</a:t>
            </a:r>
            <a:endParaRPr lang="en-US" sz="3200" b="0" i="0" u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6" name="Google Shape;266;p27"/>
          <p:cNvSpPr txBox="true"/>
          <p:nvPr/>
        </p:nvSpPr>
        <p:spPr>
          <a:xfrm>
            <a:off x="1219200" y="3352800"/>
            <a:ext cx="6019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Draw a bubble.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r>
              <a:rPr lang="en-US" sz="1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write the topic above it.</a:t>
            </a:r>
            <a:endParaRPr lang="en-US" sz="12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27"/>
          <p:cNvSpPr txBox="true"/>
          <p:nvPr/>
        </p:nvSpPr>
        <p:spPr>
          <a:xfrm>
            <a:off x="1219200" y="4114800"/>
            <a:ext cx="3886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Brainstorm!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27"/>
          <p:cNvSpPr txBox="true"/>
          <p:nvPr/>
        </p:nvSpPr>
        <p:spPr>
          <a:xfrm>
            <a:off x="3581400" y="5486400"/>
            <a:ext cx="53340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Now look for words that connect with each other. Circle the words and connect them with lines.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69" name="Google Shape;269;p27"/>
          <p:cNvGrpSpPr/>
          <p:nvPr/>
        </p:nvGrpSpPr>
        <p:grpSpPr>
          <a:xfrm>
            <a:off x="3505200" y="1905000"/>
            <a:ext cx="5238750" cy="3333750"/>
            <a:chOff x="2208" y="1200"/>
            <a:chExt cx="3300" cy="2100"/>
          </a:xfrm>
        </p:grpSpPr>
        <p:sp>
          <p:nvSpPr>
            <p:cNvPr id="270" name="Google Shape;270;p27"/>
            <p:cNvSpPr/>
            <p:nvPr/>
          </p:nvSpPr>
          <p:spPr>
            <a:xfrm>
              <a:off x="2208" y="1392"/>
              <a:ext cx="3300" cy="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 txBox="true"/>
            <p:nvPr/>
          </p:nvSpPr>
          <p:spPr>
            <a:xfrm>
              <a:off x="2304" y="1200"/>
              <a:ext cx="3000" cy="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fals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Warming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rainforests disappearing</a:t>
              </a:r>
              <a:r>
                <a:rPr lang="en-US" sz="1800" b="0" i="0" u="non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    </a:t>
              </a:r>
              <a:endParaRPr lang="en-US" sz="1800" b="0" i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d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Monda"/>
                  <a:ea typeface="Monda"/>
                  <a:cs typeface="Monda"/>
                  <a:sym typeface="Monda"/>
                </a:rPr>
                <a:t>extinction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lang="en-US" sz="18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emissions 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dangerous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dying animals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toxic	 world wide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0" i="0" u="non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Cars/SUVs    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factories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landscape changes</a:t>
              </a: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no icebergs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expensive to fix? hurricanes 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Reversible?</a:t>
              </a:r>
              <a:endPara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7"/>
          <p:cNvGrpSpPr/>
          <p:nvPr/>
        </p:nvGrpSpPr>
        <p:grpSpPr>
          <a:xfrm>
            <a:off x="3886200" y="2362200"/>
            <a:ext cx="3867150" cy="2152650"/>
            <a:chOff x="2448" y="1488"/>
            <a:chExt cx="2436" cy="1356"/>
          </a:xfrm>
        </p:grpSpPr>
        <p:sp>
          <p:nvSpPr>
            <p:cNvPr id="273" name="Google Shape;273;p27"/>
            <p:cNvSpPr/>
            <p:nvPr/>
          </p:nvSpPr>
          <p:spPr>
            <a:xfrm>
              <a:off x="3984" y="2448"/>
              <a:ext cx="9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024" y="1488"/>
              <a:ext cx="15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2640" y="2544"/>
              <a:ext cx="12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448" y="2016"/>
              <a:ext cx="900" cy="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false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27"/>
            <p:cNvCxnSpPr/>
            <p:nvPr/>
          </p:nvCxnSpPr>
          <p:spPr>
            <a:xfrm flipH="true">
              <a:off x="3096" y="1728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" name="Google Shape;278;p27"/>
            <p:cNvCxnSpPr/>
            <p:nvPr/>
          </p:nvCxnSpPr>
          <p:spPr>
            <a:xfrm rot="10800000">
              <a:off x="2628" y="224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" name="Google Shape;279;p27"/>
            <p:cNvCxnSpPr/>
            <p:nvPr/>
          </p:nvCxnSpPr>
          <p:spPr>
            <a:xfrm>
              <a:off x="3696" y="2592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" name="Google Shape;280;p27"/>
            <p:cNvCxnSpPr/>
            <p:nvPr/>
          </p:nvCxnSpPr>
          <p:spPr>
            <a:xfrm>
              <a:off x="4272" y="1548"/>
              <a:ext cx="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5138</Words>
  <Application>WPS Presentation</Application>
  <PresentationFormat/>
  <Paragraphs>341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45" baseType="lpstr">
      <vt:lpstr>Arial</vt:lpstr>
      <vt:lpstr>SimSun</vt:lpstr>
      <vt:lpstr>Wingdings</vt:lpstr>
      <vt:lpstr>Arial</vt:lpstr>
      <vt:lpstr>Nimbus Roman No9 L</vt:lpstr>
      <vt:lpstr>Century Schoolbook</vt:lpstr>
      <vt:lpstr>Noto Sans Symbols</vt:lpstr>
      <vt:lpstr>Gubbi</vt:lpstr>
      <vt:lpstr>Merriweather</vt:lpstr>
      <vt:lpstr>Century Gothic</vt:lpstr>
      <vt:lpstr>Palatino Linotype</vt:lpstr>
      <vt:lpstr>Arimo</vt:lpstr>
      <vt:lpstr>Monda</vt:lpstr>
      <vt:lpstr>Arial Black</vt:lpstr>
      <vt:lpstr>微软雅黑</vt:lpstr>
      <vt:lpstr>Droid Sans Fallback</vt:lpstr>
      <vt:lpstr>Arial Unicode MS</vt:lpstr>
      <vt:lpstr>Phetsarath OT</vt:lpstr>
      <vt:lpstr>1_Oriel</vt:lpstr>
      <vt:lpstr>Oriel</vt:lpstr>
      <vt:lpstr>2_Oriel</vt:lpstr>
      <vt:lpstr>3_Oriel</vt:lpstr>
      <vt:lpstr>4_Oriel</vt:lpstr>
      <vt:lpstr>5_Oriel</vt:lpstr>
      <vt:lpstr>6_Oriel</vt:lpstr>
      <vt:lpstr>“BRAINSTORMING  FOR  AN ESSAY”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“BRAINSTORMING  FOR  AN ESSAY”</dc:title>
  <dc:creator/>
  <cp:lastModifiedBy>hassan</cp:lastModifiedBy>
  <cp:revision>1</cp:revision>
  <dcterms:created xsi:type="dcterms:W3CDTF">2021-02-03T13:21:12Z</dcterms:created>
  <dcterms:modified xsi:type="dcterms:W3CDTF">2021-02-03T13:21:12Z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