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2" r:id="rId7"/>
  </p:sldIdLst>
  <p:sldSz cx="12192000" cy="6858000"/>
  <p:notesSz cx="6858000" cy="9144000"/>
  <p:embeddedFontLst>
    <p:embeddedFont>
      <p:font typeface="Calibri"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560273" y="242915"/>
            <a:ext cx="7847920" cy="2878137"/>
          </a:xfrm>
          <a:prstGeom prst="rect">
            <a:avLst/>
          </a:prstGeom>
          <a:noFill/>
          <a:ln>
            <a:noFill/>
          </a:ln>
        </p:spPr>
        <p:txBody>
          <a:bodyPr spcFirstLastPara="1" wrap="square" lIns="91425" tIns="45700" rIns="91425" bIns="45700" anchor="b" anchorCtr="0">
            <a:noAutofit/>
          </a:bodyPr>
          <a:lstStyle/>
          <a:p>
            <a:pPr lvl="0" algn="ctr">
              <a:buSzPts val="5400"/>
            </a:pPr>
            <a:r>
              <a:rPr lang="en-IN" sz="4800" dirty="0"/>
              <a:t>AtliQ Hospitality Analysis</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fontScale="85000" lnSpcReduction="10000"/>
          </a:bodyPr>
          <a:lstStyle/>
          <a:p>
            <a:pPr marL="0" lvl="0" indent="0">
              <a:spcBef>
                <a:spcPts val="0"/>
              </a:spcBef>
              <a:buSzPts val="1800"/>
            </a:pPr>
            <a:r>
              <a:rPr lang="en-US" dirty="0"/>
              <a:t>This project focuses on providing actionable insights to AtliQ Grands, a hospitality business, through a comprehensive data analysis using Power BI. By analyzing key metrics such as revenue, occupancy percentage, and booking trends, the goal is to optimize hotel performance across multiple cities and platforms. The solution leverages interactive dashboards, enabling better decision-making and enhanced customer satisfaction. This analysis empowers AtliQ Grands to identify opportunities for revenue growth and operational improvements.</a:t>
            </a:r>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17/10/2024</a:t>
            </a:r>
            <a:endParaRPr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IN" dirty="0"/>
              <a:t>AtliQ Hospitality Analysis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53192" y="-19127"/>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dirty="0"/>
              <a:t> </a:t>
            </a:r>
            <a:endParaRPr dirty="0"/>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dirty="0"/>
              <a:t> </a:t>
            </a:r>
            <a:endParaRPr dirty="0"/>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dirty="0"/>
              <a:t> </a:t>
            </a: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dirty="0"/>
              <a:t> </a:t>
            </a:r>
            <a:endParaRPr dirty="0"/>
          </a:p>
        </p:txBody>
      </p:sp>
      <p:sp>
        <p:nvSpPr>
          <p:cNvPr id="18" name="Google Shape;199;p2">
            <a:extLst>
              <a:ext uri="{FF2B5EF4-FFF2-40B4-BE49-F238E27FC236}">
                <a16:creationId xmlns:a16="http://schemas.microsoft.com/office/drawing/2014/main" id="{F6900E38-4AD5-47CD-A40F-68F6F06E14D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lvl="0"/>
            <a:r>
              <a:rPr lang="en-IN" dirty="0"/>
              <a:t>AtliQ Hospitality Analysis</a:t>
            </a:r>
          </a:p>
        </p:txBody>
      </p:sp>
      <p:sp>
        <p:nvSpPr>
          <p:cNvPr id="19" name="Google Shape;198;p2">
            <a:extLst>
              <a:ext uri="{FF2B5EF4-FFF2-40B4-BE49-F238E27FC236}">
                <a16:creationId xmlns:a16="http://schemas.microsoft.com/office/drawing/2014/main" id="{66BAF049-C315-4CBC-97B7-E21A69ED23F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17/10/2024</a:t>
            </a:r>
            <a:endParaRPr dirty="0"/>
          </a:p>
        </p:txBody>
      </p:sp>
      <p:sp>
        <p:nvSpPr>
          <p:cNvPr id="20" name="Google Shape;197;p2">
            <a:extLst>
              <a:ext uri="{FF2B5EF4-FFF2-40B4-BE49-F238E27FC236}">
                <a16:creationId xmlns:a16="http://schemas.microsoft.com/office/drawing/2014/main" id="{54A40CED-0C58-43FD-B168-5EF363A4764A}"/>
              </a:ext>
            </a:extLst>
          </p:cNvPr>
          <p:cNvSpPr txBox="1">
            <a:spLocks/>
          </p:cNvSpPr>
          <p:nvPr/>
        </p:nvSpPr>
        <p:spPr>
          <a:xfrm>
            <a:off x="209549" y="1363586"/>
            <a:ext cx="10002999" cy="42371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2400" dirty="0">
                <a:latin typeface="Times New Roman" panose="02020603050405020304" pitchFamily="18" charset="0"/>
                <a:cs typeface="Times New Roman" panose="02020603050405020304" pitchFamily="18" charset="0"/>
              </a:rPr>
              <a:t>The dataset consists of five key tables:</a:t>
            </a:r>
          </a:p>
          <a:p>
            <a:pPr marL="685800" indent="-457200">
              <a:buFont typeface="+mj-lt"/>
              <a:buAutoNum type="arabicPeriod"/>
            </a:pPr>
            <a:r>
              <a:rPr lang="en-US" sz="2400" b="1" dirty="0">
                <a:latin typeface="Times New Roman" panose="02020603050405020304" pitchFamily="18" charset="0"/>
                <a:cs typeface="Times New Roman" panose="02020603050405020304" pitchFamily="18" charset="0"/>
              </a:rPr>
              <a:t>dim_date</a:t>
            </a:r>
            <a:r>
              <a:rPr lang="en-US" sz="2400" dirty="0">
                <a:latin typeface="Times New Roman" panose="02020603050405020304" pitchFamily="18" charset="0"/>
                <a:cs typeface="Times New Roman" panose="02020603050405020304" pitchFamily="18" charset="0"/>
              </a:rPr>
              <a:t>: Contains dates, week numbers, and day types (Weekend/Weekday).</a:t>
            </a:r>
          </a:p>
          <a:p>
            <a:pPr marL="685800" indent="-457200">
              <a:buFont typeface="+mj-lt"/>
              <a:buAutoNum type="arabicPeriod"/>
            </a:pPr>
            <a:r>
              <a:rPr lang="en-US" sz="2400" b="1" dirty="0">
                <a:latin typeface="Times New Roman" panose="02020603050405020304" pitchFamily="18" charset="0"/>
                <a:cs typeface="Times New Roman" panose="02020603050405020304" pitchFamily="18" charset="0"/>
              </a:rPr>
              <a:t>dim_hotels</a:t>
            </a:r>
            <a:r>
              <a:rPr lang="en-US" sz="2400" dirty="0">
                <a:latin typeface="Times New Roman" panose="02020603050405020304" pitchFamily="18" charset="0"/>
                <a:cs typeface="Times New Roman" panose="02020603050405020304" pitchFamily="18" charset="0"/>
              </a:rPr>
              <a:t>: Includes hotel ID, name, category (Luxury, Business), and city.</a:t>
            </a:r>
          </a:p>
          <a:p>
            <a:pPr marL="685800" indent="-457200">
              <a:buFont typeface="+mj-lt"/>
              <a:buAutoNum type="arabicPeriod"/>
            </a:pPr>
            <a:r>
              <a:rPr lang="en-US" sz="2400" b="1" dirty="0">
                <a:latin typeface="Times New Roman" panose="02020603050405020304" pitchFamily="18" charset="0"/>
                <a:cs typeface="Times New Roman" panose="02020603050405020304" pitchFamily="18" charset="0"/>
              </a:rPr>
              <a:t>dim_rooms</a:t>
            </a:r>
            <a:r>
              <a:rPr lang="en-US" sz="2400" dirty="0">
                <a:latin typeface="Times New Roman" panose="02020603050405020304" pitchFamily="18" charset="0"/>
                <a:cs typeface="Times New Roman" panose="02020603050405020304" pitchFamily="18" charset="0"/>
              </a:rPr>
              <a:t>: Describes room type and class (Standard, Elite, Premium, Presidential).</a:t>
            </a:r>
          </a:p>
          <a:p>
            <a:pPr marL="685800" indent="-457200">
              <a:buFont typeface="+mj-lt"/>
              <a:buAutoNum type="arabicPeriod"/>
            </a:pPr>
            <a:r>
              <a:rPr lang="en-US" sz="2400" b="1" dirty="0">
                <a:latin typeface="Times New Roman" panose="02020603050405020304" pitchFamily="18" charset="0"/>
                <a:cs typeface="Times New Roman" panose="02020603050405020304" pitchFamily="18" charset="0"/>
              </a:rPr>
              <a:t>fact_aggregated_bookings</a:t>
            </a:r>
            <a:r>
              <a:rPr lang="en-US" sz="2400" dirty="0">
                <a:latin typeface="Times New Roman" panose="02020603050405020304" pitchFamily="18" charset="0"/>
                <a:cs typeface="Times New Roman" panose="02020603050405020304" pitchFamily="18" charset="0"/>
              </a:rPr>
              <a:t>: Provides hotel booking data including check-in dates, room category, successful bookings, and capacity.</a:t>
            </a:r>
          </a:p>
          <a:p>
            <a:pPr marL="685800" indent="-457200">
              <a:buFont typeface="+mj-lt"/>
              <a:buAutoNum type="arabicPeriod"/>
            </a:pPr>
            <a:r>
              <a:rPr lang="en-US" sz="2400" b="1" dirty="0">
                <a:latin typeface="Times New Roman" panose="02020603050405020304" pitchFamily="18" charset="0"/>
                <a:cs typeface="Times New Roman" panose="02020603050405020304" pitchFamily="18" charset="0"/>
              </a:rPr>
              <a:t>fact_bookings</a:t>
            </a:r>
            <a:r>
              <a:rPr lang="en-US" sz="2400" dirty="0">
                <a:latin typeface="Times New Roman" panose="02020603050405020304" pitchFamily="18" charset="0"/>
                <a:cs typeface="Times New Roman" panose="02020603050405020304" pitchFamily="18" charset="0"/>
              </a:rPr>
              <a:t>: Detailed bookings with booking ID, guest count, platform, ratings, and revenue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dirty="0"/>
              <a:t> </a:t>
            </a:r>
            <a:endParaRPr dirty="0"/>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dirty="0"/>
              <a:t> </a:t>
            </a:r>
            <a:endParaRPr dirty="0"/>
          </a:p>
        </p:txBody>
      </p:sp>
      <p:sp>
        <p:nvSpPr>
          <p:cNvPr id="18" name="Google Shape;199;p2">
            <a:extLst>
              <a:ext uri="{FF2B5EF4-FFF2-40B4-BE49-F238E27FC236}">
                <a16:creationId xmlns:a16="http://schemas.microsoft.com/office/drawing/2014/main" id="{60A6663B-6C87-437A-A327-2C1DBA10BF2E}"/>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lvl="0"/>
            <a:r>
              <a:rPr lang="en-IN" dirty="0"/>
              <a:t>AtliQ Hospitality Analysis</a:t>
            </a:r>
          </a:p>
        </p:txBody>
      </p:sp>
      <p:sp>
        <p:nvSpPr>
          <p:cNvPr id="19" name="Google Shape;198;p2">
            <a:extLst>
              <a:ext uri="{FF2B5EF4-FFF2-40B4-BE49-F238E27FC236}">
                <a16:creationId xmlns:a16="http://schemas.microsoft.com/office/drawing/2014/main" id="{7F3C839D-E2F3-47DD-83E9-BC7036E24C1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17/10/2024</a:t>
            </a:r>
            <a:endParaRPr dirty="0"/>
          </a:p>
        </p:txBody>
      </p:sp>
      <p:sp>
        <p:nvSpPr>
          <p:cNvPr id="4" name="Rectangle 2">
            <a:extLst>
              <a:ext uri="{FF2B5EF4-FFF2-40B4-BE49-F238E27FC236}">
                <a16:creationId xmlns:a16="http://schemas.microsoft.com/office/drawing/2014/main" id="{82A7D438-4F2C-462F-83FC-702F7C421CC7}"/>
              </a:ext>
            </a:extLst>
          </p:cNvPr>
          <p:cNvSpPr>
            <a:spLocks noGrp="1" noChangeArrowheads="1"/>
          </p:cNvSpPr>
          <p:nvPr>
            <p:ph type="body" idx="4"/>
          </p:nvPr>
        </p:nvSpPr>
        <p:spPr bwMode="auto">
          <a:xfrm>
            <a:off x="355917" y="3330750"/>
            <a:ext cx="101139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Generated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revenue from hotel bookings across all properties.</a:t>
            </a: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Occupancy Percentage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percentage of occupied rooms out of total available rooms, indicating hotel capacity utilization.</a:t>
            </a: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Customer Rating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rating given by customers for hotel services, reflecting customer satisfaction.</a:t>
            </a: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Booking Percentage by Platform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Percentage of bookings made through various platforms (e.g., website, app, third-party).</a:t>
            </a: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 Bookings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Number of completed bookings without cancellations, showing actual sales performance.</a:t>
            </a: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Trends by Week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Weekly trends for key metrics like revenue and occupancy, helping to identify peak and off-peak periods.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14" name="Google Shape;199;p2">
            <a:extLst>
              <a:ext uri="{FF2B5EF4-FFF2-40B4-BE49-F238E27FC236}">
                <a16:creationId xmlns:a16="http://schemas.microsoft.com/office/drawing/2014/main" id="{C369E694-0DE3-4F23-8007-A514C3696EE9}"/>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lvl="0"/>
            <a:r>
              <a:rPr lang="en-IN" dirty="0"/>
              <a:t>AtliQ Hospitality Analysis</a:t>
            </a:r>
          </a:p>
        </p:txBody>
      </p:sp>
      <p:sp>
        <p:nvSpPr>
          <p:cNvPr id="15" name="Google Shape;198;p2">
            <a:extLst>
              <a:ext uri="{FF2B5EF4-FFF2-40B4-BE49-F238E27FC236}">
                <a16:creationId xmlns:a16="http://schemas.microsoft.com/office/drawing/2014/main" id="{B9347153-2BEC-4279-BD28-E23012D6FCC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17/10/2024</a:t>
            </a:r>
            <a:endParaRPr dirty="0"/>
          </a:p>
        </p:txBody>
      </p:sp>
      <p:sp>
        <p:nvSpPr>
          <p:cNvPr id="17" name="Google Shape;224;p4">
            <a:extLst>
              <a:ext uri="{FF2B5EF4-FFF2-40B4-BE49-F238E27FC236}">
                <a16:creationId xmlns:a16="http://schemas.microsoft.com/office/drawing/2014/main" id="{9874B048-91DB-481B-A4D8-EFDD0EA7B4A8}"/>
              </a:ext>
            </a:extLst>
          </p:cNvPr>
          <p:cNvSpPr txBox="1">
            <a:spLocks noGrp="1"/>
          </p:cNvSpPr>
          <p:nvPr>
            <p:ph type="title"/>
          </p:nvPr>
        </p:nvSpPr>
        <p:spPr>
          <a:xfrm>
            <a:off x="804996" y="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a:t>
            </a:r>
            <a:endParaRPr dirty="0"/>
          </a:p>
        </p:txBody>
      </p:sp>
      <p:pic>
        <p:nvPicPr>
          <p:cNvPr id="4" name="Picture 3">
            <a:extLst>
              <a:ext uri="{FF2B5EF4-FFF2-40B4-BE49-F238E27FC236}">
                <a16:creationId xmlns:a16="http://schemas.microsoft.com/office/drawing/2014/main" id="{93255771-EE8E-4589-BDDE-6809846B59BB}"/>
              </a:ext>
            </a:extLst>
          </p:cNvPr>
          <p:cNvPicPr>
            <a:picLocks noChangeAspect="1"/>
          </p:cNvPicPr>
          <p:nvPr/>
        </p:nvPicPr>
        <p:blipFill>
          <a:blip r:embed="rId3"/>
          <a:stretch>
            <a:fillRect/>
          </a:stretch>
        </p:blipFill>
        <p:spPr>
          <a:xfrm>
            <a:off x="804996" y="1325563"/>
            <a:ext cx="7986713" cy="46188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t>Thank you</a:t>
            </a:r>
            <a:endParaRPr dirty="0"/>
          </a:p>
        </p:txBody>
      </p:sp>
      <p:sp>
        <p:nvSpPr>
          <p:cNvPr id="3" name="Google Shape;199;p2">
            <a:extLst>
              <a:ext uri="{FF2B5EF4-FFF2-40B4-BE49-F238E27FC236}">
                <a16:creationId xmlns:a16="http://schemas.microsoft.com/office/drawing/2014/main" id="{882D16EC-6F94-4A8E-A081-3D2222C07D2A}"/>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lvl="0"/>
            <a:r>
              <a:rPr lang="en-IN" dirty="0"/>
              <a:t>AtliQ Hospitality Analysis</a:t>
            </a:r>
          </a:p>
        </p:txBody>
      </p:sp>
      <p:sp>
        <p:nvSpPr>
          <p:cNvPr id="5" name="Google Shape;198;p2">
            <a:extLst>
              <a:ext uri="{FF2B5EF4-FFF2-40B4-BE49-F238E27FC236}">
                <a16:creationId xmlns:a16="http://schemas.microsoft.com/office/drawing/2014/main" id="{DE8FDC91-B184-48B1-885C-B6EF29871E1E}"/>
              </a:ext>
            </a:extLst>
          </p:cNvPr>
          <p:cNvSpPr txBox="1">
            <a:spLocks/>
          </p:cNvSpPr>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17/10/2024</a:t>
            </a: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339</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AtliQ Hospitality Analysis</vt:lpstr>
      <vt:lpstr>Introduction</vt:lpstr>
      <vt:lpstr>Details of Data</vt:lpstr>
      <vt:lpstr>Main KPIs</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NAVEEN SRINIVASAN</dc:creator>
  <cp:lastModifiedBy>shoaib khan 23SCSE2030643</cp:lastModifiedBy>
  <cp:revision>6</cp:revision>
  <dcterms:created xsi:type="dcterms:W3CDTF">2022-12-29T06:36:15Z</dcterms:created>
  <dcterms:modified xsi:type="dcterms:W3CDTF">2024-10-17T07:18:34Z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