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2" r:id="rId7"/>
  </p:sldIdLst>
  <p:sldSz cx="12192000" cy="6858000"/>
  <p:notesSz cx="6858000" cy="9144000"/>
  <p:embeddedFontLst>
    <p:embeddedFont>
      <p:font typeface="Calibri"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81693" y="542953"/>
            <a:ext cx="7847920" cy="2878137"/>
          </a:xfrm>
          <a:prstGeom prst="rect">
            <a:avLst/>
          </a:prstGeom>
          <a:noFill/>
          <a:ln>
            <a:noFill/>
          </a:ln>
        </p:spPr>
        <p:txBody>
          <a:bodyPr spcFirstLastPara="1" wrap="square" lIns="91425" tIns="45700" rIns="91425" bIns="45700" anchor="b" anchorCtr="0">
            <a:noAutofit/>
          </a:bodyPr>
          <a:lstStyle/>
          <a:p>
            <a:pPr lvl="0" algn="ctr">
              <a:buSzPts val="5400"/>
            </a:pPr>
            <a:r>
              <a:rPr lang="en-IN" sz="4800" dirty="0"/>
              <a:t>Crop Production Analysis in India</a:t>
            </a:r>
            <a:endParaRPr sz="4800" dirty="0"/>
          </a:p>
        </p:txBody>
      </p:sp>
      <p:pic>
        <p:nvPicPr>
          <p:cNvPr id="3" name="Picture 2">
            <a:extLst>
              <a:ext uri="{FF2B5EF4-FFF2-40B4-BE49-F238E27FC236}">
                <a16:creationId xmlns:a16="http://schemas.microsoft.com/office/drawing/2014/main" id="{82F7AAF4-BD44-428C-BA95-41400C0D3613}"/>
              </a:ext>
            </a:extLst>
          </p:cNvPr>
          <p:cNvPicPr>
            <a:picLocks noChangeAspect="1"/>
          </p:cNvPicPr>
          <p:nvPr/>
        </p:nvPicPr>
        <p:blipFill>
          <a:blip r:embed="rId3"/>
          <a:stretch>
            <a:fillRect/>
          </a:stretch>
        </p:blipFill>
        <p:spPr>
          <a:xfrm rot="10800000" flipV="1">
            <a:off x="5629274" y="3786186"/>
            <a:ext cx="5157789" cy="27146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fontScale="92500"/>
          </a:bodyPr>
          <a:lstStyle/>
          <a:p>
            <a:pPr marL="0" lvl="0" indent="0">
              <a:spcBef>
                <a:spcPts val="0"/>
              </a:spcBef>
              <a:buSzPts val="1800"/>
            </a:pPr>
            <a:r>
              <a:rPr lang="en-US" dirty="0"/>
              <a:t>This project focuses on analyzing crop production trends across different states and districts in India. Using historical data, we aim to identify key </a:t>
            </a:r>
            <a:r>
              <a:rPr lang="en-US" dirty="0">
                <a:latin typeface="Times New Roman" panose="02020603050405020304" pitchFamily="18" charset="0"/>
                <a:cs typeface="Times New Roman" panose="02020603050405020304" pitchFamily="18" charset="0"/>
              </a:rPr>
              <a:t>factors</a:t>
            </a:r>
            <a:r>
              <a:rPr lang="en-US" dirty="0"/>
              <a:t> that influence crop yields and provide insights into how area and production vary over time. Visualizations such as heatmaps, bar charts, and slicers for crop type and quarters help to uncover significant patterns, enabling better decision-making in the agriculture sector.</a:t>
            </a:r>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17/10/2024</a:t>
            </a:r>
            <a:endParaRPr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IN" dirty="0"/>
              <a:t>Crop Production Analysis in India</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053192" y="3802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8" name="Google Shape;199;p2">
            <a:extLst>
              <a:ext uri="{FF2B5EF4-FFF2-40B4-BE49-F238E27FC236}">
                <a16:creationId xmlns:a16="http://schemas.microsoft.com/office/drawing/2014/main" id="{F6900E38-4AD5-47CD-A40F-68F6F06E14D8}"/>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dirty="0"/>
              <a:t>Crop Production Analysis in India</a:t>
            </a:r>
          </a:p>
        </p:txBody>
      </p:sp>
      <p:sp>
        <p:nvSpPr>
          <p:cNvPr id="19" name="Google Shape;198;p2">
            <a:extLst>
              <a:ext uri="{FF2B5EF4-FFF2-40B4-BE49-F238E27FC236}">
                <a16:creationId xmlns:a16="http://schemas.microsoft.com/office/drawing/2014/main" id="{66BAF049-C315-4CBC-97B7-E21A69ED23F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17/10/2024</a:t>
            </a:r>
            <a:endParaRPr dirty="0"/>
          </a:p>
        </p:txBody>
      </p:sp>
      <p:sp>
        <p:nvSpPr>
          <p:cNvPr id="20" name="Google Shape;197;p2">
            <a:extLst>
              <a:ext uri="{FF2B5EF4-FFF2-40B4-BE49-F238E27FC236}">
                <a16:creationId xmlns:a16="http://schemas.microsoft.com/office/drawing/2014/main" id="{54A40CED-0C58-43FD-B168-5EF363A4764A}"/>
              </a:ext>
            </a:extLst>
          </p:cNvPr>
          <p:cNvSpPr txBox="1">
            <a:spLocks/>
          </p:cNvSpPr>
          <p:nvPr/>
        </p:nvSpPr>
        <p:spPr>
          <a:xfrm>
            <a:off x="209550" y="1363586"/>
            <a:ext cx="9282134" cy="37732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lnSpc>
                <a:spcPct val="120000"/>
              </a:lnSpc>
            </a:pPr>
            <a:r>
              <a:rPr lang="en-US" sz="1600" dirty="0">
                <a:latin typeface="Times New Roman" panose="02020603050405020304" pitchFamily="18" charset="0"/>
                <a:cs typeface="Times New Roman" panose="02020603050405020304" pitchFamily="18" charset="0"/>
              </a:rPr>
              <a:t>The dataset used for this analysis contains comprehensive information on crop production in India across multiple years. Key columns include:</a:t>
            </a:r>
          </a:p>
          <a:p>
            <a:pPr marL="571500" indent="-342900">
              <a:lnSpc>
                <a:spcPct val="12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State Name</a:t>
            </a:r>
            <a:r>
              <a:rPr lang="en-US" sz="1600" dirty="0">
                <a:latin typeface="Times New Roman" panose="02020603050405020304" pitchFamily="18" charset="0"/>
                <a:cs typeface="Times New Roman" panose="02020603050405020304" pitchFamily="18" charset="0"/>
              </a:rPr>
              <a:t>: Identifies the states where crops are grown.</a:t>
            </a:r>
          </a:p>
          <a:p>
            <a:pPr marL="571500" indent="-342900">
              <a:lnSpc>
                <a:spcPct val="12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District Name</a:t>
            </a:r>
            <a:r>
              <a:rPr lang="en-US" sz="1600" dirty="0">
                <a:latin typeface="Times New Roman" panose="02020603050405020304" pitchFamily="18" charset="0"/>
                <a:cs typeface="Times New Roman" panose="02020603050405020304" pitchFamily="18" charset="0"/>
              </a:rPr>
              <a:t>: Provides district-level granularity for crop data.</a:t>
            </a:r>
          </a:p>
          <a:p>
            <a:pPr marL="571500" indent="-342900">
              <a:lnSpc>
                <a:spcPct val="12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Crop Year</a:t>
            </a:r>
            <a:r>
              <a:rPr lang="en-US" sz="1600" dirty="0">
                <a:latin typeface="Times New Roman" panose="02020603050405020304" pitchFamily="18" charset="0"/>
                <a:cs typeface="Times New Roman" panose="02020603050405020304" pitchFamily="18" charset="0"/>
              </a:rPr>
              <a:t>: Represents the year in which crop production took place.</a:t>
            </a:r>
          </a:p>
          <a:p>
            <a:pPr marL="571500" indent="-342900">
              <a:lnSpc>
                <a:spcPct val="12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Season</a:t>
            </a:r>
            <a:r>
              <a:rPr lang="en-US" sz="1600" dirty="0">
                <a:latin typeface="Times New Roman" panose="02020603050405020304" pitchFamily="18" charset="0"/>
                <a:cs typeface="Times New Roman" panose="02020603050405020304" pitchFamily="18" charset="0"/>
              </a:rPr>
              <a:t>: Specifies the agricultural season (e.g., Kharif, Rabi) for each crop.</a:t>
            </a:r>
          </a:p>
          <a:p>
            <a:pPr marL="571500" indent="-342900">
              <a:lnSpc>
                <a:spcPct val="12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Crop</a:t>
            </a:r>
            <a:r>
              <a:rPr lang="en-US" sz="1600" dirty="0">
                <a:latin typeface="Times New Roman" panose="02020603050405020304" pitchFamily="18" charset="0"/>
                <a:cs typeface="Times New Roman" panose="02020603050405020304" pitchFamily="18" charset="0"/>
              </a:rPr>
              <a:t>: Names the crop being produced (e.g., Rice, Wheat).</a:t>
            </a:r>
          </a:p>
          <a:p>
            <a:pPr marL="571500" indent="-342900">
              <a:lnSpc>
                <a:spcPct val="12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Area</a:t>
            </a:r>
            <a:r>
              <a:rPr lang="en-US" sz="1600" dirty="0">
                <a:latin typeface="Times New Roman" panose="02020603050405020304" pitchFamily="18" charset="0"/>
                <a:cs typeface="Times New Roman" panose="02020603050405020304" pitchFamily="18" charset="0"/>
              </a:rPr>
              <a:t>: Denotes the total area (in hectares) allocated for crop cultivation.</a:t>
            </a:r>
          </a:p>
          <a:p>
            <a:pPr marL="571500" indent="-342900">
              <a:lnSpc>
                <a:spcPct val="12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Production</a:t>
            </a:r>
            <a:r>
              <a:rPr lang="en-US" sz="1600" dirty="0">
                <a:latin typeface="Times New Roman" panose="02020603050405020304" pitchFamily="18" charset="0"/>
                <a:cs typeface="Times New Roman" panose="02020603050405020304" pitchFamily="18" charset="0"/>
              </a:rPr>
              <a:t>: Records the actual crop production (in tons).</a:t>
            </a:r>
          </a:p>
          <a:p>
            <a:pPr>
              <a:lnSpc>
                <a:spcPct val="120000"/>
              </a:lnSpc>
            </a:pPr>
            <a:r>
              <a:rPr lang="en-US" sz="1600" dirty="0">
                <a:latin typeface="Times New Roman" panose="02020603050405020304" pitchFamily="18" charset="0"/>
                <a:cs typeface="Times New Roman" panose="02020603050405020304" pitchFamily="18" charset="0"/>
              </a:rPr>
              <a:t>This dataset enables us to analyze regional variations in crop production and the factors affecting yield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3" name="Text Placeholder 2">
            <a:extLst>
              <a:ext uri="{FF2B5EF4-FFF2-40B4-BE49-F238E27FC236}">
                <a16:creationId xmlns:a16="http://schemas.microsoft.com/office/drawing/2014/main" id="{C3F3E80C-AF2F-44A3-97E6-E6717013EF44}"/>
              </a:ext>
            </a:extLst>
          </p:cNvPr>
          <p:cNvSpPr>
            <a:spLocks noGrp="1" noChangeArrowheads="1"/>
          </p:cNvSpPr>
          <p:nvPr>
            <p:ph type="body" idx="4"/>
          </p:nvPr>
        </p:nvSpPr>
        <p:spPr bwMode="auto">
          <a:xfrm>
            <a:off x="690696" y="1784253"/>
            <a:ext cx="1011396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1.Total Crop Production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crop yield (in tons) across all regions.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2.Average Yield per Hectare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 of land use, calculated as production divided by area.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3.Area Under Cultivation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land (in hectares) used for crop cultivation.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4.Production by Crop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Breakdown of total production by crop type.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5.Production by State/District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 output segmented by region to highlight top-performing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Google Shape;199;p2">
            <a:extLst>
              <a:ext uri="{FF2B5EF4-FFF2-40B4-BE49-F238E27FC236}">
                <a16:creationId xmlns:a16="http://schemas.microsoft.com/office/drawing/2014/main" id="{60A6663B-6C87-437A-A327-2C1DBA10BF2E}"/>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dirty="0"/>
              <a:t>Crop Production Analysis in India</a:t>
            </a:r>
          </a:p>
        </p:txBody>
      </p:sp>
      <p:sp>
        <p:nvSpPr>
          <p:cNvPr id="19" name="Google Shape;198;p2">
            <a:extLst>
              <a:ext uri="{FF2B5EF4-FFF2-40B4-BE49-F238E27FC236}">
                <a16:creationId xmlns:a16="http://schemas.microsoft.com/office/drawing/2014/main" id="{7F3C839D-E2F3-47DD-83E9-BC7036E24C1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17/10/2024</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Picture 2">
            <a:extLst>
              <a:ext uri="{FF2B5EF4-FFF2-40B4-BE49-F238E27FC236}">
                <a16:creationId xmlns:a16="http://schemas.microsoft.com/office/drawing/2014/main" id="{3F125E24-2B2C-4B54-9E11-527535557274}"/>
              </a:ext>
            </a:extLst>
          </p:cNvPr>
          <p:cNvPicPr>
            <a:picLocks noChangeAspect="1"/>
          </p:cNvPicPr>
          <p:nvPr/>
        </p:nvPicPr>
        <p:blipFill>
          <a:blip r:embed="rId3"/>
          <a:stretch>
            <a:fillRect/>
          </a:stretch>
        </p:blipFill>
        <p:spPr>
          <a:xfrm>
            <a:off x="381000" y="1402683"/>
            <a:ext cx="8434388" cy="4625053"/>
          </a:xfrm>
          <a:prstGeom prst="rect">
            <a:avLst/>
          </a:prstGeom>
        </p:spPr>
      </p:pic>
      <p:sp>
        <p:nvSpPr>
          <p:cNvPr id="14" name="Google Shape;199;p2">
            <a:extLst>
              <a:ext uri="{FF2B5EF4-FFF2-40B4-BE49-F238E27FC236}">
                <a16:creationId xmlns:a16="http://schemas.microsoft.com/office/drawing/2014/main" id="{C369E694-0DE3-4F23-8007-A514C3696EE9}"/>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dirty="0"/>
              <a:t>Crop Production Analysis in India</a:t>
            </a:r>
          </a:p>
        </p:txBody>
      </p:sp>
      <p:sp>
        <p:nvSpPr>
          <p:cNvPr id="15" name="Google Shape;198;p2">
            <a:extLst>
              <a:ext uri="{FF2B5EF4-FFF2-40B4-BE49-F238E27FC236}">
                <a16:creationId xmlns:a16="http://schemas.microsoft.com/office/drawing/2014/main" id="{B9347153-2BEC-4279-BD28-E23012D6FCC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17/10/2024</a:t>
            </a:r>
            <a:endParaRPr dirty="0"/>
          </a:p>
        </p:txBody>
      </p:sp>
      <p:sp>
        <p:nvSpPr>
          <p:cNvPr id="17" name="Google Shape;224;p4">
            <a:extLst>
              <a:ext uri="{FF2B5EF4-FFF2-40B4-BE49-F238E27FC236}">
                <a16:creationId xmlns:a16="http://schemas.microsoft.com/office/drawing/2014/main" id="{9874B048-91DB-481B-A4D8-EFDD0EA7B4A8}"/>
              </a:ext>
            </a:extLst>
          </p:cNvPr>
          <p:cNvSpPr txBox="1">
            <a:spLocks noGrp="1"/>
          </p:cNvSpPr>
          <p:nvPr>
            <p:ph type="title"/>
          </p:nvPr>
        </p:nvSpPr>
        <p:spPr>
          <a:xfrm>
            <a:off x="804996" y="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
        <p:nvSpPr>
          <p:cNvPr id="3" name="Google Shape;199;p2">
            <a:extLst>
              <a:ext uri="{FF2B5EF4-FFF2-40B4-BE49-F238E27FC236}">
                <a16:creationId xmlns:a16="http://schemas.microsoft.com/office/drawing/2014/main" id="{882D16EC-6F94-4A8E-A081-3D2222C07D2A}"/>
              </a:ext>
            </a:extLst>
          </p:cNvPr>
          <p:cNvSpPr txBox="1">
            <a:spLocks/>
          </p:cNvSpPr>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dirty="0"/>
              <a:t>Crop Production Analysis in India</a:t>
            </a:r>
          </a:p>
        </p:txBody>
      </p:sp>
      <p:sp>
        <p:nvSpPr>
          <p:cNvPr id="5" name="Google Shape;198;p2">
            <a:extLst>
              <a:ext uri="{FF2B5EF4-FFF2-40B4-BE49-F238E27FC236}">
                <a16:creationId xmlns:a16="http://schemas.microsoft.com/office/drawing/2014/main" id="{DE8FDC91-B184-48B1-885C-B6EF29871E1E}"/>
              </a:ext>
            </a:extLst>
          </p:cNvPr>
          <p:cNvSpPr txBox="1">
            <a:spLocks/>
          </p:cNvSpPr>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17/10/2024</a:t>
            </a:r>
            <a:endParaRPr lang="en-US" dirty="0"/>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346</Words>
  <Application>Microsoft Office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Crop Production Analysis in India</vt:lpstr>
      <vt:lpstr>Introduction</vt:lpstr>
      <vt:lpstr>Details of Data</vt:lpstr>
      <vt:lpstr>Main KPIs</vt:lpstr>
      <vt:lpstr>My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NAVEEN SRINIVASAN</dc:creator>
  <cp:lastModifiedBy>shoaib khan 23SCSE2030643</cp:lastModifiedBy>
  <cp:revision>4</cp:revision>
  <dcterms:created xsi:type="dcterms:W3CDTF">2022-12-29T06:36:15Z</dcterms:created>
  <dcterms:modified xsi:type="dcterms:W3CDTF">2024-10-17T06:38:11Z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