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60" r:id="rId4"/>
    <p:sldId id="261" r:id="rId5"/>
    <p:sldId id="262" r:id="rId6"/>
    <p:sldId id="263" r:id="rId7"/>
    <p:sldId id="264" r:id="rId8"/>
    <p:sldId id="265" r:id="rId9"/>
    <p:sldId id="266" r:id="rId10"/>
    <p:sldId id="267" r:id="rId11"/>
    <p:sldId id="257" r:id="rId12"/>
    <p:sldId id="25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1D8BD707-D9CF-40AE-B4C6-C98DA3205C09}" type="datetimeFigureOut">
              <a:rPr lang="en-US" smtClean="0"/>
              <a:pPr/>
              <a:t>5/1/2017</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0135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7109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80823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48874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18889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5/1/2017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2518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5/1/2017</a:t>
            </a:fld>
            <a:endParaRPr lang="en-US" dirty="0"/>
          </a:p>
        </p:txBody>
      </p:sp>
      <p:sp>
        <p:nvSpPr>
          <p:cNvPr id="4" name="Footer Placeholder 3"/>
          <p:cNvSpPr>
            <a:spLocks noGrp="1"/>
          </p:cNvSpPr>
          <p:nvPr>
            <p:ph type="ftr" sz="quarter" idx="11"/>
          </p:nvPr>
        </p:nvSpPr>
        <p:spPr/>
        <p:txBody>
          <a:bodyPr/>
          <a:lstStyle>
            <a:lvl1pPr>
              <a:defRPr cap="all" baseline="0"/>
            </a:lvl1p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92880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84926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6039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1D8BD707-D9CF-40AE-B4C6-C98DA3205C09}" type="datetimeFigureOut">
              <a:rPr lang="en-US" smtClean="0"/>
              <a:pPr/>
              <a:t>5/1/2017</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315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6574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4708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21116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79420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719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3971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043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5/1/2017</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2017749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42D8-522E-4D3E-844D-64F749C2144F}"/>
              </a:ext>
            </a:extLst>
          </p:cNvPr>
          <p:cNvSpPr>
            <a:spLocks noGrp="1"/>
          </p:cNvSpPr>
          <p:nvPr>
            <p:ph type="ctrTitle"/>
          </p:nvPr>
        </p:nvSpPr>
        <p:spPr>
          <a:xfrm>
            <a:off x="-31956" y="2133600"/>
            <a:ext cx="9175955" cy="2387600"/>
          </a:xfrm>
        </p:spPr>
        <p:txBody>
          <a:bodyPr>
            <a:normAutofit/>
          </a:bodyPr>
          <a:lstStyle/>
          <a:p>
            <a:pPr algn="ctr"/>
            <a:r>
              <a:rPr lang="en-US" sz="2700" b="1" dirty="0"/>
              <a:t>Mapping Poverty: Reasons and Indicators of Poverty in US </a:t>
            </a:r>
            <a:br>
              <a:rPr lang="en-US" sz="2700" b="1" dirty="0"/>
            </a:br>
            <a:r>
              <a:rPr lang="en-US" sz="2700" b="1" dirty="0"/>
              <a:t>Web mapping 2017 | Final Project </a:t>
            </a:r>
            <a:br>
              <a:rPr lang="en-US" dirty="0"/>
            </a:br>
            <a:endParaRPr lang="en-US" dirty="0"/>
          </a:p>
        </p:txBody>
      </p:sp>
      <p:sp>
        <p:nvSpPr>
          <p:cNvPr id="3" name="Subtitle 2">
            <a:extLst>
              <a:ext uri="{FF2B5EF4-FFF2-40B4-BE49-F238E27FC236}">
                <a16:creationId xmlns:a16="http://schemas.microsoft.com/office/drawing/2014/main" id="{898CFBF2-556E-46AE-ABD5-CB3F0A5E864E}"/>
              </a:ext>
            </a:extLst>
          </p:cNvPr>
          <p:cNvSpPr>
            <a:spLocks noGrp="1"/>
          </p:cNvSpPr>
          <p:nvPr>
            <p:ph type="subTitle" idx="1"/>
          </p:nvPr>
        </p:nvSpPr>
        <p:spPr>
          <a:xfrm>
            <a:off x="3352801" y="4521200"/>
            <a:ext cx="5562600" cy="1655762"/>
          </a:xfrm>
        </p:spPr>
        <p:txBody>
          <a:bodyPr/>
          <a:lstStyle/>
          <a:p>
            <a:r>
              <a:rPr lang="en-US" b="1" dirty="0"/>
              <a:t>Shoaib Mahmud |Submission Date:4/30/2017</a:t>
            </a:r>
            <a:endParaRPr lang="en-US" dirty="0"/>
          </a:p>
        </p:txBody>
      </p:sp>
    </p:spTree>
    <p:extLst>
      <p:ext uri="{BB962C8B-B14F-4D97-AF65-F5344CB8AC3E}">
        <p14:creationId xmlns:p14="http://schemas.microsoft.com/office/powerpoint/2010/main" val="3097701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1A60F-6855-497E-B420-85472653B828}"/>
              </a:ext>
            </a:extLst>
          </p:cNvPr>
          <p:cNvSpPr>
            <a:spLocks noGrp="1"/>
          </p:cNvSpPr>
          <p:nvPr>
            <p:ph idx="1"/>
          </p:nvPr>
        </p:nvSpPr>
        <p:spPr>
          <a:xfrm>
            <a:off x="0" y="838200"/>
            <a:ext cx="9144000" cy="6400800"/>
          </a:xfrm>
        </p:spPr>
        <p:txBody>
          <a:bodyPr>
            <a:normAutofit lnSpcReduction="10000"/>
          </a:bodyPr>
          <a:lstStyle/>
          <a:p>
            <a:pPr marL="0" indent="0">
              <a:buNone/>
            </a:pPr>
            <a:r>
              <a:rPr lang="en-US" sz="2800" b="1" dirty="0"/>
              <a:t>Few challenges I faced while doing the projected</a:t>
            </a:r>
          </a:p>
          <a:p>
            <a:pPr marL="0" indent="0">
              <a:buNone/>
            </a:pPr>
            <a:r>
              <a:rPr lang="en-US" sz="2800" b="1" dirty="0"/>
              <a:t>1.Data management : </a:t>
            </a:r>
            <a:r>
              <a:rPr lang="en-US" sz="2800" dirty="0"/>
              <a:t>Data Management was a challenging task I was working with a huge amount of data from different sources. Therefore, I mainly copied the data to my own </a:t>
            </a:r>
            <a:r>
              <a:rPr lang="en-US" sz="2800" dirty="0" err="1"/>
              <a:t>Geojson</a:t>
            </a:r>
            <a:r>
              <a:rPr lang="en-US" sz="2800" dirty="0"/>
              <a:t> file.</a:t>
            </a:r>
          </a:p>
          <a:p>
            <a:pPr marL="0" indent="0">
              <a:buNone/>
            </a:pPr>
            <a:r>
              <a:rPr lang="en-US" sz="2800" dirty="0"/>
              <a:t>2. Bringing the maps in one page : It was important to show different maps in one page so that people can compare different aspects of poverty at the same time which was very challenging </a:t>
            </a:r>
          </a:p>
          <a:p>
            <a:pPr marL="0" indent="0">
              <a:buNone/>
            </a:pPr>
            <a:r>
              <a:rPr lang="en-US" sz="2800" dirty="0"/>
              <a:t>2. Data Filtering : In My </a:t>
            </a:r>
            <a:r>
              <a:rPr lang="en-US" sz="2800" dirty="0" err="1"/>
              <a:t>Geojson</a:t>
            </a:r>
            <a:r>
              <a:rPr lang="en-US" sz="2800" dirty="0"/>
              <a:t> File contains a huge number of parameters embedded with multi-polygon. Therefore, accurate data filtering was very  challenging.</a:t>
            </a:r>
          </a:p>
          <a:p>
            <a:pPr marL="0" indent="0">
              <a:buNone/>
            </a:pPr>
            <a:endParaRPr lang="en-US" sz="2800" dirty="0"/>
          </a:p>
        </p:txBody>
      </p:sp>
      <p:sp>
        <p:nvSpPr>
          <p:cNvPr id="4" name="Title 1">
            <a:extLst>
              <a:ext uri="{FF2B5EF4-FFF2-40B4-BE49-F238E27FC236}">
                <a16:creationId xmlns:a16="http://schemas.microsoft.com/office/drawing/2014/main" id="{6AC99FF0-6FBC-4F0F-931C-0B9428C1B3AF}"/>
              </a:ext>
            </a:extLst>
          </p:cNvPr>
          <p:cNvSpPr txBox="1">
            <a:spLocks/>
          </p:cNvSpPr>
          <p:nvPr/>
        </p:nvSpPr>
        <p:spPr>
          <a:xfrm>
            <a:off x="-152400" y="0"/>
            <a:ext cx="9296400" cy="1123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t>challenges NEEDED TO OVERCOME</a:t>
            </a:r>
          </a:p>
        </p:txBody>
      </p:sp>
    </p:spTree>
    <p:extLst>
      <p:ext uri="{BB962C8B-B14F-4D97-AF65-F5344CB8AC3E}">
        <p14:creationId xmlns:p14="http://schemas.microsoft.com/office/powerpoint/2010/main" val="154981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BA40-4EF9-4986-AC7F-26643A6BBEA3}"/>
              </a:ext>
            </a:extLst>
          </p:cNvPr>
          <p:cNvSpPr>
            <a:spLocks noGrp="1"/>
          </p:cNvSpPr>
          <p:nvPr>
            <p:ph type="title"/>
          </p:nvPr>
        </p:nvSpPr>
        <p:spPr>
          <a:xfrm>
            <a:off x="304800" y="19665"/>
            <a:ext cx="8458200" cy="1478570"/>
          </a:xfrm>
        </p:spPr>
        <p:txBody>
          <a:bodyPr/>
          <a:lstStyle/>
          <a:p>
            <a:pPr algn="ctr"/>
            <a:r>
              <a:rPr lang="en-US" b="1" dirty="0"/>
              <a:t>   FINAL PRODUCT</a:t>
            </a:r>
          </a:p>
        </p:txBody>
      </p:sp>
      <p:pic>
        <p:nvPicPr>
          <p:cNvPr id="5" name="Content Placeholder 4" descr="A close up of a map&#10;&#10;Description generated with high confidence">
            <a:extLst>
              <a:ext uri="{FF2B5EF4-FFF2-40B4-BE49-F238E27FC236}">
                <a16:creationId xmlns:a16="http://schemas.microsoft.com/office/drawing/2014/main" id="{6271A873-2F33-4798-B9D4-8519EDC9CD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500693"/>
            <a:ext cx="8458200" cy="4743114"/>
          </a:xfrm>
        </p:spPr>
      </p:pic>
    </p:spTree>
    <p:extLst>
      <p:ext uri="{BB962C8B-B14F-4D97-AF65-F5344CB8AC3E}">
        <p14:creationId xmlns:p14="http://schemas.microsoft.com/office/powerpoint/2010/main" val="108972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generated with high confidence">
            <a:extLst>
              <a:ext uri="{FF2B5EF4-FFF2-40B4-BE49-F238E27FC236}">
                <a16:creationId xmlns:a16="http://schemas.microsoft.com/office/drawing/2014/main" id="{C74535A0-2A8D-406F-9D32-0CE6449C8578}"/>
              </a:ext>
            </a:extLst>
          </p:cNvPr>
          <p:cNvPicPr>
            <a:picLocks noChangeAspect="1"/>
          </p:cNvPicPr>
          <p:nvPr/>
        </p:nvPicPr>
        <p:blipFill rotWithShape="1">
          <a:blip r:embed="rId2">
            <a:extLst>
              <a:ext uri="{28A0092B-C50C-407E-A947-70E740481C1C}">
                <a14:useLocalDpi xmlns:a14="http://schemas.microsoft.com/office/drawing/2010/main" val="0"/>
              </a:ext>
            </a:extLst>
          </a:blip>
          <a:srcRect l="63907" r="4268" b="-1"/>
          <a:stretch/>
        </p:blipFill>
        <p:spPr>
          <a:xfrm>
            <a:off x="-4198" y="10"/>
            <a:ext cx="5668906" cy="6857990"/>
          </a:xfrm>
          <a:prstGeom prst="rect">
            <a:avLst/>
          </a:prstGeom>
        </p:spPr>
      </p:pic>
      <p:grpSp>
        <p:nvGrpSpPr>
          <p:cNvPr id="12" name="Group 11"/>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p:grpSpPr>
        <p:sp>
          <p:nvSpPr>
            <p:cNvPr id="13" name="Rectangle 5"/>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4" name="Freeform 6"/>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7"/>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Rectangle 8"/>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7" name="Freeform 9"/>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0"/>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1"/>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2"/>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3"/>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4"/>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5"/>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6"/>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7"/>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8"/>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9"/>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0"/>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1"/>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2"/>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3"/>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4"/>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5"/>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6"/>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7"/>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8"/>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29"/>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0"/>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1"/>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32"/>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Rectangle 33"/>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2" name="Freeform 34"/>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5"/>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6"/>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7"/>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8"/>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9"/>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0"/>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1"/>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2"/>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3"/>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Freeform 44"/>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3" name="Rectangle 45"/>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4" name="Freeform 46"/>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7"/>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8"/>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49"/>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0"/>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1"/>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2"/>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3"/>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4"/>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5"/>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6"/>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7"/>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6" name="Freeform 58"/>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BE2BA40-4EF9-4986-AC7F-26643A6BBEA3}"/>
              </a:ext>
            </a:extLst>
          </p:cNvPr>
          <p:cNvSpPr>
            <a:spLocks noGrp="1"/>
          </p:cNvSpPr>
          <p:nvPr>
            <p:ph type="title"/>
          </p:nvPr>
        </p:nvSpPr>
        <p:spPr>
          <a:xfrm>
            <a:off x="5511792" y="-101272"/>
            <a:ext cx="3531107" cy="979488"/>
          </a:xfrm>
        </p:spPr>
        <p:txBody>
          <a:bodyPr>
            <a:normAutofit/>
          </a:bodyPr>
          <a:lstStyle/>
          <a:p>
            <a:r>
              <a:rPr lang="en-US" sz="3200" b="1" dirty="0"/>
              <a:t>   FINAL PRODUCT</a:t>
            </a:r>
          </a:p>
        </p:txBody>
      </p:sp>
      <p:sp>
        <p:nvSpPr>
          <p:cNvPr id="7" name="Content Placeholder 6">
            <a:extLst>
              <a:ext uri="{FF2B5EF4-FFF2-40B4-BE49-F238E27FC236}">
                <a16:creationId xmlns:a16="http://schemas.microsoft.com/office/drawing/2014/main" id="{80133BB3-3382-4722-B208-3A28D73B98E1}"/>
              </a:ext>
            </a:extLst>
          </p:cNvPr>
          <p:cNvSpPr>
            <a:spLocks noGrp="1"/>
          </p:cNvSpPr>
          <p:nvPr>
            <p:ph idx="1"/>
          </p:nvPr>
        </p:nvSpPr>
        <p:spPr>
          <a:xfrm>
            <a:off x="5637922" y="636589"/>
            <a:ext cx="3582278" cy="6202362"/>
          </a:xfrm>
        </p:spPr>
        <p:txBody>
          <a:bodyPr>
            <a:normAutofit fontScale="92500"/>
          </a:bodyPr>
          <a:lstStyle/>
          <a:p>
            <a:pPr marL="0" indent="0">
              <a:buNone/>
            </a:pPr>
            <a:r>
              <a:rPr lang="en-US" sz="2000" dirty="0"/>
              <a:t>The final output of the project is A webpage which consists interactive maps. The maps illustrates :</a:t>
            </a:r>
          </a:p>
          <a:p>
            <a:pPr marL="457200" indent="-457200">
              <a:buAutoNum type="arabicPeriod"/>
            </a:pPr>
            <a:r>
              <a:rPr lang="en-US" sz="2000" b="1" i="1" dirty="0"/>
              <a:t>Status of Poverty </a:t>
            </a:r>
          </a:p>
          <a:p>
            <a:pPr marL="0" indent="0">
              <a:buNone/>
            </a:pPr>
            <a:r>
              <a:rPr lang="en-US" sz="2000" dirty="0"/>
              <a:t>The first map shows the percentage of people below poverty line in each state and associated ranking</a:t>
            </a:r>
          </a:p>
          <a:p>
            <a:pPr marL="0" indent="0">
              <a:buNone/>
            </a:pPr>
            <a:r>
              <a:rPr lang="en-US" sz="2000" dirty="0"/>
              <a:t> </a:t>
            </a:r>
            <a:r>
              <a:rPr lang="en-US" sz="2100" b="1" i="1" dirty="0"/>
              <a:t>2. Indicators of Poverty</a:t>
            </a:r>
          </a:p>
          <a:p>
            <a:pPr marL="0" indent="0">
              <a:buNone/>
            </a:pPr>
            <a:r>
              <a:rPr lang="en-US" sz="2000" dirty="0"/>
              <a:t>The second map shows population distribution of each states</a:t>
            </a:r>
          </a:p>
          <a:p>
            <a:pPr marL="0" indent="0">
              <a:buNone/>
            </a:pPr>
            <a:r>
              <a:rPr lang="en-US" sz="2000" b="1" dirty="0"/>
              <a:t>3</a:t>
            </a:r>
            <a:r>
              <a:rPr lang="en-US" sz="2000" b="1" i="1" dirty="0"/>
              <a:t>. Reasons of Poverty </a:t>
            </a:r>
          </a:p>
          <a:p>
            <a:pPr marL="0" indent="0">
              <a:buNone/>
            </a:pPr>
            <a:r>
              <a:rPr lang="en-US" sz="2000" dirty="0"/>
              <a:t>The third map shows two significant reasons (GDP and excessive cost burden) of poverty </a:t>
            </a:r>
          </a:p>
        </p:txBody>
      </p:sp>
    </p:spTree>
    <p:extLst>
      <p:ext uri="{BB962C8B-B14F-4D97-AF65-F5344CB8AC3E}">
        <p14:creationId xmlns:p14="http://schemas.microsoft.com/office/powerpoint/2010/main" val="345530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1A60F-6855-497E-B420-85472653B828}"/>
              </a:ext>
            </a:extLst>
          </p:cNvPr>
          <p:cNvSpPr>
            <a:spLocks noGrp="1"/>
          </p:cNvSpPr>
          <p:nvPr>
            <p:ph idx="1"/>
          </p:nvPr>
        </p:nvSpPr>
        <p:spPr>
          <a:xfrm>
            <a:off x="0" y="838200"/>
            <a:ext cx="9144000" cy="5791200"/>
          </a:xfrm>
        </p:spPr>
        <p:txBody>
          <a:bodyPr>
            <a:normAutofit/>
          </a:bodyPr>
          <a:lstStyle/>
          <a:p>
            <a:pPr marL="0" indent="0">
              <a:buNone/>
            </a:pPr>
            <a:r>
              <a:rPr lang="en-US" sz="2800" b="1" dirty="0"/>
              <a:t>GOAL</a:t>
            </a:r>
          </a:p>
          <a:p>
            <a:pPr marL="0" indent="0">
              <a:buNone/>
            </a:pPr>
            <a:r>
              <a:rPr lang="en-US" dirty="0"/>
              <a:t>Create a series of thematic maps based on the state-wise data of the reasons of poverty (amount of the gross domestic product, cost burden of housing, percentage of illicit drug use) and the indicators of poverty (percentage of people below poverty line, racial distribution, number of homeless people and so on).</a:t>
            </a:r>
          </a:p>
          <a:p>
            <a:pPr marL="0" indent="0">
              <a:buNone/>
            </a:pPr>
            <a:r>
              <a:rPr lang="en-US" sz="2800" b="1" dirty="0"/>
              <a:t>OBJECTIVES </a:t>
            </a:r>
          </a:p>
          <a:p>
            <a:pPr marL="0" indent="0">
              <a:buNone/>
            </a:pPr>
            <a:r>
              <a:rPr lang="en-US" dirty="0"/>
              <a:t>To prepare a map which will illustrate the status of poverty of US.</a:t>
            </a:r>
          </a:p>
          <a:p>
            <a:pPr marL="0" indent="0">
              <a:buNone/>
            </a:pPr>
            <a:r>
              <a:rPr lang="en-US" dirty="0"/>
              <a:t>To show the reasons of the poverty</a:t>
            </a:r>
          </a:p>
          <a:p>
            <a:pPr marL="0" indent="0">
              <a:buNone/>
            </a:pPr>
            <a:r>
              <a:rPr lang="en-US" dirty="0"/>
              <a:t>To show the indicators of the poverty</a:t>
            </a:r>
          </a:p>
          <a:p>
            <a:pPr marL="0" indent="0">
              <a:buNone/>
            </a:pPr>
            <a:endParaRPr lang="en-US" sz="2800" b="1" dirty="0"/>
          </a:p>
        </p:txBody>
      </p:sp>
      <p:sp>
        <p:nvSpPr>
          <p:cNvPr id="4" name="Title 1">
            <a:extLst>
              <a:ext uri="{FF2B5EF4-FFF2-40B4-BE49-F238E27FC236}">
                <a16:creationId xmlns:a16="http://schemas.microsoft.com/office/drawing/2014/main" id="{6AC99FF0-6FBC-4F0F-931C-0B9428C1B3AF}"/>
              </a:ext>
            </a:extLst>
          </p:cNvPr>
          <p:cNvSpPr txBox="1">
            <a:spLocks/>
          </p:cNvSpPr>
          <p:nvPr/>
        </p:nvSpPr>
        <p:spPr>
          <a:xfrm>
            <a:off x="304800" y="19665"/>
            <a:ext cx="8839200" cy="1123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t>   goals AND Objectives </a:t>
            </a:r>
          </a:p>
        </p:txBody>
      </p:sp>
    </p:spTree>
    <p:extLst>
      <p:ext uri="{BB962C8B-B14F-4D97-AF65-F5344CB8AC3E}">
        <p14:creationId xmlns:p14="http://schemas.microsoft.com/office/powerpoint/2010/main" val="4196883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1A60F-6855-497E-B420-85472653B828}"/>
              </a:ext>
            </a:extLst>
          </p:cNvPr>
          <p:cNvSpPr>
            <a:spLocks noGrp="1"/>
          </p:cNvSpPr>
          <p:nvPr>
            <p:ph idx="1"/>
          </p:nvPr>
        </p:nvSpPr>
        <p:spPr>
          <a:xfrm>
            <a:off x="0" y="838200"/>
            <a:ext cx="9144000" cy="5791200"/>
          </a:xfrm>
        </p:spPr>
        <p:txBody>
          <a:bodyPr>
            <a:normAutofit/>
          </a:bodyPr>
          <a:lstStyle/>
          <a:p>
            <a:pPr marL="0" indent="0">
              <a:buNone/>
            </a:pPr>
            <a:r>
              <a:rPr lang="en-US" sz="2800" b="1" dirty="0"/>
              <a:t>Data</a:t>
            </a:r>
            <a:r>
              <a:rPr lang="en-US" sz="2800" dirty="0"/>
              <a:t> </a:t>
            </a:r>
            <a:r>
              <a:rPr lang="en-US" sz="2800" b="1" dirty="0"/>
              <a:t>Sources</a:t>
            </a:r>
            <a:endParaRPr lang="en-US" sz="2800" dirty="0"/>
          </a:p>
          <a:p>
            <a:pPr marL="0" indent="0">
              <a:buNone/>
            </a:pPr>
            <a:r>
              <a:rPr lang="en-US" sz="2800" b="1" dirty="0"/>
              <a:t>Data was collected from the webpage of the following sources :</a:t>
            </a:r>
          </a:p>
          <a:p>
            <a:pPr marL="0" indent="0">
              <a:buNone/>
            </a:pPr>
            <a:endParaRPr lang="en-US" sz="2800" b="1" dirty="0"/>
          </a:p>
        </p:txBody>
      </p:sp>
      <p:sp>
        <p:nvSpPr>
          <p:cNvPr id="4" name="Title 1">
            <a:extLst>
              <a:ext uri="{FF2B5EF4-FFF2-40B4-BE49-F238E27FC236}">
                <a16:creationId xmlns:a16="http://schemas.microsoft.com/office/drawing/2014/main" id="{6AC99FF0-6FBC-4F0F-931C-0B9428C1B3AF}"/>
              </a:ext>
            </a:extLst>
          </p:cNvPr>
          <p:cNvSpPr txBox="1">
            <a:spLocks/>
          </p:cNvSpPr>
          <p:nvPr/>
        </p:nvSpPr>
        <p:spPr>
          <a:xfrm>
            <a:off x="304800" y="19665"/>
            <a:ext cx="8839200" cy="1123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t>DATA COLLLECTIONS</a:t>
            </a:r>
          </a:p>
        </p:txBody>
      </p:sp>
      <p:graphicFrame>
        <p:nvGraphicFramePr>
          <p:cNvPr id="2" name="Table 1">
            <a:extLst>
              <a:ext uri="{FF2B5EF4-FFF2-40B4-BE49-F238E27FC236}">
                <a16:creationId xmlns:a16="http://schemas.microsoft.com/office/drawing/2014/main" id="{584F7A08-12A9-4847-81E5-BEDE4C1044B3}"/>
              </a:ext>
            </a:extLst>
          </p:cNvPr>
          <p:cNvGraphicFramePr>
            <a:graphicFrameLocks noGrp="1"/>
          </p:cNvGraphicFramePr>
          <p:nvPr>
            <p:extLst>
              <p:ext uri="{D42A27DB-BD31-4B8C-83A1-F6EECF244321}">
                <p14:modId xmlns:p14="http://schemas.microsoft.com/office/powerpoint/2010/main" val="3831860065"/>
              </p:ext>
            </p:extLst>
          </p:nvPr>
        </p:nvGraphicFramePr>
        <p:xfrm>
          <a:off x="609600" y="2663073"/>
          <a:ext cx="7924800" cy="3956495"/>
        </p:xfrm>
        <a:graphic>
          <a:graphicData uri="http://schemas.openxmlformats.org/drawingml/2006/table">
            <a:tbl>
              <a:tblPr firstRow="1" firstCol="1" bandRow="1">
                <a:tableStyleId>{5C22544A-7EE6-4342-B048-85BDC9FD1C3A}</a:tableStyleId>
              </a:tblPr>
              <a:tblGrid>
                <a:gridCol w="3962400">
                  <a:extLst>
                    <a:ext uri="{9D8B030D-6E8A-4147-A177-3AD203B41FA5}">
                      <a16:colId xmlns:a16="http://schemas.microsoft.com/office/drawing/2014/main" val="3209966085"/>
                    </a:ext>
                  </a:extLst>
                </a:gridCol>
                <a:gridCol w="3962400">
                  <a:extLst>
                    <a:ext uri="{9D8B030D-6E8A-4147-A177-3AD203B41FA5}">
                      <a16:colId xmlns:a16="http://schemas.microsoft.com/office/drawing/2014/main" val="2902685702"/>
                    </a:ext>
                  </a:extLst>
                </a:gridCol>
              </a:tblGrid>
              <a:tr h="711200">
                <a:tc>
                  <a:txBody>
                    <a:bodyPr/>
                    <a:lstStyle/>
                    <a:p>
                      <a:pPr marL="0" marR="0" indent="0" algn="l" defTabSz="914400" rtl="0" eaLnBrk="1" latinLnBrk="0" hangingPunct="1">
                        <a:lnSpc>
                          <a:spcPct val="120000"/>
                        </a:lnSpc>
                        <a:spcBef>
                          <a:spcPts val="1000"/>
                        </a:spcBef>
                        <a:spcAft>
                          <a:spcPts val="800"/>
                        </a:spcAft>
                        <a:buSzPct val="125000"/>
                        <a:buFont typeface="Arial" panose="020B0604020202020204" pitchFamily="34" charset="0"/>
                        <a:buNone/>
                      </a:pPr>
                      <a:r>
                        <a:rPr lang="en-US" sz="2000" b="1" kern="1200" dirty="0">
                          <a:solidFill>
                            <a:schemeClr val="bg2"/>
                          </a:solidFill>
                          <a:latin typeface="+mn-lt"/>
                          <a:ea typeface="+mn-ea"/>
                          <a:cs typeface="+mn-cs"/>
                        </a:rPr>
                        <a:t>Data </a:t>
                      </a:r>
                    </a:p>
                  </a:txBody>
                  <a:tcPr marL="68580" marR="68580" marT="0" marB="0"/>
                </a:tc>
                <a:tc>
                  <a:txBody>
                    <a:bodyPr/>
                    <a:lstStyle/>
                    <a:p>
                      <a:pPr marL="0" marR="0" indent="0" algn="l" defTabSz="914400" rtl="0" eaLnBrk="1" latinLnBrk="0" hangingPunct="1">
                        <a:lnSpc>
                          <a:spcPct val="120000"/>
                        </a:lnSpc>
                        <a:spcBef>
                          <a:spcPts val="1000"/>
                        </a:spcBef>
                        <a:spcAft>
                          <a:spcPts val="800"/>
                        </a:spcAft>
                        <a:buSzPct val="125000"/>
                        <a:buFont typeface="Arial" panose="020B0604020202020204" pitchFamily="34" charset="0"/>
                        <a:buNone/>
                      </a:pPr>
                      <a:r>
                        <a:rPr lang="en-US" sz="2000" b="1" kern="1200" dirty="0">
                          <a:solidFill>
                            <a:schemeClr val="bg2"/>
                          </a:solidFill>
                          <a:latin typeface="+mn-lt"/>
                          <a:ea typeface="+mn-ea"/>
                          <a:cs typeface="+mn-cs"/>
                        </a:rPr>
                        <a:t>Sources </a:t>
                      </a:r>
                    </a:p>
                  </a:txBody>
                  <a:tcPr marL="68580" marR="68580" marT="0" marB="0"/>
                </a:tc>
                <a:extLst>
                  <a:ext uri="{0D108BD9-81ED-4DB2-BD59-A6C34878D82A}">
                    <a16:rowId xmlns:a16="http://schemas.microsoft.com/office/drawing/2014/main" val="492837087"/>
                  </a:ext>
                </a:extLst>
              </a:tr>
              <a:tr h="635000">
                <a:tc>
                  <a:txBody>
                    <a:bodyPr/>
                    <a:lstStyle/>
                    <a:p>
                      <a:pPr marL="0" marR="0" indent="0" algn="l" defTabSz="914400" rtl="0" eaLnBrk="1" latinLnBrk="0" hangingPunct="1">
                        <a:lnSpc>
                          <a:spcPct val="120000"/>
                        </a:lnSpc>
                        <a:spcBef>
                          <a:spcPts val="1000"/>
                        </a:spcBef>
                        <a:spcAft>
                          <a:spcPts val="800"/>
                        </a:spcAft>
                        <a:buSzPct val="125000"/>
                        <a:buFont typeface="Arial" panose="020B0604020202020204" pitchFamily="34" charset="0"/>
                        <a:buNone/>
                      </a:pPr>
                      <a:r>
                        <a:rPr lang="en-US" sz="2000" b="1" kern="1200" dirty="0">
                          <a:solidFill>
                            <a:schemeClr val="bg2"/>
                          </a:solidFill>
                          <a:latin typeface="+mn-lt"/>
                          <a:ea typeface="+mn-ea"/>
                          <a:cs typeface="+mn-cs"/>
                        </a:rPr>
                        <a:t>State wise gross domestic product </a:t>
                      </a:r>
                    </a:p>
                  </a:txBody>
                  <a:tcPr marL="68580" marR="68580" marT="0" marB="0"/>
                </a:tc>
                <a:tc>
                  <a:txBody>
                    <a:bodyPr/>
                    <a:lstStyle/>
                    <a:p>
                      <a:pPr marL="0" marR="0" indent="0" algn="l" defTabSz="914400" rtl="0" eaLnBrk="1" latinLnBrk="0" hangingPunct="1">
                        <a:lnSpc>
                          <a:spcPct val="120000"/>
                        </a:lnSpc>
                        <a:spcBef>
                          <a:spcPts val="1000"/>
                        </a:spcBef>
                        <a:spcAft>
                          <a:spcPts val="800"/>
                        </a:spcAft>
                        <a:buSzPct val="125000"/>
                        <a:buFont typeface="Arial" panose="020B0604020202020204" pitchFamily="34" charset="0"/>
                        <a:buNone/>
                      </a:pPr>
                      <a:r>
                        <a:rPr lang="en-US" sz="2000" b="1" kern="1200" dirty="0">
                          <a:solidFill>
                            <a:schemeClr val="bg2"/>
                          </a:solidFill>
                          <a:latin typeface="+mn-lt"/>
                          <a:ea typeface="+mn-ea"/>
                          <a:cs typeface="+mn-cs"/>
                        </a:rPr>
                        <a:t>Bureau of Economic Analysis  </a:t>
                      </a:r>
                    </a:p>
                  </a:txBody>
                  <a:tcPr marL="68580" marR="68580" marT="0" marB="0"/>
                </a:tc>
                <a:extLst>
                  <a:ext uri="{0D108BD9-81ED-4DB2-BD59-A6C34878D82A}">
                    <a16:rowId xmlns:a16="http://schemas.microsoft.com/office/drawing/2014/main" val="460295121"/>
                  </a:ext>
                </a:extLst>
              </a:tr>
              <a:tr h="635000">
                <a:tc>
                  <a:txBody>
                    <a:bodyPr/>
                    <a:lstStyle/>
                    <a:p>
                      <a:pPr marL="0" marR="0" indent="0" algn="l" defTabSz="914400" rtl="0" eaLnBrk="1" latinLnBrk="0" hangingPunct="1">
                        <a:lnSpc>
                          <a:spcPct val="120000"/>
                        </a:lnSpc>
                        <a:spcBef>
                          <a:spcPts val="1000"/>
                        </a:spcBef>
                        <a:spcAft>
                          <a:spcPts val="800"/>
                        </a:spcAft>
                        <a:buSzPct val="125000"/>
                        <a:buFont typeface="Arial" panose="020B0604020202020204" pitchFamily="34" charset="0"/>
                        <a:buNone/>
                      </a:pPr>
                      <a:r>
                        <a:rPr lang="en-US" sz="2000" b="1" kern="1200" dirty="0">
                          <a:solidFill>
                            <a:schemeClr val="bg2"/>
                          </a:solidFill>
                          <a:latin typeface="+mn-lt"/>
                          <a:ea typeface="+mn-ea"/>
                          <a:cs typeface="+mn-cs"/>
                        </a:rPr>
                        <a:t>Percentage of people poverty line </a:t>
                      </a:r>
                    </a:p>
                  </a:txBody>
                  <a:tcPr marL="68580" marR="68580" marT="0" marB="0"/>
                </a:tc>
                <a:tc>
                  <a:txBody>
                    <a:bodyPr/>
                    <a:lstStyle/>
                    <a:p>
                      <a:pPr marL="0" marR="0" indent="0" algn="l" defTabSz="914400" rtl="0" eaLnBrk="1" latinLnBrk="0" hangingPunct="1">
                        <a:lnSpc>
                          <a:spcPct val="120000"/>
                        </a:lnSpc>
                        <a:spcBef>
                          <a:spcPts val="1000"/>
                        </a:spcBef>
                        <a:spcAft>
                          <a:spcPts val="800"/>
                        </a:spcAft>
                        <a:buSzPct val="125000"/>
                        <a:buFont typeface="Arial" panose="020B0604020202020204" pitchFamily="34" charset="0"/>
                        <a:buNone/>
                      </a:pPr>
                      <a:r>
                        <a:rPr lang="en-US" sz="2000" b="1" kern="1200" dirty="0">
                          <a:solidFill>
                            <a:schemeClr val="bg2"/>
                          </a:solidFill>
                          <a:latin typeface="+mn-lt"/>
                          <a:ea typeface="+mn-ea"/>
                          <a:cs typeface="+mn-cs"/>
                        </a:rPr>
                        <a:t>National Institute of Drug Abuse </a:t>
                      </a:r>
                    </a:p>
                  </a:txBody>
                  <a:tcPr marL="68580" marR="68580" marT="0" marB="0"/>
                </a:tc>
                <a:extLst>
                  <a:ext uri="{0D108BD9-81ED-4DB2-BD59-A6C34878D82A}">
                    <a16:rowId xmlns:a16="http://schemas.microsoft.com/office/drawing/2014/main" val="317511370"/>
                  </a:ext>
                </a:extLst>
              </a:tr>
              <a:tr h="635000">
                <a:tc>
                  <a:txBody>
                    <a:bodyPr/>
                    <a:lstStyle/>
                    <a:p>
                      <a:pPr marL="0" marR="0" indent="0" algn="l" defTabSz="914400" rtl="0" eaLnBrk="1" latinLnBrk="0" hangingPunct="1">
                        <a:lnSpc>
                          <a:spcPct val="120000"/>
                        </a:lnSpc>
                        <a:spcBef>
                          <a:spcPts val="1000"/>
                        </a:spcBef>
                        <a:spcAft>
                          <a:spcPts val="800"/>
                        </a:spcAft>
                        <a:buSzPct val="125000"/>
                        <a:buFont typeface="Arial" panose="020B0604020202020204" pitchFamily="34" charset="0"/>
                        <a:buNone/>
                      </a:pPr>
                      <a:r>
                        <a:rPr lang="en-US" sz="2000" b="1" kern="1200" dirty="0">
                          <a:solidFill>
                            <a:schemeClr val="bg2"/>
                          </a:solidFill>
                          <a:latin typeface="+mn-lt"/>
                          <a:ea typeface="+mn-ea"/>
                          <a:cs typeface="+mn-cs"/>
                        </a:rPr>
                        <a:t>Cost burden of Affordable Housing </a:t>
                      </a:r>
                    </a:p>
                  </a:txBody>
                  <a:tcPr marL="68580" marR="68580" marT="0" marB="0"/>
                </a:tc>
                <a:tc>
                  <a:txBody>
                    <a:bodyPr/>
                    <a:lstStyle/>
                    <a:p>
                      <a:pPr marL="0" marR="0" indent="0" algn="l" defTabSz="914400" rtl="0" eaLnBrk="1" latinLnBrk="0" hangingPunct="1">
                        <a:lnSpc>
                          <a:spcPct val="120000"/>
                        </a:lnSpc>
                        <a:spcBef>
                          <a:spcPts val="1000"/>
                        </a:spcBef>
                        <a:spcAft>
                          <a:spcPts val="800"/>
                        </a:spcAft>
                        <a:buSzPct val="125000"/>
                        <a:buFont typeface="Arial" panose="020B0604020202020204" pitchFamily="34" charset="0"/>
                        <a:buNone/>
                      </a:pPr>
                      <a:r>
                        <a:rPr lang="en-US" sz="2000" b="1" kern="1200" dirty="0">
                          <a:solidFill>
                            <a:schemeClr val="bg2"/>
                          </a:solidFill>
                          <a:latin typeface="+mn-lt"/>
                          <a:ea typeface="+mn-ea"/>
                          <a:cs typeface="+mn-cs"/>
                        </a:rPr>
                        <a:t>HUD</a:t>
                      </a:r>
                    </a:p>
                  </a:txBody>
                  <a:tcPr marL="68580" marR="68580" marT="0" marB="0"/>
                </a:tc>
                <a:extLst>
                  <a:ext uri="{0D108BD9-81ED-4DB2-BD59-A6C34878D82A}">
                    <a16:rowId xmlns:a16="http://schemas.microsoft.com/office/drawing/2014/main" val="2739497077"/>
                  </a:ext>
                </a:extLst>
              </a:tr>
              <a:tr h="635000">
                <a:tc>
                  <a:txBody>
                    <a:bodyPr/>
                    <a:lstStyle/>
                    <a:p>
                      <a:pPr marL="0" marR="0" indent="0" algn="l" defTabSz="914400" rtl="0" eaLnBrk="1" latinLnBrk="0" hangingPunct="1">
                        <a:lnSpc>
                          <a:spcPct val="120000"/>
                        </a:lnSpc>
                        <a:spcBef>
                          <a:spcPts val="1000"/>
                        </a:spcBef>
                        <a:spcAft>
                          <a:spcPts val="800"/>
                        </a:spcAft>
                        <a:buSzPct val="125000"/>
                        <a:buFont typeface="Arial" panose="020B0604020202020204" pitchFamily="34" charset="0"/>
                        <a:buNone/>
                      </a:pPr>
                      <a:r>
                        <a:rPr lang="en-US" sz="2000" b="1" kern="1200" dirty="0">
                          <a:solidFill>
                            <a:schemeClr val="bg2"/>
                          </a:solidFill>
                          <a:latin typeface="+mn-lt"/>
                          <a:ea typeface="+mn-ea"/>
                          <a:cs typeface="+mn-cs"/>
                        </a:rPr>
                        <a:t>Percentage of people below poverty line </a:t>
                      </a:r>
                    </a:p>
                  </a:txBody>
                  <a:tcPr marL="68580" marR="68580" marT="0" marB="0"/>
                </a:tc>
                <a:tc>
                  <a:txBody>
                    <a:bodyPr/>
                    <a:lstStyle/>
                    <a:p>
                      <a:pPr marL="0" marR="0" indent="0" algn="l" defTabSz="914400" rtl="0" eaLnBrk="1" latinLnBrk="0" hangingPunct="1">
                        <a:lnSpc>
                          <a:spcPct val="120000"/>
                        </a:lnSpc>
                        <a:spcBef>
                          <a:spcPts val="1000"/>
                        </a:spcBef>
                        <a:spcAft>
                          <a:spcPts val="800"/>
                        </a:spcAft>
                        <a:buSzPct val="125000"/>
                        <a:buFont typeface="Arial" panose="020B0604020202020204" pitchFamily="34" charset="0"/>
                        <a:buNone/>
                      </a:pPr>
                      <a:r>
                        <a:rPr lang="en-US" sz="2000" b="1" kern="1200" dirty="0">
                          <a:solidFill>
                            <a:schemeClr val="bg2"/>
                          </a:solidFill>
                          <a:latin typeface="+mn-lt"/>
                          <a:ea typeface="+mn-ea"/>
                          <a:cs typeface="+mn-cs"/>
                        </a:rPr>
                        <a:t>povertyusa.org</a:t>
                      </a:r>
                    </a:p>
                  </a:txBody>
                  <a:tcPr marL="68580" marR="68580" marT="0" marB="0"/>
                </a:tc>
                <a:extLst>
                  <a:ext uri="{0D108BD9-81ED-4DB2-BD59-A6C34878D82A}">
                    <a16:rowId xmlns:a16="http://schemas.microsoft.com/office/drawing/2014/main" val="355223221"/>
                  </a:ext>
                </a:extLst>
              </a:tr>
              <a:tr h="635000">
                <a:tc>
                  <a:txBody>
                    <a:bodyPr/>
                    <a:lstStyle/>
                    <a:p>
                      <a:pPr marL="0" marR="0" indent="0" algn="l" defTabSz="914400" rtl="0" eaLnBrk="1" latinLnBrk="0" hangingPunct="1">
                        <a:lnSpc>
                          <a:spcPct val="120000"/>
                        </a:lnSpc>
                        <a:spcBef>
                          <a:spcPts val="1000"/>
                        </a:spcBef>
                        <a:spcAft>
                          <a:spcPts val="800"/>
                        </a:spcAft>
                        <a:buSzPct val="125000"/>
                        <a:buFont typeface="Arial" panose="020B0604020202020204" pitchFamily="34" charset="0"/>
                        <a:buNone/>
                      </a:pPr>
                      <a:r>
                        <a:rPr lang="en-US" sz="2000" b="1" kern="1200" dirty="0">
                          <a:solidFill>
                            <a:schemeClr val="bg2"/>
                          </a:solidFill>
                          <a:latin typeface="+mn-lt"/>
                          <a:ea typeface="+mn-ea"/>
                          <a:cs typeface="+mn-cs"/>
                        </a:rPr>
                        <a:t>US population distribution </a:t>
                      </a:r>
                    </a:p>
                  </a:txBody>
                  <a:tcPr marL="68580" marR="68580" marT="0" marB="0"/>
                </a:tc>
                <a:tc>
                  <a:txBody>
                    <a:bodyPr/>
                    <a:lstStyle/>
                    <a:p>
                      <a:pPr marL="0" marR="0" indent="0" algn="l" defTabSz="914400" rtl="0" eaLnBrk="1" latinLnBrk="0" hangingPunct="1">
                        <a:lnSpc>
                          <a:spcPct val="120000"/>
                        </a:lnSpc>
                        <a:spcBef>
                          <a:spcPts val="1000"/>
                        </a:spcBef>
                        <a:spcAft>
                          <a:spcPts val="800"/>
                        </a:spcAft>
                        <a:buSzPct val="125000"/>
                        <a:buFont typeface="Arial" panose="020B0604020202020204" pitchFamily="34" charset="0"/>
                        <a:buNone/>
                      </a:pPr>
                      <a:r>
                        <a:rPr lang="en-US" sz="2000" b="1" kern="1200" dirty="0">
                          <a:solidFill>
                            <a:schemeClr val="bg2"/>
                          </a:solidFill>
                          <a:latin typeface="+mn-lt"/>
                          <a:ea typeface="+mn-ea"/>
                          <a:cs typeface="+mn-cs"/>
                        </a:rPr>
                        <a:t>US factfinder </a:t>
                      </a:r>
                    </a:p>
                  </a:txBody>
                  <a:tcPr marL="68580" marR="68580" marT="0" marB="0"/>
                </a:tc>
                <a:extLst>
                  <a:ext uri="{0D108BD9-81ED-4DB2-BD59-A6C34878D82A}">
                    <a16:rowId xmlns:a16="http://schemas.microsoft.com/office/drawing/2014/main" val="2518614763"/>
                  </a:ext>
                </a:extLst>
              </a:tr>
            </a:tbl>
          </a:graphicData>
        </a:graphic>
      </p:graphicFrame>
    </p:spTree>
    <p:extLst>
      <p:ext uri="{BB962C8B-B14F-4D97-AF65-F5344CB8AC3E}">
        <p14:creationId xmlns:p14="http://schemas.microsoft.com/office/powerpoint/2010/main" val="320403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1A60F-6855-497E-B420-85472653B828}"/>
              </a:ext>
            </a:extLst>
          </p:cNvPr>
          <p:cNvSpPr>
            <a:spLocks noGrp="1"/>
          </p:cNvSpPr>
          <p:nvPr>
            <p:ph idx="1"/>
          </p:nvPr>
        </p:nvSpPr>
        <p:spPr>
          <a:xfrm>
            <a:off x="0" y="838200"/>
            <a:ext cx="9144000" cy="5791200"/>
          </a:xfrm>
        </p:spPr>
        <p:txBody>
          <a:bodyPr>
            <a:normAutofit/>
          </a:bodyPr>
          <a:lstStyle/>
          <a:p>
            <a:pPr marL="0" indent="0">
              <a:buNone/>
            </a:pPr>
            <a:r>
              <a:rPr lang="en-US" sz="2800" b="1" dirty="0"/>
              <a:t>DATA CONVERSION </a:t>
            </a:r>
          </a:p>
          <a:p>
            <a:pPr marL="0" indent="0">
              <a:buNone/>
            </a:pPr>
            <a:r>
              <a:rPr lang="en-US" sz="2800" dirty="0"/>
              <a:t>Data was retrieved from different sources and most of them were in CSV or Shapefile format. At first , data was collected from all the sources. Then it was converted to JSON format by using </a:t>
            </a:r>
            <a:r>
              <a:rPr lang="en-US" sz="2800" dirty="0" err="1"/>
              <a:t>Mygeodata</a:t>
            </a:r>
            <a:r>
              <a:rPr lang="en-US" sz="2800" dirty="0"/>
              <a:t> converter.</a:t>
            </a:r>
          </a:p>
          <a:p>
            <a:pPr marL="0" indent="0">
              <a:buNone/>
            </a:pPr>
            <a:endParaRPr lang="en-US" sz="2800" b="1" dirty="0"/>
          </a:p>
        </p:txBody>
      </p:sp>
      <p:sp>
        <p:nvSpPr>
          <p:cNvPr id="4" name="Title 1">
            <a:extLst>
              <a:ext uri="{FF2B5EF4-FFF2-40B4-BE49-F238E27FC236}">
                <a16:creationId xmlns:a16="http://schemas.microsoft.com/office/drawing/2014/main" id="{6AC99FF0-6FBC-4F0F-931C-0B9428C1B3AF}"/>
              </a:ext>
            </a:extLst>
          </p:cNvPr>
          <p:cNvSpPr txBox="1">
            <a:spLocks/>
          </p:cNvSpPr>
          <p:nvPr/>
        </p:nvSpPr>
        <p:spPr>
          <a:xfrm>
            <a:off x="304800" y="19665"/>
            <a:ext cx="8839200" cy="1123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t>OPERATIONS: DATA CONVERSION </a:t>
            </a:r>
          </a:p>
        </p:txBody>
      </p:sp>
      <p:pic>
        <p:nvPicPr>
          <p:cNvPr id="6" name="Picture 5" descr="A picture containing screenshot&#10;&#10;Description generated with very high confidence">
            <a:extLst>
              <a:ext uri="{FF2B5EF4-FFF2-40B4-BE49-F238E27FC236}">
                <a16:creationId xmlns:a16="http://schemas.microsoft.com/office/drawing/2014/main" id="{0892D0FA-E952-401D-8C6D-710E26C9E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644477"/>
            <a:ext cx="6858000" cy="3191400"/>
          </a:xfrm>
          <a:prstGeom prst="rect">
            <a:avLst/>
          </a:prstGeom>
        </p:spPr>
      </p:pic>
    </p:spTree>
    <p:extLst>
      <p:ext uri="{BB962C8B-B14F-4D97-AF65-F5344CB8AC3E}">
        <p14:creationId xmlns:p14="http://schemas.microsoft.com/office/powerpoint/2010/main" val="404334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1A60F-6855-497E-B420-85472653B828}"/>
              </a:ext>
            </a:extLst>
          </p:cNvPr>
          <p:cNvSpPr>
            <a:spLocks noGrp="1"/>
          </p:cNvSpPr>
          <p:nvPr>
            <p:ph idx="1"/>
          </p:nvPr>
        </p:nvSpPr>
        <p:spPr>
          <a:xfrm>
            <a:off x="4191000" y="838200"/>
            <a:ext cx="4953000" cy="5791200"/>
          </a:xfrm>
        </p:spPr>
        <p:txBody>
          <a:bodyPr>
            <a:normAutofit/>
          </a:bodyPr>
          <a:lstStyle/>
          <a:p>
            <a:pPr marL="0" indent="0">
              <a:buNone/>
            </a:pPr>
            <a:r>
              <a:rPr lang="en-US" sz="2800" b="1" dirty="0"/>
              <a:t>BOOTSRAP </a:t>
            </a:r>
          </a:p>
          <a:p>
            <a:pPr marL="0" indent="0">
              <a:buNone/>
            </a:pPr>
            <a:r>
              <a:rPr lang="en-US" dirty="0" err="1"/>
              <a:t>Bootsrap</a:t>
            </a:r>
            <a:r>
              <a:rPr lang="en-US" dirty="0"/>
              <a:t> is mainly used to make the presentation beautiful. It is mainly used to make the button beautiful. </a:t>
            </a:r>
          </a:p>
        </p:txBody>
      </p:sp>
      <p:sp>
        <p:nvSpPr>
          <p:cNvPr id="4" name="Title 1">
            <a:extLst>
              <a:ext uri="{FF2B5EF4-FFF2-40B4-BE49-F238E27FC236}">
                <a16:creationId xmlns:a16="http://schemas.microsoft.com/office/drawing/2014/main" id="{6AC99FF0-6FBC-4F0F-931C-0B9428C1B3AF}"/>
              </a:ext>
            </a:extLst>
          </p:cNvPr>
          <p:cNvSpPr txBox="1">
            <a:spLocks/>
          </p:cNvSpPr>
          <p:nvPr/>
        </p:nvSpPr>
        <p:spPr>
          <a:xfrm>
            <a:off x="304800" y="19665"/>
            <a:ext cx="8839200" cy="1123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t>OPERATIONS:USE OF BOOTSRAP</a:t>
            </a:r>
          </a:p>
        </p:txBody>
      </p:sp>
      <p:pic>
        <p:nvPicPr>
          <p:cNvPr id="5" name="Picture 4" descr="A picture containing text, screenshot&#10;&#10;Description generated with high confidence">
            <a:extLst>
              <a:ext uri="{FF2B5EF4-FFF2-40B4-BE49-F238E27FC236}">
                <a16:creationId xmlns:a16="http://schemas.microsoft.com/office/drawing/2014/main" id="{02E6671E-5288-4234-B97A-6D64FC54A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9" y="838200"/>
            <a:ext cx="4067175" cy="5372100"/>
          </a:xfrm>
          <a:prstGeom prst="rect">
            <a:avLst/>
          </a:prstGeom>
        </p:spPr>
      </p:pic>
    </p:spTree>
    <p:extLst>
      <p:ext uri="{BB962C8B-B14F-4D97-AF65-F5344CB8AC3E}">
        <p14:creationId xmlns:p14="http://schemas.microsoft.com/office/powerpoint/2010/main" val="2028797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1A60F-6855-497E-B420-85472653B828}"/>
              </a:ext>
            </a:extLst>
          </p:cNvPr>
          <p:cNvSpPr>
            <a:spLocks noGrp="1"/>
          </p:cNvSpPr>
          <p:nvPr>
            <p:ph idx="1"/>
          </p:nvPr>
        </p:nvSpPr>
        <p:spPr>
          <a:xfrm>
            <a:off x="0" y="1066800"/>
            <a:ext cx="4953000" cy="5791200"/>
          </a:xfrm>
        </p:spPr>
        <p:txBody>
          <a:bodyPr>
            <a:normAutofit/>
          </a:bodyPr>
          <a:lstStyle/>
          <a:p>
            <a:pPr marL="0" indent="0">
              <a:buNone/>
            </a:pPr>
            <a:r>
              <a:rPr lang="en-US" sz="2800" b="1" dirty="0"/>
              <a:t>LEAFLET </a:t>
            </a:r>
          </a:p>
          <a:p>
            <a:pPr marL="0" indent="0">
              <a:buNone/>
            </a:pPr>
            <a:r>
              <a:rPr lang="en-US" sz="2800" b="1" dirty="0"/>
              <a:t>LEAFLET MAPS ARE MAINLY USED IN THIS  PROJECT. THEY ARE USED TO :</a:t>
            </a:r>
          </a:p>
          <a:p>
            <a:pPr marL="514350" indent="-514350">
              <a:buAutoNum type="arabicPeriod"/>
            </a:pPr>
            <a:r>
              <a:rPr lang="en-US" sz="2800" b="1" dirty="0"/>
              <a:t>SHOW BASSE MAPS</a:t>
            </a:r>
          </a:p>
          <a:p>
            <a:pPr marL="514350" indent="-514350">
              <a:buAutoNum type="arabicPeriod"/>
            </a:pPr>
            <a:r>
              <a:rPr lang="en-US" sz="2800" b="1" dirty="0"/>
              <a:t>CREATE LEGENDS </a:t>
            </a:r>
          </a:p>
          <a:p>
            <a:pPr marL="514350" indent="-514350">
              <a:buAutoNum type="arabicPeriod"/>
            </a:pPr>
            <a:r>
              <a:rPr lang="en-US" sz="2800" b="1" dirty="0"/>
              <a:t>SHOW OVERLAYS</a:t>
            </a:r>
          </a:p>
          <a:p>
            <a:pPr marL="514350" indent="-514350">
              <a:buAutoNum type="arabicPeriod"/>
            </a:pPr>
            <a:endParaRPr lang="en-US" sz="2800" b="1" dirty="0"/>
          </a:p>
        </p:txBody>
      </p:sp>
      <p:sp>
        <p:nvSpPr>
          <p:cNvPr id="4" name="Title 1">
            <a:extLst>
              <a:ext uri="{FF2B5EF4-FFF2-40B4-BE49-F238E27FC236}">
                <a16:creationId xmlns:a16="http://schemas.microsoft.com/office/drawing/2014/main" id="{6AC99FF0-6FBC-4F0F-931C-0B9428C1B3AF}"/>
              </a:ext>
            </a:extLst>
          </p:cNvPr>
          <p:cNvSpPr txBox="1">
            <a:spLocks/>
          </p:cNvSpPr>
          <p:nvPr/>
        </p:nvSpPr>
        <p:spPr>
          <a:xfrm>
            <a:off x="-152400" y="0"/>
            <a:ext cx="9296400" cy="1123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t>OPERATIONS:USE OF </a:t>
            </a:r>
            <a:r>
              <a:rPr lang="en-US" b="1" dirty="0" err="1"/>
              <a:t>lEAFlet</a:t>
            </a:r>
            <a:r>
              <a:rPr lang="en-US" b="1" dirty="0"/>
              <a:t> and OVERLAYS</a:t>
            </a:r>
          </a:p>
        </p:txBody>
      </p:sp>
      <p:pic>
        <p:nvPicPr>
          <p:cNvPr id="6" name="Picture 5" descr="A picture containing screenshot&#10;&#10;Description generated with very high confidence">
            <a:extLst>
              <a:ext uri="{FF2B5EF4-FFF2-40B4-BE49-F238E27FC236}">
                <a16:creationId xmlns:a16="http://schemas.microsoft.com/office/drawing/2014/main" id="{C59887A4-CB6B-46F8-9CF7-F57231DA9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447800"/>
            <a:ext cx="4390387" cy="4648200"/>
          </a:xfrm>
          <a:prstGeom prst="rect">
            <a:avLst/>
          </a:prstGeom>
        </p:spPr>
      </p:pic>
    </p:spTree>
    <p:extLst>
      <p:ext uri="{BB962C8B-B14F-4D97-AF65-F5344CB8AC3E}">
        <p14:creationId xmlns:p14="http://schemas.microsoft.com/office/powerpoint/2010/main" val="416078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1A60F-6855-497E-B420-85472653B828}"/>
              </a:ext>
            </a:extLst>
          </p:cNvPr>
          <p:cNvSpPr>
            <a:spLocks noGrp="1"/>
          </p:cNvSpPr>
          <p:nvPr>
            <p:ph idx="1"/>
          </p:nvPr>
        </p:nvSpPr>
        <p:spPr>
          <a:xfrm>
            <a:off x="4471219" y="561667"/>
            <a:ext cx="4648200" cy="5791200"/>
          </a:xfrm>
        </p:spPr>
        <p:txBody>
          <a:bodyPr>
            <a:normAutofit/>
          </a:bodyPr>
          <a:lstStyle/>
          <a:p>
            <a:pPr marL="0" indent="0">
              <a:buNone/>
            </a:pPr>
            <a:endParaRPr lang="en-US" sz="2800" b="1" dirty="0"/>
          </a:p>
          <a:p>
            <a:pPr marL="0" indent="0">
              <a:buNone/>
            </a:pPr>
            <a:r>
              <a:rPr lang="en-US" sz="2800" b="1" dirty="0"/>
              <a:t>Data was pulled from a single </a:t>
            </a:r>
            <a:r>
              <a:rPr lang="en-US" sz="2800" b="1" dirty="0" err="1"/>
              <a:t>geojson</a:t>
            </a:r>
            <a:r>
              <a:rPr lang="en-US" sz="2800" b="1" dirty="0"/>
              <a:t> file which was created by me compiling the data from different sources. HERE, AJAX is mainly used to receive information from the </a:t>
            </a:r>
            <a:r>
              <a:rPr lang="en-US" sz="2800" b="1" dirty="0" err="1"/>
              <a:t>geojson</a:t>
            </a:r>
            <a:r>
              <a:rPr lang="en-US" sz="2800" b="1" dirty="0"/>
              <a:t> file.</a:t>
            </a:r>
          </a:p>
        </p:txBody>
      </p:sp>
      <p:sp>
        <p:nvSpPr>
          <p:cNvPr id="4" name="Title 1">
            <a:extLst>
              <a:ext uri="{FF2B5EF4-FFF2-40B4-BE49-F238E27FC236}">
                <a16:creationId xmlns:a16="http://schemas.microsoft.com/office/drawing/2014/main" id="{6AC99FF0-6FBC-4F0F-931C-0B9428C1B3AF}"/>
              </a:ext>
            </a:extLst>
          </p:cNvPr>
          <p:cNvSpPr txBox="1">
            <a:spLocks/>
          </p:cNvSpPr>
          <p:nvPr/>
        </p:nvSpPr>
        <p:spPr>
          <a:xfrm>
            <a:off x="-152400" y="0"/>
            <a:ext cx="9296400" cy="1123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t>OPERATIONS:USE OF GEOJSON/JSON</a:t>
            </a:r>
          </a:p>
        </p:txBody>
      </p:sp>
      <p:pic>
        <p:nvPicPr>
          <p:cNvPr id="5" name="Picture 4" descr="A picture containing screenshot&#10;&#10;Description generated with very high confidence">
            <a:extLst>
              <a:ext uri="{FF2B5EF4-FFF2-40B4-BE49-F238E27FC236}">
                <a16:creationId xmlns:a16="http://schemas.microsoft.com/office/drawing/2014/main" id="{95FEFFEF-A865-44E0-AEF6-DF11E4E99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13" y="1123335"/>
            <a:ext cx="4467910" cy="4305300"/>
          </a:xfrm>
          <a:prstGeom prst="rect">
            <a:avLst/>
          </a:prstGeom>
        </p:spPr>
      </p:pic>
    </p:spTree>
    <p:extLst>
      <p:ext uri="{BB962C8B-B14F-4D97-AF65-F5344CB8AC3E}">
        <p14:creationId xmlns:p14="http://schemas.microsoft.com/office/powerpoint/2010/main" val="177803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1A60F-6855-497E-B420-85472653B828}"/>
              </a:ext>
            </a:extLst>
          </p:cNvPr>
          <p:cNvSpPr>
            <a:spLocks noGrp="1"/>
          </p:cNvSpPr>
          <p:nvPr>
            <p:ph idx="1"/>
          </p:nvPr>
        </p:nvSpPr>
        <p:spPr>
          <a:xfrm>
            <a:off x="0" y="1219200"/>
            <a:ext cx="9144000" cy="1676400"/>
          </a:xfrm>
        </p:spPr>
        <p:txBody>
          <a:bodyPr>
            <a:normAutofit fontScale="92500" lnSpcReduction="20000"/>
          </a:bodyPr>
          <a:lstStyle/>
          <a:p>
            <a:pPr marL="0" indent="0">
              <a:buNone/>
            </a:pPr>
            <a:r>
              <a:rPr lang="en-US" sz="2800" b="1" dirty="0"/>
              <a:t>THEMATIC MAPS WERE MAINLY CREATED BYUSING JQUERY AND FILTERING THE DATA RETRIVED FROM THE GEOJSON FILE. IN THIS WAY MAPS FOR POVERTY,WHITE- BLACK POPULATION, GDP, COST BURBEN ARE CREATED</a:t>
            </a:r>
          </a:p>
        </p:txBody>
      </p:sp>
      <p:sp>
        <p:nvSpPr>
          <p:cNvPr id="4" name="Title 1">
            <a:extLst>
              <a:ext uri="{FF2B5EF4-FFF2-40B4-BE49-F238E27FC236}">
                <a16:creationId xmlns:a16="http://schemas.microsoft.com/office/drawing/2014/main" id="{6AC99FF0-6FBC-4F0F-931C-0B9428C1B3AF}"/>
              </a:ext>
            </a:extLst>
          </p:cNvPr>
          <p:cNvSpPr txBox="1">
            <a:spLocks/>
          </p:cNvSpPr>
          <p:nvPr/>
        </p:nvSpPr>
        <p:spPr>
          <a:xfrm>
            <a:off x="-152400" y="0"/>
            <a:ext cx="9296400" cy="1123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t>OPERATIONS: DATA FILTERING and use of </a:t>
            </a:r>
            <a:r>
              <a:rPr lang="en-US" b="1" dirty="0" err="1"/>
              <a:t>Jquery</a:t>
            </a:r>
            <a:r>
              <a:rPr lang="en-US" b="1" dirty="0"/>
              <a:t> </a:t>
            </a:r>
          </a:p>
        </p:txBody>
      </p:sp>
      <p:pic>
        <p:nvPicPr>
          <p:cNvPr id="6" name="Picture 5" descr="A picture containing screenshot&#10;&#10;Description generated with very high confidence">
            <a:extLst>
              <a:ext uri="{FF2B5EF4-FFF2-40B4-BE49-F238E27FC236}">
                <a16:creationId xmlns:a16="http://schemas.microsoft.com/office/drawing/2014/main" id="{B57D1886-D666-4F5B-8965-1B3E49790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991465"/>
            <a:ext cx="4419600" cy="3512621"/>
          </a:xfrm>
          <a:prstGeom prst="rect">
            <a:avLst/>
          </a:prstGeom>
        </p:spPr>
      </p:pic>
      <p:pic>
        <p:nvPicPr>
          <p:cNvPr id="8" name="Picture 7" descr="A picture containing text&#10;&#10;Description generated with very high confidence">
            <a:extLst>
              <a:ext uri="{FF2B5EF4-FFF2-40B4-BE49-F238E27FC236}">
                <a16:creationId xmlns:a16="http://schemas.microsoft.com/office/drawing/2014/main" id="{9DA84F58-91F1-43E3-A928-435D9D74C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991465"/>
            <a:ext cx="3505200" cy="3778605"/>
          </a:xfrm>
          <a:prstGeom prst="rect">
            <a:avLst/>
          </a:prstGeom>
        </p:spPr>
      </p:pic>
    </p:spTree>
    <p:extLst>
      <p:ext uri="{BB962C8B-B14F-4D97-AF65-F5344CB8AC3E}">
        <p14:creationId xmlns:p14="http://schemas.microsoft.com/office/powerpoint/2010/main" val="2117892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1A60F-6855-497E-B420-85472653B828}"/>
              </a:ext>
            </a:extLst>
          </p:cNvPr>
          <p:cNvSpPr>
            <a:spLocks noGrp="1"/>
          </p:cNvSpPr>
          <p:nvPr>
            <p:ph idx="1"/>
          </p:nvPr>
        </p:nvSpPr>
        <p:spPr>
          <a:xfrm>
            <a:off x="0" y="1219200"/>
            <a:ext cx="9144000" cy="1676400"/>
          </a:xfrm>
        </p:spPr>
        <p:txBody>
          <a:bodyPr>
            <a:normAutofit fontScale="92500" lnSpcReduction="20000"/>
          </a:bodyPr>
          <a:lstStyle/>
          <a:p>
            <a:pPr marL="0" indent="0">
              <a:buNone/>
            </a:pPr>
            <a:r>
              <a:rPr lang="en-US" sz="2800" b="1" dirty="0"/>
              <a:t>THEMATIC MAPS WERE MAINLY CREATED BYUSING JQUERY AND FILTERING THE DATA RETRIVED FROM THE GEOJSON FILE. IN THIS WAY MAPS FOR POVERTY,WHITE- BLACK POPULATION, GDP, COST BURBEN ARE CREATED</a:t>
            </a:r>
          </a:p>
        </p:txBody>
      </p:sp>
      <p:sp>
        <p:nvSpPr>
          <p:cNvPr id="4" name="Title 1">
            <a:extLst>
              <a:ext uri="{FF2B5EF4-FFF2-40B4-BE49-F238E27FC236}">
                <a16:creationId xmlns:a16="http://schemas.microsoft.com/office/drawing/2014/main" id="{6AC99FF0-6FBC-4F0F-931C-0B9428C1B3AF}"/>
              </a:ext>
            </a:extLst>
          </p:cNvPr>
          <p:cNvSpPr txBox="1">
            <a:spLocks/>
          </p:cNvSpPr>
          <p:nvPr/>
        </p:nvSpPr>
        <p:spPr>
          <a:xfrm>
            <a:off x="-152400" y="0"/>
            <a:ext cx="9296400" cy="1123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t>OPERATIONS: DATA FILTERING and use of </a:t>
            </a:r>
            <a:r>
              <a:rPr lang="en-US" b="1" dirty="0" err="1"/>
              <a:t>Jquery</a:t>
            </a:r>
            <a:r>
              <a:rPr lang="en-US" b="1" dirty="0"/>
              <a:t> </a:t>
            </a:r>
          </a:p>
        </p:txBody>
      </p:sp>
      <p:pic>
        <p:nvPicPr>
          <p:cNvPr id="6" name="Picture 5" descr="A picture containing screenshot&#10;&#10;Description generated with very high confidence">
            <a:extLst>
              <a:ext uri="{FF2B5EF4-FFF2-40B4-BE49-F238E27FC236}">
                <a16:creationId xmlns:a16="http://schemas.microsoft.com/office/drawing/2014/main" id="{B57D1886-D666-4F5B-8965-1B3E49790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991465"/>
            <a:ext cx="4419600" cy="3512621"/>
          </a:xfrm>
          <a:prstGeom prst="rect">
            <a:avLst/>
          </a:prstGeom>
        </p:spPr>
      </p:pic>
      <p:pic>
        <p:nvPicPr>
          <p:cNvPr id="8" name="Picture 7" descr="A picture containing text&#10;&#10;Description generated with very high confidence">
            <a:extLst>
              <a:ext uri="{FF2B5EF4-FFF2-40B4-BE49-F238E27FC236}">
                <a16:creationId xmlns:a16="http://schemas.microsoft.com/office/drawing/2014/main" id="{9DA84F58-91F1-43E3-A928-435D9D74C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991465"/>
            <a:ext cx="3505200" cy="3778605"/>
          </a:xfrm>
          <a:prstGeom prst="rect">
            <a:avLst/>
          </a:prstGeom>
        </p:spPr>
      </p:pic>
    </p:spTree>
    <p:extLst>
      <p:ext uri="{BB962C8B-B14F-4D97-AF65-F5344CB8AC3E}">
        <p14:creationId xmlns:p14="http://schemas.microsoft.com/office/powerpoint/2010/main" val="2139855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585</Words>
  <Application>Microsoft Office PowerPoint</Application>
  <PresentationFormat>On-screen Show (4:3)</PresentationFormat>
  <Paragraphs>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Mapping Poverty: Reasons and Indicators of Poverty in US  Web mapping 2017 | Final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 PRODUCT</vt:lpstr>
      <vt:lpstr>   FINAL PRODUCT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Poverty: Reasons and Indicators of Poverty in US  Web mapping 2017 | Final Project  </dc:title>
  <dc:creator>USER</dc:creator>
  <cp:lastModifiedBy>USER</cp:lastModifiedBy>
  <cp:revision>1</cp:revision>
  <dcterms:created xsi:type="dcterms:W3CDTF">2006-08-16T00:00:00Z</dcterms:created>
  <dcterms:modified xsi:type="dcterms:W3CDTF">2017-05-01T13:07:11Z</dcterms:modified>
</cp:coreProperties>
</file>