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67275" cy="42794238"/>
  <p:notesSz cx="700405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30" kern="1200">
        <a:solidFill>
          <a:schemeClr val="tx1"/>
        </a:solidFill>
        <a:latin typeface="Arial" charset="0"/>
        <a:ea typeface="+mn-ea"/>
        <a:cs typeface="+mn-cs"/>
      </a:defRPr>
    </a:lvl1pPr>
    <a:lvl2pPr marL="608746" algn="l" rtl="0" eaLnBrk="0" fontAlgn="base" hangingPunct="0">
      <a:spcBef>
        <a:spcPct val="0"/>
      </a:spcBef>
      <a:spcAft>
        <a:spcPct val="0"/>
      </a:spcAft>
      <a:defRPr sz="2930" kern="1200">
        <a:solidFill>
          <a:schemeClr val="tx1"/>
        </a:solidFill>
        <a:latin typeface="Arial" charset="0"/>
        <a:ea typeface="+mn-ea"/>
        <a:cs typeface="+mn-cs"/>
      </a:defRPr>
    </a:lvl2pPr>
    <a:lvl3pPr marL="1217491" algn="l" rtl="0" eaLnBrk="0" fontAlgn="base" hangingPunct="0">
      <a:spcBef>
        <a:spcPct val="0"/>
      </a:spcBef>
      <a:spcAft>
        <a:spcPct val="0"/>
      </a:spcAft>
      <a:defRPr sz="2930" kern="1200">
        <a:solidFill>
          <a:schemeClr val="tx1"/>
        </a:solidFill>
        <a:latin typeface="Arial" charset="0"/>
        <a:ea typeface="+mn-ea"/>
        <a:cs typeface="+mn-cs"/>
      </a:defRPr>
    </a:lvl3pPr>
    <a:lvl4pPr marL="1826237" algn="l" rtl="0" eaLnBrk="0" fontAlgn="base" hangingPunct="0">
      <a:spcBef>
        <a:spcPct val="0"/>
      </a:spcBef>
      <a:spcAft>
        <a:spcPct val="0"/>
      </a:spcAft>
      <a:defRPr sz="2930" kern="1200">
        <a:solidFill>
          <a:schemeClr val="tx1"/>
        </a:solidFill>
        <a:latin typeface="Arial" charset="0"/>
        <a:ea typeface="+mn-ea"/>
        <a:cs typeface="+mn-cs"/>
      </a:defRPr>
    </a:lvl4pPr>
    <a:lvl5pPr marL="2434982" algn="l" rtl="0" eaLnBrk="0" fontAlgn="base" hangingPunct="0">
      <a:spcBef>
        <a:spcPct val="0"/>
      </a:spcBef>
      <a:spcAft>
        <a:spcPct val="0"/>
      </a:spcAft>
      <a:defRPr sz="2930" kern="1200">
        <a:solidFill>
          <a:schemeClr val="tx1"/>
        </a:solidFill>
        <a:latin typeface="Arial" charset="0"/>
        <a:ea typeface="+mn-ea"/>
        <a:cs typeface="+mn-cs"/>
      </a:defRPr>
    </a:lvl5pPr>
    <a:lvl6pPr marL="3043729" algn="l" defTabSz="1217491" rtl="0" eaLnBrk="1" latinLnBrk="0" hangingPunct="1">
      <a:defRPr sz="2930" kern="1200">
        <a:solidFill>
          <a:schemeClr val="tx1"/>
        </a:solidFill>
        <a:latin typeface="Arial" charset="0"/>
        <a:ea typeface="+mn-ea"/>
        <a:cs typeface="+mn-cs"/>
      </a:defRPr>
    </a:lvl6pPr>
    <a:lvl7pPr marL="3652474" algn="l" defTabSz="1217491" rtl="0" eaLnBrk="1" latinLnBrk="0" hangingPunct="1">
      <a:defRPr sz="2930" kern="1200">
        <a:solidFill>
          <a:schemeClr val="tx1"/>
        </a:solidFill>
        <a:latin typeface="Arial" charset="0"/>
        <a:ea typeface="+mn-ea"/>
        <a:cs typeface="+mn-cs"/>
      </a:defRPr>
    </a:lvl7pPr>
    <a:lvl8pPr marL="4261220" algn="l" defTabSz="1217491" rtl="0" eaLnBrk="1" latinLnBrk="0" hangingPunct="1">
      <a:defRPr sz="2930" kern="1200">
        <a:solidFill>
          <a:schemeClr val="tx1"/>
        </a:solidFill>
        <a:latin typeface="Arial" charset="0"/>
        <a:ea typeface="+mn-ea"/>
        <a:cs typeface="+mn-cs"/>
      </a:defRPr>
    </a:lvl8pPr>
    <a:lvl9pPr marL="4869965" algn="l" defTabSz="1217491" rtl="0" eaLnBrk="1" latinLnBrk="0" hangingPunct="1">
      <a:defRPr sz="293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 userDrawn="1">
          <p15:clr>
            <a:srgbClr val="A4A3A4"/>
          </p15:clr>
        </p15:guide>
        <p15:guide id="2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4E9EF"/>
    <a:srgbClr val="6076B4"/>
    <a:srgbClr val="76BCC5"/>
    <a:srgbClr val="65ADB7"/>
    <a:srgbClr val="79BFC7"/>
    <a:srgbClr val="FFFF66"/>
    <a:srgbClr val="D0F4FC"/>
    <a:srgbClr val="FCD29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2" autoAdjust="0"/>
    <p:restoredTop sz="94434" autoAdjust="0"/>
  </p:normalViewPr>
  <p:slideViewPr>
    <p:cSldViewPr>
      <p:cViewPr>
        <p:scale>
          <a:sx n="25" d="100"/>
          <a:sy n="25" d="100"/>
        </p:scale>
        <p:origin x="1230" y="18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Background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274655" custLinFactNeighborY="-300000">
        <dgm:presLayoutVars>
          <dgm:chMax val="0"/>
          <dgm:bulletEnabled val="1"/>
        </dgm:presLayoutVars>
      </dgm:prSet>
      <dgm:spPr/>
    </dgm:pt>
  </dgm:ptLst>
  <dgm:cxnLst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DF82FCDB-B5CF-4216-85E2-E35A832E478F}" type="presOf" srcId="{CA62B9E1-0042-45C3-B5A9-DB0AF59832BB}" destId="{C3CDC904-C154-417D-9356-A2E7F1B73717}" srcOrd="0" destOrd="0" presId="urn:microsoft.com/office/officeart/2005/8/layout/vList2"/>
    <dgm:cxn modelId="{E0687BDC-7435-4FAA-9CC5-7D6D86472FDB}" type="presOf" srcId="{531C3358-8C8A-4F3B-8F5C-658DFA962265}" destId="{AF060237-B5EE-4752-8C90-6E7CB44289BF}" srcOrd="0" destOrd="0" presId="urn:microsoft.com/office/officeart/2005/8/layout/vList2"/>
    <dgm:cxn modelId="{9DA5B8DF-8F65-45CE-99B3-B6F616C08222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Motivation and Problem Formulation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181758" custLinFactNeighborX="-129" custLinFactNeighborY="-200000">
        <dgm:presLayoutVars>
          <dgm:chMax val="0"/>
          <dgm:bulletEnabled val="1"/>
        </dgm:presLayoutVars>
      </dgm:prSet>
      <dgm:spPr/>
    </dgm:pt>
  </dgm:ptLst>
  <dgm:cxnLst>
    <dgm:cxn modelId="{A4BCE030-0387-4AB7-B7C5-5BEAD1558F8B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A2BE8FB8-A1AC-45CB-A81E-A36E5EDA4959}" type="presOf" srcId="{531C3358-8C8A-4F3B-8F5C-658DFA962265}" destId="{AF060237-B5EE-4752-8C90-6E7CB44289BF}" srcOrd="0" destOrd="0" presId="urn:microsoft.com/office/officeart/2005/8/layout/vList2"/>
    <dgm:cxn modelId="{AE33AB56-B25B-489D-9C29-D8D1E8F6311F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Proposed Methodology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206638" custLinFactNeighborX="108" custLinFactNeighborY="-300000">
        <dgm:presLayoutVars>
          <dgm:chMax val="0"/>
          <dgm:bulletEnabled val="1"/>
        </dgm:presLayoutVars>
      </dgm:prSet>
      <dgm:spPr/>
    </dgm:pt>
  </dgm:ptLst>
  <dgm:cxnLst>
    <dgm:cxn modelId="{6973A837-D0E0-4898-879C-AA9C1966DB0A}" type="presOf" srcId="{531C3358-8C8A-4F3B-8F5C-658DFA962265}" destId="{AF060237-B5EE-4752-8C90-6E7CB44289BF}" srcOrd="0" destOrd="0" presId="urn:microsoft.com/office/officeart/2005/8/layout/vList2"/>
    <dgm:cxn modelId="{1A7C0C68-CBDF-4411-AEA6-7B3F1AB85320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F88EACD4-1D28-4F0B-9228-D21576F44A5F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Experimentation and Finding</a:t>
          </a:r>
          <a:endParaRPr lang="en-US" sz="4400" b="1" dirty="0">
            <a:solidFill>
              <a:schemeClr val="bg1"/>
            </a:solidFill>
            <a:latin typeface="+mn-lt"/>
            <a:cs typeface="Arial" pitchFamily="34" charset="0"/>
          </a:endParaRP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X="100000" custScaleY="68754" custLinFactY="-257253" custLinFactNeighborX="109" custLinFactNeighborY="-300000">
        <dgm:presLayoutVars>
          <dgm:chMax val="0"/>
          <dgm:bulletEnabled val="1"/>
        </dgm:presLayoutVars>
      </dgm:prSet>
      <dgm:spPr/>
    </dgm:pt>
  </dgm:ptLst>
  <dgm:cxnLst>
    <dgm:cxn modelId="{6EB97035-ADA9-4583-B709-8E8C90B155D5}" type="presOf" srcId="{531C3358-8C8A-4F3B-8F5C-658DFA962265}" destId="{AF060237-B5EE-4752-8C90-6E7CB44289BF}" srcOrd="0" destOrd="0" presId="urn:microsoft.com/office/officeart/2005/8/layout/vList2"/>
    <dgm:cxn modelId="{80698B61-F2DB-4876-9849-4FF4F9B1049B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188AE086-B60D-4C99-BDB5-35991ED2CEFA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DF4F48C0-CC67-4B98-8A80-D39F9BE633E0}" type="presOf" srcId="{531C3358-8C8A-4F3B-8F5C-658DFA962265}" destId="{AF060237-B5EE-4752-8C90-6E7CB44289BF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solidFill>
                <a:schemeClr val="bg1"/>
              </a:solidFill>
              <a:latin typeface="+mn-lt"/>
              <a:cs typeface="Arial" pitchFamily="34" charset="0"/>
            </a:rPr>
            <a:t>Conclusion and Future Work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100000" custLinFactNeighborX="741" custLinFactNeighborY="-139447">
        <dgm:presLayoutVars>
          <dgm:chMax val="0"/>
          <dgm:bulletEnabled val="1"/>
        </dgm:presLayoutVars>
      </dgm:prSet>
      <dgm:spPr/>
    </dgm:pt>
  </dgm:ptLst>
  <dgm:cxnLst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0ABF01D9-E83C-4BC8-9F7B-51E97971EBA6}" type="presOf" srcId="{CA62B9E1-0042-45C3-B5A9-DB0AF59832BB}" destId="{C3CDC904-C154-417D-9356-A2E7F1B73717}" srcOrd="0" destOrd="0" presId="urn:microsoft.com/office/officeart/2005/8/layout/vList2"/>
    <dgm:cxn modelId="{8F3F70D9-A2BF-4594-B953-5DA17BB17D29}" type="presOf" srcId="{531C3358-8C8A-4F3B-8F5C-658DFA962265}" destId="{AF060237-B5EE-4752-8C90-6E7CB44289BF}" srcOrd="0" destOrd="0" presId="urn:microsoft.com/office/officeart/2005/8/layout/vList2"/>
    <dgm:cxn modelId="{146A133C-2743-4C67-BC5F-C6E4760ED21C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References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100000" custLinFactNeighborX="527" custLinFactNeighborY="-134102">
        <dgm:presLayoutVars>
          <dgm:chMax val="0"/>
          <dgm:bulletEnabled val="1"/>
        </dgm:presLayoutVars>
      </dgm:prSet>
      <dgm:spPr/>
    </dgm:pt>
  </dgm:ptLst>
  <dgm:cxnLst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5309F174-5058-444A-B838-6F22136E34FF}" type="presOf" srcId="{531C3358-8C8A-4F3B-8F5C-658DFA962265}" destId="{AF060237-B5EE-4752-8C90-6E7CB44289BF}" srcOrd="0" destOrd="0" presId="urn:microsoft.com/office/officeart/2005/8/layout/vList2"/>
    <dgm:cxn modelId="{C22CD9F0-AD76-45ED-8B7E-6B8595575455}" type="presOf" srcId="{CA62B9E1-0042-45C3-B5A9-DB0AF59832BB}" destId="{C3CDC904-C154-417D-9356-A2E7F1B73717}" srcOrd="0" destOrd="0" presId="urn:microsoft.com/office/officeart/2005/8/layout/vList2"/>
    <dgm:cxn modelId="{D15E5ABD-1F7A-40E2-BB80-0B7942DCBFCE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4782801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Background</a:t>
          </a:r>
        </a:p>
      </dsp:txBody>
      <dsp:txXfrm>
        <a:off x="43537" y="43537"/>
        <a:ext cx="14695727" cy="804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112961"/>
          <a:ext cx="14782801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Motivation and Problem Formulation</a:t>
          </a:r>
        </a:p>
      </dsp:txBody>
      <dsp:txXfrm>
        <a:off x="43537" y="156498"/>
        <a:ext cx="14695727" cy="804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4836557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Proposed Methodology</a:t>
          </a:r>
        </a:p>
      </dsp:txBody>
      <dsp:txXfrm>
        <a:off x="43537" y="43537"/>
        <a:ext cx="14749483" cy="804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49523"/>
          <a:ext cx="14570738" cy="8237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Experimentation and Finding</a:t>
          </a:r>
          <a:endParaRPr lang="en-US" sz="4400" b="1" kern="1200" dirty="0">
            <a:solidFill>
              <a:schemeClr val="bg1"/>
            </a:solidFill>
            <a:latin typeface="+mn-lt"/>
            <a:cs typeface="Arial" pitchFamily="34" charset="0"/>
          </a:endParaRPr>
        </a:p>
      </dsp:txBody>
      <dsp:txXfrm>
        <a:off x="40211" y="89734"/>
        <a:ext cx="14490316" cy="743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4570738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bg1"/>
              </a:solidFill>
              <a:latin typeface="+mn-lt"/>
              <a:cs typeface="Arial" pitchFamily="34" charset="0"/>
            </a:rPr>
            <a:t>Conclusion and Future Work</a:t>
          </a:r>
        </a:p>
      </dsp:txBody>
      <dsp:txXfrm>
        <a:off x="43537" y="43537"/>
        <a:ext cx="14483664" cy="8047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29550057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References</a:t>
          </a:r>
        </a:p>
      </dsp:txBody>
      <dsp:txXfrm>
        <a:off x="43537" y="43537"/>
        <a:ext cx="29462983" cy="804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3803939"/>
            <a:ext cx="25727184" cy="26627526"/>
          </a:xfrm>
        </p:spPr>
        <p:txBody>
          <a:bodyPr/>
          <a:lstStyle>
            <a:lvl1pPr>
              <a:lnSpc>
                <a:spcPct val="100000"/>
              </a:lnSpc>
              <a:defRPr sz="27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30906949"/>
            <a:ext cx="21187093" cy="7607865"/>
          </a:xfrm>
        </p:spPr>
        <p:txBody>
          <a:bodyPr>
            <a:normAutofit/>
          </a:bodyPr>
          <a:lstStyle>
            <a:lvl1pPr marL="0" indent="0" algn="ctr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56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5BC2-FAAF-4CA0-A3F5-3C72287330ED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09B31-F215-4FDD-AD3C-0C68082FD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2220B-6C85-4D85-97BD-815C0CFF05A4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1302F-2FA7-4D0B-BB72-275716C03F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1713757"/>
            <a:ext cx="6810137" cy="36513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1713757"/>
            <a:ext cx="19925956" cy="36513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BB664-D82C-404E-B457-EA06389DF9F0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E50A-74E2-4172-84E0-10B809A944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0B96B-B154-424E-B082-B1C52E1D79A1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464A5-D5E6-4E0F-9F96-3F32B28AA6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81850" y="24488639"/>
            <a:ext cx="280253" cy="5283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sz="2930" dirty="0"/>
          </a:p>
        </p:txBody>
      </p:sp>
      <p:sp>
        <p:nvSpPr>
          <p:cNvPr id="5" name="Oval 4"/>
          <p:cNvSpPr/>
          <p:nvPr/>
        </p:nvSpPr>
        <p:spPr>
          <a:xfrm>
            <a:off x="15543069" y="24488639"/>
            <a:ext cx="280253" cy="5283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sz="2930" dirty="0"/>
          </a:p>
        </p:txBody>
      </p:sp>
      <p:sp>
        <p:nvSpPr>
          <p:cNvPr id="6" name="Oval 5"/>
          <p:cNvSpPr/>
          <p:nvPr/>
        </p:nvSpPr>
        <p:spPr>
          <a:xfrm>
            <a:off x="14222816" y="24488639"/>
            <a:ext cx="280253" cy="5283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sz="293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8558850"/>
            <a:ext cx="25727184" cy="15631784"/>
          </a:xfrm>
        </p:spPr>
        <p:txBody>
          <a:bodyPr/>
          <a:lstStyle>
            <a:lvl1pPr algn="ctr" defTabSz="313489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6499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25389273"/>
            <a:ext cx="25727184" cy="7063028"/>
          </a:xfrm>
        </p:spPr>
        <p:txBody>
          <a:bodyPr/>
          <a:lstStyle>
            <a:lvl1pPr marL="0" indent="0" algn="ctr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4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89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4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79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23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68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13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58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3B98D-8D0F-4039-AF6D-123E7C0F5ADB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C11A6-23B0-47BF-BD25-1B74220812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5" y="9985326"/>
            <a:ext cx="13368046" cy="28242218"/>
          </a:xfrm>
        </p:spPr>
        <p:txBody>
          <a:bodyPr/>
          <a:lstStyle>
            <a:lvl1pPr>
              <a:defRPr sz="8200"/>
            </a:lvl1pPr>
            <a:lvl2pPr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0693" y="9985322"/>
            <a:ext cx="13378135" cy="28244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68ABC-36FB-40B6-9B43-BC4756EF7208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722B00F-3AE6-4F4F-904B-64EB1CAF3D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6" y="9985322"/>
            <a:ext cx="13373303" cy="3803932"/>
          </a:xfrm>
        </p:spPr>
        <p:txBody>
          <a:bodyPr anchor="b">
            <a:noAutofit/>
          </a:bodyPr>
          <a:lstStyle>
            <a:lvl1pPr marL="0" indent="0" algn="ctr">
              <a:buNone/>
              <a:defRPr sz="8200" b="0"/>
            </a:lvl1pPr>
            <a:lvl2pPr marL="1567447" indent="0">
              <a:buNone/>
              <a:defRPr sz="6900" b="1"/>
            </a:lvl2pPr>
            <a:lvl3pPr marL="3134895" indent="0">
              <a:buNone/>
              <a:defRPr sz="6200" b="1"/>
            </a:lvl3pPr>
            <a:lvl4pPr marL="4702343" indent="0">
              <a:buNone/>
              <a:defRPr sz="5500" b="1"/>
            </a:lvl4pPr>
            <a:lvl5pPr marL="6269790" indent="0">
              <a:buNone/>
              <a:defRPr sz="5500" b="1"/>
            </a:lvl5pPr>
            <a:lvl6pPr marL="7837237" indent="0">
              <a:buNone/>
              <a:defRPr sz="5500" b="1"/>
            </a:lvl6pPr>
            <a:lvl7pPr marL="9404685" indent="0">
              <a:buNone/>
              <a:defRPr sz="5500" b="1"/>
            </a:lvl7pPr>
            <a:lvl8pPr marL="10972132" indent="0">
              <a:buNone/>
              <a:defRPr sz="5500" b="1"/>
            </a:lvl8pPr>
            <a:lvl9pPr marL="12539581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5866" y="9985322"/>
            <a:ext cx="13378556" cy="3803932"/>
          </a:xfrm>
        </p:spPr>
        <p:txBody>
          <a:bodyPr anchor="b">
            <a:noAutofit/>
          </a:bodyPr>
          <a:lstStyle>
            <a:lvl1pPr marL="0" indent="0" algn="ctr">
              <a:buNone/>
              <a:defRPr sz="8200" b="0"/>
            </a:lvl1pPr>
            <a:lvl2pPr marL="1567447" indent="0">
              <a:buNone/>
              <a:defRPr sz="6900" b="1"/>
            </a:lvl2pPr>
            <a:lvl3pPr marL="3134895" indent="0">
              <a:buNone/>
              <a:defRPr sz="6200" b="1"/>
            </a:lvl3pPr>
            <a:lvl4pPr marL="4702343" indent="0">
              <a:buNone/>
              <a:defRPr sz="5500" b="1"/>
            </a:lvl4pPr>
            <a:lvl5pPr marL="6269790" indent="0">
              <a:buNone/>
              <a:defRPr sz="5500" b="1"/>
            </a:lvl5pPr>
            <a:lvl6pPr marL="7837237" indent="0">
              <a:buNone/>
              <a:defRPr sz="5500" b="1"/>
            </a:lvl6pPr>
            <a:lvl7pPr marL="9404685" indent="0">
              <a:buNone/>
              <a:defRPr sz="5500" b="1"/>
            </a:lvl7pPr>
            <a:lvl8pPr marL="10972132" indent="0">
              <a:buNone/>
              <a:defRPr sz="5500" b="1"/>
            </a:lvl8pPr>
            <a:lvl9pPr marL="12539581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513366" y="13808273"/>
            <a:ext cx="13378135" cy="24421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5466580" y="13808277"/>
            <a:ext cx="13378135" cy="24418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D80E7-FC8B-4691-B78E-991AE6D9CD8A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CED7577-5314-498A-9425-700FF591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E7AE-5681-401E-A80D-049E40D27E41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E643-F087-4445-8226-1F4743595C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7D914-B710-452D-9696-9CB3383063B7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FAAEE-CE2C-438E-8267-D1385CE0F8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2872" y="1664220"/>
            <a:ext cx="9957725" cy="13076017"/>
          </a:xfrm>
        </p:spPr>
        <p:txBody>
          <a:bodyPr/>
          <a:lstStyle>
            <a:lvl1pPr algn="ctr">
              <a:lnSpc>
                <a:spcPct val="100000"/>
              </a:lnSpc>
              <a:defRPr sz="96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0397" y="1703849"/>
            <a:ext cx="16536653" cy="3652369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52872" y="15215733"/>
            <a:ext cx="9957725" cy="2301181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5500"/>
            </a:lvl1pPr>
            <a:lvl2pPr marL="1567447" indent="0">
              <a:buNone/>
              <a:defRPr sz="4100"/>
            </a:lvl2pPr>
            <a:lvl3pPr marL="3134895" indent="0">
              <a:buNone/>
              <a:defRPr sz="3400"/>
            </a:lvl3pPr>
            <a:lvl4pPr marL="4702343" indent="0">
              <a:buNone/>
              <a:defRPr sz="3100"/>
            </a:lvl4pPr>
            <a:lvl5pPr marL="6269790" indent="0">
              <a:buNone/>
              <a:defRPr sz="3100"/>
            </a:lvl5pPr>
            <a:lvl6pPr marL="7837237" indent="0">
              <a:buNone/>
              <a:defRPr sz="3100"/>
            </a:lvl6pPr>
            <a:lvl7pPr marL="9404685" indent="0">
              <a:buNone/>
              <a:defRPr sz="3100"/>
            </a:lvl7pPr>
            <a:lvl8pPr marL="10972132" indent="0">
              <a:buNone/>
              <a:defRPr sz="3100"/>
            </a:lvl8pPr>
            <a:lvl9pPr marL="12539581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4AC3-8027-44BA-8387-AE3AF740B8E5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46A36-3BAD-4451-B5A4-0A73780D8C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512" y="1426474"/>
            <a:ext cx="18906535" cy="5587026"/>
          </a:xfrm>
        </p:spPr>
        <p:txBody>
          <a:bodyPr/>
          <a:lstStyle>
            <a:lvl1pPr algn="ctr">
              <a:lnSpc>
                <a:spcPct val="100000"/>
              </a:lnSpc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92001" y="7132375"/>
            <a:ext cx="20041557" cy="28336325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1000"/>
            </a:lvl1pPr>
            <a:lvl2pPr marL="1567447" indent="0">
              <a:buNone/>
              <a:defRPr sz="9600"/>
            </a:lvl2pPr>
            <a:lvl3pPr marL="3134895" indent="0">
              <a:buNone/>
              <a:defRPr sz="8200"/>
            </a:lvl3pPr>
            <a:lvl4pPr marL="4702343" indent="0">
              <a:buNone/>
              <a:defRPr sz="6900"/>
            </a:lvl4pPr>
            <a:lvl5pPr marL="6269790" indent="0">
              <a:buNone/>
              <a:defRPr sz="6900"/>
            </a:lvl5pPr>
            <a:lvl6pPr marL="7837237" indent="0">
              <a:buNone/>
              <a:defRPr sz="6900"/>
            </a:lvl6pPr>
            <a:lvl7pPr marL="9404685" indent="0">
              <a:buNone/>
              <a:defRPr sz="6900"/>
            </a:lvl7pPr>
            <a:lvl8pPr marL="10972132" indent="0">
              <a:buNone/>
              <a:defRPr sz="6900"/>
            </a:lvl8pPr>
            <a:lvl9pPr marL="12539581" indent="0">
              <a:buNone/>
              <a:defRPr sz="69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512" y="36256229"/>
            <a:ext cx="18906535" cy="3328441"/>
          </a:xfrm>
        </p:spPr>
        <p:txBody>
          <a:bodyPr>
            <a:normAutofit/>
          </a:bodyPr>
          <a:lstStyle>
            <a:lvl1pPr marL="0" indent="0" algn="ctr">
              <a:buNone/>
              <a:defRPr sz="5500"/>
            </a:lvl1pPr>
            <a:lvl2pPr marL="1567447" indent="0">
              <a:buNone/>
              <a:defRPr sz="4100"/>
            </a:lvl2pPr>
            <a:lvl3pPr marL="3134895" indent="0">
              <a:buNone/>
              <a:defRPr sz="3400"/>
            </a:lvl3pPr>
            <a:lvl4pPr marL="4702343" indent="0">
              <a:buNone/>
              <a:defRPr sz="3100"/>
            </a:lvl4pPr>
            <a:lvl5pPr marL="6269790" indent="0">
              <a:buNone/>
              <a:defRPr sz="3100"/>
            </a:lvl5pPr>
            <a:lvl6pPr marL="7837237" indent="0">
              <a:buNone/>
              <a:defRPr sz="3100"/>
            </a:lvl6pPr>
            <a:lvl7pPr marL="9404685" indent="0">
              <a:buNone/>
              <a:defRPr sz="3100"/>
            </a:lvl7pPr>
            <a:lvl8pPr marL="10972132" indent="0">
              <a:buNone/>
              <a:defRPr sz="3100"/>
            </a:lvl8pPr>
            <a:lvl9pPr marL="12539581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5D22-B48D-4F7E-833B-BE1A3EFFA050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917D9-5D14-4397-B1A6-2B0FBEAC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929" y="2"/>
            <a:ext cx="27241423" cy="9984497"/>
          </a:xfrm>
          <a:prstGeom prst="rect">
            <a:avLst/>
          </a:prstGeom>
        </p:spPr>
        <p:txBody>
          <a:bodyPr vert="horz" lIns="313502" tIns="156751" rIns="313502" bIns="156751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2929" y="9984498"/>
            <a:ext cx="27241423" cy="2824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62731" y="39663508"/>
            <a:ext cx="6905598" cy="2278397"/>
          </a:xfrm>
          <a:prstGeom prst="rect">
            <a:avLst/>
          </a:prstGeom>
        </p:spPr>
        <p:txBody>
          <a:bodyPr vert="horz" lIns="313502" tIns="156751" rIns="156751" bIns="156751" rtlCol="0" anchor="ctr"/>
          <a:lstStyle>
            <a:lvl1pPr algn="r" eaLnBrk="1" hangingPunct="1"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21F64384-1CA1-4715-905B-D1D2890F945A}" type="datetime1">
              <a:rPr lang="en-US"/>
              <a:pPr>
                <a:defRPr/>
              </a:pPr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907" y="39663508"/>
            <a:ext cx="9425681" cy="2278397"/>
          </a:xfrm>
          <a:prstGeom prst="rect">
            <a:avLst/>
          </a:prstGeom>
        </p:spPr>
        <p:txBody>
          <a:bodyPr vert="horz" lIns="156751" tIns="156751" rIns="313502" bIns="156751" rtlCol="0" anchor="ctr"/>
          <a:lstStyle>
            <a:lvl1pPr algn="l" eaLnBrk="1" hangingPunct="1"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79235" y="39663508"/>
            <a:ext cx="1858863" cy="2278397"/>
          </a:xfrm>
          <a:prstGeom prst="rect">
            <a:avLst/>
          </a:prstGeom>
        </p:spPr>
        <p:txBody>
          <a:bodyPr vert="horz" wrap="square" lIns="94051" tIns="156751" rIns="156751" bIns="156751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100">
                <a:solidFill>
                  <a:srgbClr val="595959"/>
                </a:solidFill>
                <a:latin typeface="Century Gothic" pitchFamily="34" charset="0"/>
              </a:defRPr>
            </a:lvl1pPr>
          </a:lstStyle>
          <a:p>
            <a:fld id="{D4688656-4499-421A-A4EC-448368D58D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996792" y="40557116"/>
            <a:ext cx="280253" cy="5283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defTabSz="3134895" eaLnBrk="1" hangingPunct="1">
              <a:defRPr/>
            </a:pPr>
            <a:endParaRPr lang="en-US" sz="6200" dirty="0"/>
          </a:p>
        </p:txBody>
      </p:sp>
      <p:sp>
        <p:nvSpPr>
          <p:cNvPr id="8" name="Oval 7"/>
          <p:cNvSpPr/>
          <p:nvPr/>
        </p:nvSpPr>
        <p:spPr>
          <a:xfrm>
            <a:off x="1882948" y="40557116"/>
            <a:ext cx="282443" cy="5283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sz="2930" dirty="0"/>
          </a:p>
        </p:txBody>
      </p:sp>
      <p:sp>
        <p:nvSpPr>
          <p:cNvPr id="1033" name="Rectangle 8"/>
          <p:cNvSpPr>
            <a:spLocks noChangeArrowheads="1"/>
          </p:cNvSpPr>
          <p:nvPr userDrawn="1"/>
        </p:nvSpPr>
        <p:spPr bwMode="auto">
          <a:xfrm>
            <a:off x="5042357" y="0"/>
            <a:ext cx="25213971" cy="4754915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tIns="457200" rIns="457200" bIns="457200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20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40218659"/>
            <a:ext cx="30267275" cy="25755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 eaLnBrk="1" hangingPunct="1">
              <a:defRPr/>
            </a:pPr>
            <a:endParaRPr lang="en-US" sz="2930" dirty="0"/>
          </a:p>
        </p:txBody>
      </p:sp>
      <p:sp>
        <p:nvSpPr>
          <p:cNvPr id="1035" name="Line 12"/>
          <p:cNvSpPr>
            <a:spLocks noChangeShapeType="1"/>
          </p:cNvSpPr>
          <p:nvPr userDrawn="1"/>
        </p:nvSpPr>
        <p:spPr bwMode="auto">
          <a:xfrm>
            <a:off x="2" y="4754915"/>
            <a:ext cx="3025632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93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H="1">
            <a:off x="5044546" y="0"/>
            <a:ext cx="0" cy="47549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930"/>
          </a:p>
        </p:txBody>
      </p:sp>
      <p:sp>
        <p:nvSpPr>
          <p:cNvPr id="13" name="Frame 12"/>
          <p:cNvSpPr/>
          <p:nvPr userDrawn="1"/>
        </p:nvSpPr>
        <p:spPr bwMode="auto">
          <a:xfrm>
            <a:off x="0" y="0"/>
            <a:ext cx="30267275" cy="42893299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262" eaLnBrk="1" hangingPunct="1">
              <a:defRPr/>
            </a:pPr>
            <a:endParaRPr lang="en-US" sz="29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7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3133600" rtl="0" eaLnBrk="0" fontAlgn="base" hangingPunct="0">
        <a:lnSpc>
          <a:spcPts val="19885"/>
        </a:lnSpc>
        <a:spcBef>
          <a:spcPct val="0"/>
        </a:spcBef>
        <a:spcAft>
          <a:spcPct val="0"/>
        </a:spcAft>
        <a:defRPr sz="18499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defTabSz="3133600" rtl="0" eaLnBrk="0" fontAlgn="base" hangingPunct="0">
        <a:spcBef>
          <a:spcPct val="0"/>
        </a:spcBef>
        <a:spcAft>
          <a:spcPct val="0"/>
        </a:spcAft>
        <a:defRPr sz="18499">
          <a:solidFill>
            <a:schemeClr val="tx2"/>
          </a:solidFill>
          <a:latin typeface="Palatino Linotype" pitchFamily="18" charset="0"/>
        </a:defRPr>
      </a:lvl2pPr>
      <a:lvl3pPr algn="ctr" defTabSz="3133600" rtl="0" eaLnBrk="0" fontAlgn="base" hangingPunct="0">
        <a:spcBef>
          <a:spcPct val="0"/>
        </a:spcBef>
        <a:spcAft>
          <a:spcPct val="0"/>
        </a:spcAft>
        <a:defRPr sz="18499">
          <a:solidFill>
            <a:schemeClr val="tx2"/>
          </a:solidFill>
          <a:latin typeface="Palatino Linotype" pitchFamily="18" charset="0"/>
        </a:defRPr>
      </a:lvl3pPr>
      <a:lvl4pPr algn="ctr" defTabSz="3133600" rtl="0" eaLnBrk="0" fontAlgn="base" hangingPunct="0">
        <a:spcBef>
          <a:spcPct val="0"/>
        </a:spcBef>
        <a:spcAft>
          <a:spcPct val="0"/>
        </a:spcAft>
        <a:defRPr sz="18499">
          <a:solidFill>
            <a:schemeClr val="tx2"/>
          </a:solidFill>
          <a:latin typeface="Palatino Linotype" pitchFamily="18" charset="0"/>
        </a:defRPr>
      </a:lvl4pPr>
      <a:lvl5pPr algn="ctr" defTabSz="3133600" rtl="0" eaLnBrk="0" fontAlgn="base" hangingPunct="0">
        <a:spcBef>
          <a:spcPct val="0"/>
        </a:spcBef>
        <a:spcAft>
          <a:spcPct val="0"/>
        </a:spcAft>
        <a:defRPr sz="18499">
          <a:solidFill>
            <a:schemeClr val="tx2"/>
          </a:solidFill>
          <a:latin typeface="Palatino Linotype" pitchFamily="18" charset="0"/>
        </a:defRPr>
      </a:lvl5pPr>
      <a:lvl6pPr marL="457182" algn="ctr" defTabSz="3133600" rtl="0" fontAlgn="base">
        <a:spcBef>
          <a:spcPct val="0"/>
        </a:spcBef>
        <a:spcAft>
          <a:spcPct val="0"/>
        </a:spcAft>
        <a:defRPr sz="18499">
          <a:solidFill>
            <a:schemeClr val="tx2"/>
          </a:solidFill>
          <a:latin typeface="Palatino Linotype" pitchFamily="18" charset="0"/>
        </a:defRPr>
      </a:lvl6pPr>
      <a:lvl7pPr marL="914363" algn="ctr" defTabSz="3133600" rtl="0" fontAlgn="base">
        <a:spcBef>
          <a:spcPct val="0"/>
        </a:spcBef>
        <a:spcAft>
          <a:spcPct val="0"/>
        </a:spcAft>
        <a:defRPr sz="18499">
          <a:solidFill>
            <a:schemeClr val="tx2"/>
          </a:solidFill>
          <a:latin typeface="Palatino Linotype" pitchFamily="18" charset="0"/>
        </a:defRPr>
      </a:lvl7pPr>
      <a:lvl8pPr marL="1371545" algn="ctr" defTabSz="3133600" rtl="0" fontAlgn="base">
        <a:spcBef>
          <a:spcPct val="0"/>
        </a:spcBef>
        <a:spcAft>
          <a:spcPct val="0"/>
        </a:spcAft>
        <a:defRPr sz="18499">
          <a:solidFill>
            <a:schemeClr val="tx2"/>
          </a:solidFill>
          <a:latin typeface="Palatino Linotype" pitchFamily="18" charset="0"/>
        </a:defRPr>
      </a:lvl8pPr>
      <a:lvl9pPr marL="1828727" algn="ctr" defTabSz="3133600" rtl="0" fontAlgn="base">
        <a:spcBef>
          <a:spcPct val="0"/>
        </a:spcBef>
        <a:spcAft>
          <a:spcPct val="0"/>
        </a:spcAft>
        <a:defRPr sz="18499">
          <a:solidFill>
            <a:schemeClr val="tx2"/>
          </a:solidFill>
          <a:latin typeface="Palatino Linotype" pitchFamily="18" charset="0"/>
        </a:defRPr>
      </a:lvl9pPr>
    </p:titleStyle>
    <p:bodyStyle>
      <a:lvl1pPr marL="1174703" indent="-1174703" algn="l" defTabSz="31336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rgbClr val="7F7F7F"/>
          </a:solidFill>
          <a:latin typeface="+mj-lt"/>
          <a:ea typeface="+mn-ea"/>
          <a:cs typeface="+mn-cs"/>
        </a:defRPr>
      </a:lvl1pPr>
      <a:lvl2pPr marL="2546248" indent="-979449" algn="l" defTabSz="31336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5500" kern="1200">
          <a:solidFill>
            <a:srgbClr val="7F7F7F"/>
          </a:solidFill>
          <a:latin typeface="+mj-lt"/>
          <a:ea typeface="+mn-ea"/>
          <a:cs typeface="+mn-cs"/>
        </a:defRPr>
      </a:lvl2pPr>
      <a:lvl3pPr marL="3917793" indent="-782606" algn="l" defTabSz="31336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rgbClr val="7F7F7F"/>
          </a:solidFill>
          <a:latin typeface="+mj-lt"/>
          <a:ea typeface="+mn-ea"/>
          <a:cs typeface="+mn-cs"/>
        </a:defRPr>
      </a:lvl3pPr>
      <a:lvl4pPr marL="5484594" indent="-782606" algn="l" defTabSz="31336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5500" kern="1200">
          <a:solidFill>
            <a:srgbClr val="7F7F7F"/>
          </a:solidFill>
          <a:latin typeface="+mj-lt"/>
          <a:ea typeface="+mn-ea"/>
          <a:cs typeface="+mn-cs"/>
        </a:defRPr>
      </a:lvl4pPr>
      <a:lvl5pPr marL="7052981" indent="-782606" algn="l" defTabSz="31336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rgbClr val="7F7F7F"/>
          </a:solidFill>
          <a:latin typeface="+mj-lt"/>
          <a:ea typeface="+mn-ea"/>
          <a:cs typeface="+mn-cs"/>
        </a:defRPr>
      </a:lvl5pPr>
      <a:lvl6pPr marL="8620961" indent="-783724" algn="l" defTabSz="3134895" rtl="0" eaLnBrk="1" latinLnBrk="0" hangingPunct="1">
        <a:spcBef>
          <a:spcPct val="20000"/>
        </a:spcBef>
        <a:buFont typeface="Courier New" pitchFamily="49" charset="0"/>
        <a:buChar char="o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0188409" indent="-783724" algn="l" defTabSz="3134895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1755857" indent="-783724" algn="l" defTabSz="3134895" rtl="0" eaLnBrk="1" latinLnBrk="0" hangingPunct="1">
        <a:spcBef>
          <a:spcPct val="20000"/>
        </a:spcBef>
        <a:buFont typeface="Courier New" pitchFamily="49" charset="0"/>
        <a:buChar char="o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3323304" indent="-783724" algn="l" defTabSz="3134895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47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895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43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790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237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685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132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581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5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image" Target="../media/image6.png"/><Relationship Id="rId47" Type="http://schemas.microsoft.com/office/2007/relationships/hdphoto" Target="../media/hdphoto4.wdp"/><Relationship Id="rId50" Type="http://schemas.openxmlformats.org/officeDocument/2006/relationships/image" Target="../media/image11.png"/><Relationship Id="rId55" Type="http://schemas.openxmlformats.org/officeDocument/2006/relationships/image" Target="../media/image14.png"/><Relationship Id="rId63" Type="http://schemas.openxmlformats.org/officeDocument/2006/relationships/image" Target="../media/image18.png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image" Target="../media/image3.png"/><Relationship Id="rId40" Type="http://schemas.openxmlformats.org/officeDocument/2006/relationships/image" Target="../media/image5.png"/><Relationship Id="rId45" Type="http://schemas.microsoft.com/office/2007/relationships/hdphoto" Target="../media/hdphoto3.wdp"/><Relationship Id="rId53" Type="http://schemas.openxmlformats.org/officeDocument/2006/relationships/image" Target="../media/image13.png"/><Relationship Id="rId58" Type="http://schemas.microsoft.com/office/2007/relationships/hdphoto" Target="../media/hdphoto9.wdp"/><Relationship Id="rId66" Type="http://schemas.openxmlformats.org/officeDocument/2006/relationships/image" Target="../media/image20.png"/><Relationship Id="rId5" Type="http://schemas.openxmlformats.org/officeDocument/2006/relationships/diagramColors" Target="../diagrams/colors1.xml"/><Relationship Id="rId61" Type="http://schemas.openxmlformats.org/officeDocument/2006/relationships/image" Target="../media/image17.png"/><Relationship Id="rId1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image" Target="../media/image7.jpg"/><Relationship Id="rId48" Type="http://schemas.openxmlformats.org/officeDocument/2006/relationships/image" Target="../media/image10.png"/><Relationship Id="rId56" Type="http://schemas.microsoft.com/office/2007/relationships/hdphoto" Target="../media/hdphoto8.wdp"/><Relationship Id="rId64" Type="http://schemas.microsoft.com/office/2007/relationships/hdphoto" Target="../media/hdphoto12.wdp"/><Relationship Id="rId8" Type="http://schemas.openxmlformats.org/officeDocument/2006/relationships/diagramLayout" Target="../diagrams/layout2.xml"/><Relationship Id="rId51" Type="http://schemas.microsoft.com/office/2007/relationships/hdphoto" Target="../media/hdphoto6.wdp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image" Target="../media/image4.png"/><Relationship Id="rId46" Type="http://schemas.openxmlformats.org/officeDocument/2006/relationships/image" Target="../media/image9.png"/><Relationship Id="rId59" Type="http://schemas.openxmlformats.org/officeDocument/2006/relationships/image" Target="../media/image16.png"/><Relationship Id="rId67" Type="http://schemas.openxmlformats.org/officeDocument/2006/relationships/image" Target="../media/image21.png"/><Relationship Id="rId20" Type="http://schemas.openxmlformats.org/officeDocument/2006/relationships/diagramColors" Target="../diagrams/colors4.xml"/><Relationship Id="rId41" Type="http://schemas.microsoft.com/office/2007/relationships/hdphoto" Target="../media/hdphoto2.wdp"/><Relationship Id="rId54" Type="http://schemas.microsoft.com/office/2007/relationships/hdphoto" Target="../media/hdphoto7.wdp"/><Relationship Id="rId62" Type="http://schemas.microsoft.com/office/2007/relationships/hdphoto" Target="../media/hdphoto11.wdp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microsoft.com/office/2007/relationships/hdphoto" Target="../media/hdphoto5.wdp"/><Relationship Id="rId57" Type="http://schemas.openxmlformats.org/officeDocument/2006/relationships/image" Target="../media/image15.png"/><Relationship Id="rId10" Type="http://schemas.openxmlformats.org/officeDocument/2006/relationships/diagramColors" Target="../diagrams/colors2.xml"/><Relationship Id="rId31" Type="http://schemas.microsoft.com/office/2007/relationships/diagramDrawing" Target="../diagrams/drawing6.xml"/><Relationship Id="rId44" Type="http://schemas.openxmlformats.org/officeDocument/2006/relationships/image" Target="../media/image8.png"/><Relationship Id="rId52" Type="http://schemas.openxmlformats.org/officeDocument/2006/relationships/image" Target="../media/image12.PNG"/><Relationship Id="rId60" Type="http://schemas.microsoft.com/office/2007/relationships/hdphoto" Target="../media/hdphoto10.wdp"/><Relationship Id="rId65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22"/>
          <p:cNvSpPr txBox="1">
            <a:spLocks noChangeArrowheads="1"/>
          </p:cNvSpPr>
          <p:nvPr/>
        </p:nvSpPr>
        <p:spPr bwMode="auto">
          <a:xfrm>
            <a:off x="5478639" y="406808"/>
            <a:ext cx="23333082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182880" rIns="182880" bIns="182880">
            <a:spAutoFit/>
          </a:bodyPr>
          <a:lstStyle/>
          <a:p>
            <a:pPr algn="ctr" defTabSz="4389262" eaLnBrk="1" hangingPunct="1"/>
            <a:r>
              <a:rPr lang="en-US" sz="8800" b="1" dirty="0">
                <a:solidFill>
                  <a:srgbClr val="FFFF66"/>
                </a:solidFill>
                <a:latin typeface="Helvetica" pitchFamily="34" charset="0"/>
                <a:ea typeface="Tahoma" pitchFamily="34" charset="0"/>
                <a:cs typeface="Helvetica" pitchFamily="34" charset="0"/>
              </a:rPr>
              <a:t>Attribute Driven Active Community Search</a:t>
            </a:r>
          </a:p>
        </p:txBody>
      </p:sp>
      <p:sp>
        <p:nvSpPr>
          <p:cNvPr id="3075" name="Text Box 123"/>
          <p:cNvSpPr txBox="1">
            <a:spLocks noChangeArrowheads="1"/>
          </p:cNvSpPr>
          <p:nvPr/>
        </p:nvSpPr>
        <p:spPr bwMode="auto">
          <a:xfrm>
            <a:off x="4280292" y="2381218"/>
            <a:ext cx="24466227" cy="18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262" eaLnBrk="1" hangingPunct="1"/>
            <a:r>
              <a:rPr lang="en-US" sz="5400" dirty="0">
                <a:solidFill>
                  <a:srgbClr val="FFFF99"/>
                </a:solidFill>
              </a:rPr>
              <a:t>Md Shoaib Ahmed, Badhan Chandra Das and Md </a:t>
            </a:r>
            <a:r>
              <a:rPr lang="en-US" sz="5400" dirty="0" err="1">
                <a:solidFill>
                  <a:srgbClr val="FFFF99"/>
                </a:solidFill>
              </a:rPr>
              <a:t>Musfique</a:t>
            </a:r>
            <a:r>
              <a:rPr lang="en-US" sz="5400" dirty="0">
                <a:solidFill>
                  <a:srgbClr val="FFFF99"/>
                </a:solidFill>
              </a:rPr>
              <a:t> Anwar</a:t>
            </a:r>
          </a:p>
          <a:p>
            <a:pPr algn="ctr" defTabSz="4389262" eaLnBrk="1" hangingPunct="1"/>
            <a:r>
              <a:rPr lang="en-US" sz="4400" dirty="0">
                <a:solidFill>
                  <a:srgbClr val="FFFF99"/>
                </a:solidFill>
              </a:rPr>
              <a:t>Jahangirnagar University</a:t>
            </a:r>
          </a:p>
          <a:p>
            <a:pPr algn="ctr" defTabSz="4389262" eaLnBrk="1" hangingPunct="1"/>
            <a:r>
              <a:rPr lang="en-US" sz="3600" dirty="0">
                <a:solidFill>
                  <a:srgbClr val="FFFF99"/>
                </a:solidFill>
              </a:rPr>
              <a:t>Email: shoaibmehrab011@gmail.com, badhan0951@gmail.com, manwar@juniv.edu</a:t>
            </a:r>
            <a:endParaRPr lang="en-US" sz="3600" i="1" u="sng" baseline="30000" dirty="0">
              <a:solidFill>
                <a:srgbClr val="FFFF99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62753457"/>
              </p:ext>
            </p:extLst>
          </p:nvPr>
        </p:nvGraphicFramePr>
        <p:xfrm>
          <a:off x="427037" y="5063079"/>
          <a:ext cx="14782801" cy="894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80" name="TextBox 3"/>
          <p:cNvSpPr txBox="1">
            <a:spLocks noChangeArrowheads="1"/>
          </p:cNvSpPr>
          <p:nvPr/>
        </p:nvSpPr>
        <p:spPr bwMode="auto">
          <a:xfrm>
            <a:off x="15590837" y="30322044"/>
            <a:ext cx="10134600" cy="54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250129986"/>
              </p:ext>
            </p:extLst>
          </p:nvPr>
        </p:nvGraphicFramePr>
        <p:xfrm>
          <a:off x="427036" y="14173125"/>
          <a:ext cx="14782801" cy="10265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268768295"/>
              </p:ext>
            </p:extLst>
          </p:nvPr>
        </p:nvGraphicFramePr>
        <p:xfrm>
          <a:off x="483843" y="24706373"/>
          <a:ext cx="14836557" cy="1298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3038549172"/>
              </p:ext>
            </p:extLst>
          </p:nvPr>
        </p:nvGraphicFramePr>
        <p:xfrm>
          <a:off x="15406355" y="4972530"/>
          <a:ext cx="14570738" cy="1427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733693459"/>
              </p:ext>
            </p:extLst>
          </p:nvPr>
        </p:nvGraphicFramePr>
        <p:xfrm>
          <a:off x="15438437" y="19247977"/>
          <a:ext cx="14538656" cy="13178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463267833"/>
              </p:ext>
            </p:extLst>
          </p:nvPr>
        </p:nvGraphicFramePr>
        <p:xfrm>
          <a:off x="15421899" y="32604148"/>
          <a:ext cx="14570738" cy="4965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738084755"/>
              </p:ext>
            </p:extLst>
          </p:nvPr>
        </p:nvGraphicFramePr>
        <p:xfrm>
          <a:off x="427036" y="37853504"/>
          <a:ext cx="29550057" cy="376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7674" y="41675582"/>
            <a:ext cx="29679419" cy="863419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NSysS</a:t>
            </a:r>
            <a:r>
              <a:rPr lang="en-US" sz="4800" b="1" dirty="0">
                <a:solidFill>
                  <a:srgbClr val="FFFF00"/>
                </a:solidFill>
              </a:rPr>
              <a:t> 2018, Dec 18-20, 2018, Dhaka, Bangladesh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4" y="479799"/>
            <a:ext cx="3559097" cy="41909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5010" y="6261375"/>
            <a:ext cx="9249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Community</a:t>
            </a:r>
          </a:p>
          <a:p>
            <a:pPr marL="342886" indent="-342886" algn="just">
              <a:buFont typeface="Wingdings" panose="05000000000000000000" pitchFamily="2" charset="2"/>
              <a:buChar char="§"/>
            </a:pPr>
            <a:r>
              <a:rPr lang="en-US" sz="2800" b="1" dirty="0"/>
              <a:t>     </a:t>
            </a:r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group</a:t>
            </a:r>
            <a:r>
              <a:rPr lang="en-US" sz="2800" dirty="0"/>
              <a:t> of users who are </a:t>
            </a:r>
            <a:r>
              <a:rPr lang="en-US" sz="2800" b="1" dirty="0">
                <a:solidFill>
                  <a:srgbClr val="FF0000"/>
                </a:solidFill>
              </a:rPr>
              <a:t>closely connected </a:t>
            </a:r>
            <a:r>
              <a:rPr lang="en-US" sz="2800" dirty="0"/>
              <a:t>to each other.</a:t>
            </a:r>
          </a:p>
          <a:p>
            <a:pPr marL="342886" indent="-342886" algn="just">
              <a:buFont typeface="Wingdings" panose="05000000000000000000" pitchFamily="2" charset="2"/>
              <a:buChar char="§"/>
            </a:pPr>
            <a:r>
              <a:rPr lang="en-US" sz="2800" dirty="0"/>
              <a:t>     </a:t>
            </a:r>
            <a:r>
              <a:rPr lang="en-US" sz="2800" b="1" dirty="0">
                <a:solidFill>
                  <a:srgbClr val="FF0000"/>
                </a:solidFill>
              </a:rPr>
              <a:t>Interact</a:t>
            </a:r>
            <a:r>
              <a:rPr lang="en-US" sz="2800" dirty="0"/>
              <a:t> with each other more than with those outside the group.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3708" y="9719794"/>
            <a:ext cx="91054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Attributed Graph</a:t>
            </a:r>
          </a:p>
          <a:p>
            <a:pPr marL="342886" indent="-342886" algn="just">
              <a:buFont typeface="Wingdings" panose="05000000000000000000" pitchFamily="2" charset="2"/>
              <a:buChar char="§"/>
            </a:pPr>
            <a:r>
              <a:rPr lang="en-US" sz="2800" b="1" dirty="0"/>
              <a:t>     </a:t>
            </a:r>
            <a:r>
              <a:rPr lang="en-US" sz="2800" b="1" dirty="0">
                <a:solidFill>
                  <a:srgbClr val="FF0000"/>
                </a:solidFill>
              </a:rPr>
              <a:t>Rich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attributed nodes with properties.</a:t>
            </a:r>
          </a:p>
          <a:p>
            <a:pPr algn="just"/>
            <a:endParaRPr lang="en-US" sz="2800" dirty="0"/>
          </a:p>
          <a:p>
            <a:pPr algn="just"/>
            <a:r>
              <a:rPr lang="en-US" sz="3200" b="1" dirty="0"/>
              <a:t>Classification of Online Community</a:t>
            </a:r>
            <a:r>
              <a:rPr lang="en-US" sz="3200" dirty="0"/>
              <a:t> </a:t>
            </a:r>
          </a:p>
          <a:p>
            <a:pPr marL="971511" lvl="1" indent="-514329" algn="just">
              <a:buFont typeface="+mj-lt"/>
              <a:buAutoNum type="romanLcPeriod"/>
            </a:pPr>
            <a:r>
              <a:rPr lang="en-US" sz="28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Detection 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identify all communities in a network by optimizing some pre-defined criterions.</a:t>
            </a:r>
          </a:p>
          <a:p>
            <a:pPr marL="971511" lvl="1" indent="-514329" algn="just">
              <a:buFont typeface="+mj-lt"/>
              <a:buAutoNum type="romanLcPeriod"/>
            </a:pPr>
            <a:r>
              <a:rPr lang="en-US" sz="28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Search 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the most likely community that contains the query node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950" y="15138012"/>
            <a:ext cx="14480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Motivation</a:t>
            </a:r>
          </a:p>
          <a:p>
            <a:r>
              <a:rPr lang="en-US" sz="2400" b="1" dirty="0"/>
              <a:t>     </a:t>
            </a:r>
            <a:r>
              <a:rPr lang="en-US" sz="2400" i="1" dirty="0">
                <a:solidFill>
                  <a:srgbClr val="002060"/>
                </a:solidFill>
              </a:rPr>
              <a:t>Previous approaches</a:t>
            </a:r>
          </a:p>
          <a:p>
            <a:pPr marL="971511" lvl="1" indent="-514329">
              <a:buFont typeface="+mj-lt"/>
              <a:buAutoNum type="romanLcPeriod"/>
            </a:pPr>
            <a:r>
              <a:rPr lang="en-US" sz="2400" dirty="0"/>
              <a:t>paid </a:t>
            </a:r>
            <a:r>
              <a:rPr lang="en-US" sz="2400" b="1" dirty="0">
                <a:solidFill>
                  <a:srgbClr val="FF0000"/>
                </a:solidFill>
              </a:rPr>
              <a:t>less attention </a:t>
            </a:r>
            <a:r>
              <a:rPr lang="en-US" sz="2400" dirty="0"/>
              <a:t>to the </a:t>
            </a:r>
            <a:r>
              <a:rPr lang="en-US" sz="2400" b="1" dirty="0">
                <a:solidFill>
                  <a:srgbClr val="FF0000"/>
                </a:solidFill>
              </a:rPr>
              <a:t>user interests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activities</a:t>
            </a:r>
            <a:r>
              <a:rPr lang="en-US" sz="2400" dirty="0"/>
              <a:t> on different attributes.</a:t>
            </a:r>
          </a:p>
          <a:p>
            <a:pPr lvl="1"/>
            <a:r>
              <a:rPr lang="en-US" sz="2400" dirty="0"/>
              <a:t>ii.	</a:t>
            </a:r>
            <a:r>
              <a:rPr lang="en-US" sz="2400" b="1" dirty="0">
                <a:solidFill>
                  <a:srgbClr val="FF0000"/>
                </a:solidFill>
              </a:rPr>
              <a:t> Failed</a:t>
            </a:r>
            <a:r>
              <a:rPr lang="en-US" sz="2400" dirty="0"/>
              <a:t> to search active communities.</a:t>
            </a:r>
          </a:p>
          <a:p>
            <a:r>
              <a:rPr lang="en-US" sz="2400" i="1" dirty="0"/>
              <a:t>    </a:t>
            </a:r>
            <a:r>
              <a:rPr lang="en-US" sz="2400" i="1" dirty="0">
                <a:solidFill>
                  <a:srgbClr val="002060"/>
                </a:solidFill>
              </a:rPr>
              <a:t>Our approaches</a:t>
            </a:r>
          </a:p>
          <a:p>
            <a:pPr lvl="1"/>
            <a:r>
              <a:rPr lang="en-US" sz="2400" dirty="0" err="1"/>
              <a:t>i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Our observation is that users’ have </a:t>
            </a:r>
            <a:r>
              <a:rPr lang="en-US" sz="2400" b="1" dirty="0">
                <a:solidFill>
                  <a:srgbClr val="FF0000"/>
                </a:solidFill>
              </a:rPr>
              <a:t>different degree of activeness </a:t>
            </a:r>
            <a:r>
              <a:rPr lang="en-US" sz="2400" dirty="0"/>
              <a:t>for different attributes. </a:t>
            </a:r>
          </a:p>
          <a:p>
            <a:pPr lvl="1"/>
            <a:r>
              <a:rPr lang="en-US" sz="2400" dirty="0"/>
              <a:t>ii.	 Model and </a:t>
            </a:r>
            <a:r>
              <a:rPr lang="en-US" sz="2400" b="1" dirty="0">
                <a:solidFill>
                  <a:srgbClr val="FF0000"/>
                </a:solidFill>
              </a:rPr>
              <a:t>quantify users' activeness</a:t>
            </a:r>
            <a:r>
              <a:rPr lang="en-US" sz="2400" dirty="0"/>
              <a:t> with regards to the attributes of a query.   </a:t>
            </a:r>
            <a:endParaRPr lang="en-US" sz="2400" b="1" dirty="0"/>
          </a:p>
          <a:p>
            <a:r>
              <a:rPr lang="en-US" sz="2400" dirty="0"/>
              <a:t>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747" y="17999307"/>
            <a:ext cx="662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Formulation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5637" y="20727886"/>
            <a:ext cx="6553200" cy="54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8">
            <a:duotone>
              <a:prstClr val="black"/>
              <a:srgbClr val="E4E9E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56" y="20645240"/>
            <a:ext cx="3209342" cy="3571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0">
            <a:duotone>
              <a:prstClr val="black"/>
              <a:srgbClr val="E4E9E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86" y="20610617"/>
            <a:ext cx="6437220" cy="376806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752ACF4-393A-4810-8941-EA5EDD5DBB28}"/>
              </a:ext>
            </a:extLst>
          </p:cNvPr>
          <p:cNvGrpSpPr/>
          <p:nvPr/>
        </p:nvGrpSpPr>
        <p:grpSpPr>
          <a:xfrm>
            <a:off x="10992557" y="9716114"/>
            <a:ext cx="3530953" cy="3861750"/>
            <a:chOff x="7574852" y="7136147"/>
            <a:chExt cx="3530953" cy="3861751"/>
          </a:xfrm>
        </p:grpSpPr>
        <p:grpSp>
          <p:nvGrpSpPr>
            <p:cNvPr id="15" name="Group 14"/>
            <p:cNvGrpSpPr/>
            <p:nvPr/>
          </p:nvGrpSpPr>
          <p:grpSpPr>
            <a:xfrm>
              <a:off x="7818074" y="7404076"/>
              <a:ext cx="3049840" cy="3321934"/>
              <a:chOff x="7664450" y="7412803"/>
              <a:chExt cx="3049840" cy="3321934"/>
            </a:xfrm>
          </p:grpSpPr>
          <p:pic>
            <p:nvPicPr>
              <p:cNvPr id="25" name="Picture 24" descr="msn"/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4450" y="8048618"/>
                <a:ext cx="482600" cy="59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5" descr="msn"/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1400" y="7806997"/>
                <a:ext cx="482600" cy="59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7" descr="msn"/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730" y="8812147"/>
                <a:ext cx="482600" cy="59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30" descr="msn"/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1280" y="9118171"/>
                <a:ext cx="482600" cy="59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32" descr="msn"/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1400" y="10079119"/>
                <a:ext cx="482600" cy="59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35" descr="msn"/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6760" y="10136249"/>
                <a:ext cx="482600" cy="59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36" descr="msn"/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1690" y="8924489"/>
                <a:ext cx="482600" cy="59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37" descr="msn"/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6020" y="7412803"/>
                <a:ext cx="482600" cy="59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 flipH="1" flipV="1">
                <a:off x="8993441" y="7940505"/>
                <a:ext cx="136589" cy="913198"/>
              </a:xfrm>
              <a:prstGeom prst="line">
                <a:avLst/>
              </a:prstGeom>
              <a:noFill/>
              <a:ln w="19050">
                <a:solidFill>
                  <a:srgbClr val="65ADB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41" name="Line 10"/>
              <p:cNvSpPr>
                <a:spLocks noChangeShapeType="1"/>
              </p:cNvSpPr>
              <p:nvPr/>
            </p:nvSpPr>
            <p:spPr bwMode="auto">
              <a:xfrm flipV="1">
                <a:off x="9278620" y="8312158"/>
                <a:ext cx="797560" cy="785787"/>
              </a:xfrm>
              <a:prstGeom prst="line">
                <a:avLst/>
              </a:prstGeom>
              <a:noFill/>
              <a:ln w="19050">
                <a:solidFill>
                  <a:srgbClr val="79BF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 flipV="1">
                <a:off x="8796020" y="8355405"/>
                <a:ext cx="1398840" cy="2135100"/>
              </a:xfrm>
              <a:prstGeom prst="line">
                <a:avLst/>
              </a:prstGeom>
              <a:noFill/>
              <a:ln w="19050">
                <a:solidFill>
                  <a:srgbClr val="79BF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 flipH="1">
                <a:off x="10231690" y="9473466"/>
                <a:ext cx="182310" cy="670886"/>
              </a:xfrm>
              <a:prstGeom prst="line">
                <a:avLst/>
              </a:prstGeom>
              <a:noFill/>
              <a:ln w="19050">
                <a:solidFill>
                  <a:srgbClr val="79BF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 flipV="1">
                <a:off x="8549641" y="7940504"/>
                <a:ext cx="406970" cy="2270295"/>
              </a:xfrm>
              <a:prstGeom prst="line">
                <a:avLst/>
              </a:prstGeom>
              <a:noFill/>
              <a:ln w="19050">
                <a:solidFill>
                  <a:srgbClr val="79BF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 flipH="1" flipV="1">
                <a:off x="9202990" y="7940503"/>
                <a:ext cx="1211008" cy="1051958"/>
              </a:xfrm>
              <a:prstGeom prst="line">
                <a:avLst/>
              </a:prstGeom>
              <a:noFill/>
              <a:ln w="19050">
                <a:solidFill>
                  <a:srgbClr val="79BF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>
                <a:off x="8073960" y="8567434"/>
                <a:ext cx="909890" cy="607374"/>
              </a:xfrm>
              <a:prstGeom prst="line">
                <a:avLst/>
              </a:prstGeom>
              <a:noFill/>
              <a:ln w="19050">
                <a:solidFill>
                  <a:srgbClr val="79BF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>
                <a:off x="8183880" y="9543198"/>
                <a:ext cx="1892300" cy="816349"/>
              </a:xfrm>
              <a:prstGeom prst="line">
                <a:avLst/>
              </a:prstGeom>
              <a:noFill/>
              <a:ln w="19050">
                <a:solidFill>
                  <a:srgbClr val="79BF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>
                <a:off x="8073960" y="8405485"/>
                <a:ext cx="2340038" cy="797763"/>
              </a:xfrm>
              <a:prstGeom prst="line">
                <a:avLst/>
              </a:prstGeom>
              <a:noFill/>
              <a:ln w="19050">
                <a:solidFill>
                  <a:srgbClr val="79BF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8037830" y="9386837"/>
                <a:ext cx="2193860" cy="17604"/>
              </a:xfrm>
              <a:prstGeom prst="line">
                <a:avLst/>
              </a:prstGeom>
              <a:noFill/>
              <a:ln w="19050">
                <a:solidFill>
                  <a:srgbClr val="79BF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689678" y="7136147"/>
              <a:ext cx="794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ML, AI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808494" y="7455505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ML, DM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968571" y="8512713"/>
              <a:ext cx="1137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AI, DM. AI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834594" y="10659344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ML, DM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183880" y="10659344"/>
              <a:ext cx="816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DM, AI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06679" y="9670236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74852" y="8642870"/>
              <a:ext cx="816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DM, AI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53126" y="9337734"/>
              <a:ext cx="12286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ML, AI, DM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DE3B40-00D8-4D99-81EC-5BC102E43D66}"/>
              </a:ext>
            </a:extLst>
          </p:cNvPr>
          <p:cNvGrpSpPr/>
          <p:nvPr/>
        </p:nvGrpSpPr>
        <p:grpSpPr>
          <a:xfrm>
            <a:off x="566694" y="25713945"/>
            <a:ext cx="14156527" cy="11646030"/>
            <a:chOff x="4465638" y="24981738"/>
            <a:chExt cx="10419328" cy="9095654"/>
          </a:xfrm>
        </p:grpSpPr>
        <p:sp>
          <p:nvSpPr>
            <p:cNvPr id="164" name="Rectangle 163"/>
            <p:cNvSpPr/>
            <p:nvPr/>
          </p:nvSpPr>
          <p:spPr>
            <a:xfrm>
              <a:off x="4575418" y="30846200"/>
              <a:ext cx="10309548" cy="32311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712A73-701C-4972-87B9-A6149ABCB3BE}"/>
                </a:ext>
              </a:extLst>
            </p:cNvPr>
            <p:cNvGrpSpPr/>
            <p:nvPr/>
          </p:nvGrpSpPr>
          <p:grpSpPr>
            <a:xfrm>
              <a:off x="4465638" y="24981738"/>
              <a:ext cx="10409489" cy="8884653"/>
              <a:chOff x="4465638" y="24981738"/>
              <a:chExt cx="10409489" cy="8884653"/>
            </a:xfrm>
          </p:grpSpPr>
          <p:sp>
            <p:nvSpPr>
              <p:cNvPr id="10" name="Flowchart: Magnetic Disk 9"/>
              <p:cNvSpPr/>
              <p:nvPr/>
            </p:nvSpPr>
            <p:spPr>
              <a:xfrm>
                <a:off x="5075239" y="25704729"/>
                <a:ext cx="1832259" cy="858337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Magnetic Disk 63"/>
              <p:cNvSpPr/>
              <p:nvPr/>
            </p:nvSpPr>
            <p:spPr>
              <a:xfrm>
                <a:off x="12710480" y="25704729"/>
                <a:ext cx="1832259" cy="858337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65638" y="24981738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Stage 1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465638" y="27078299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Stage 2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224179" y="26053858"/>
                <a:ext cx="15424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Social Stream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2919573" y="25978292"/>
                <a:ext cx="15424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  <a:p>
                <a:pPr algn="ctr"/>
                <a:r>
                  <a:rPr lang="en-US" sz="1600" b="1" dirty="0"/>
                  <a:t>Lexicon</a:t>
                </a:r>
              </a:p>
            </p:txBody>
          </p:sp>
          <p:sp>
            <p:nvSpPr>
              <p:cNvPr id="12" name="Frame 11"/>
              <p:cNvSpPr/>
              <p:nvPr/>
            </p:nvSpPr>
            <p:spPr>
              <a:xfrm>
                <a:off x="8656637" y="25714735"/>
                <a:ext cx="2514600" cy="848331"/>
              </a:xfrm>
              <a:prstGeom prst="frame">
                <a:avLst>
                  <a:gd name="adj1" fmla="val 57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989507" y="25841510"/>
                <a:ext cx="16770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Data </a:t>
                </a:r>
              </a:p>
              <a:p>
                <a:pPr algn="ctr"/>
                <a:r>
                  <a:rPr lang="en-US" sz="1600" b="1" dirty="0"/>
                  <a:t>Pre-processing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75419" y="25504093"/>
                <a:ext cx="10299708" cy="13631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465638" y="30137963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Stage 3</a:t>
                </a:r>
              </a:p>
            </p:txBody>
          </p:sp>
          <p:cxnSp>
            <p:nvCxnSpPr>
              <p:cNvPr id="3079" name="Elbow Connector 3078"/>
              <p:cNvCxnSpPr>
                <a:stCxn id="12" idx="2"/>
                <a:endCxn id="67" idx="1"/>
              </p:cNvCxnSpPr>
              <p:nvPr/>
            </p:nvCxnSpPr>
            <p:spPr>
              <a:xfrm rot="16200000" flipH="1">
                <a:off x="10808401" y="25668604"/>
                <a:ext cx="1878937" cy="3667860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20A1E00-D6E5-414C-ADA4-8DAB2A15AD8A}"/>
                  </a:ext>
                </a:extLst>
              </p:cNvPr>
              <p:cNvGrpSpPr/>
              <p:nvPr/>
            </p:nvGrpSpPr>
            <p:grpSpPr>
              <a:xfrm>
                <a:off x="4575418" y="27740008"/>
                <a:ext cx="10299708" cy="2189994"/>
                <a:chOff x="523561" y="22560250"/>
                <a:chExt cx="10299708" cy="1706641"/>
              </a:xfrm>
            </p:grpSpPr>
            <p:sp>
              <p:nvSpPr>
                <p:cNvPr id="67" name="Flowchart: Magnetic Disk 66"/>
                <p:cNvSpPr/>
                <p:nvPr/>
              </p:nvSpPr>
              <p:spPr>
                <a:xfrm>
                  <a:off x="8613810" y="23107308"/>
                  <a:ext cx="1832259" cy="858337"/>
                </a:xfrm>
                <a:prstGeom prst="flowChartMagneticDisk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8709843" y="23394712"/>
                  <a:ext cx="1701107" cy="4557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Cleaned Social </a:t>
                  </a:r>
                </a:p>
                <a:p>
                  <a:pPr algn="ctr"/>
                  <a:r>
                    <a:rPr lang="en-US" sz="1600" b="1" dirty="0"/>
                    <a:t>Stream</a:t>
                  </a:r>
                </a:p>
              </p:txBody>
            </p:sp>
            <p:sp>
              <p:nvSpPr>
                <p:cNvPr id="72" name="Frame 71"/>
                <p:cNvSpPr/>
                <p:nvPr/>
              </p:nvSpPr>
              <p:spPr>
                <a:xfrm>
                  <a:off x="914400" y="22975232"/>
                  <a:ext cx="6096000" cy="1076805"/>
                </a:xfrm>
                <a:prstGeom prst="frame">
                  <a:avLst>
                    <a:gd name="adj1" fmla="val 576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3338480" y="22570205"/>
                  <a:ext cx="1247842" cy="263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LDA Model</a:t>
                  </a:r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4291" y="23067997"/>
                  <a:ext cx="5863709" cy="897648"/>
                </a:xfrm>
                <a:prstGeom prst="rect">
                  <a:avLst/>
                </a:prstGeom>
              </p:spPr>
            </p:pic>
            <p:sp>
              <p:nvSpPr>
                <p:cNvPr id="75" name="Rectangle 74"/>
                <p:cNvSpPr/>
                <p:nvPr/>
              </p:nvSpPr>
              <p:spPr>
                <a:xfrm>
                  <a:off x="523561" y="22560250"/>
                  <a:ext cx="10299708" cy="17066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2" name="Straight Arrow Connector 181"/>
                <p:cNvCxnSpPr>
                  <a:stCxn id="67" idx="2"/>
                </p:cNvCxnSpPr>
                <p:nvPr/>
              </p:nvCxnSpPr>
              <p:spPr>
                <a:xfrm flipH="1" flipV="1">
                  <a:off x="7106432" y="23536476"/>
                  <a:ext cx="1507378" cy="1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Arrow Connector 185"/>
              <p:cNvCxnSpPr>
                <a:cxnSpLocks/>
              </p:cNvCxnSpPr>
              <p:nvPr/>
            </p:nvCxnSpPr>
            <p:spPr>
              <a:xfrm>
                <a:off x="8989506" y="29654297"/>
                <a:ext cx="0" cy="142187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7EE9C12-E0B8-4D95-B58A-DA8BAEAD889F}"/>
                  </a:ext>
                </a:extLst>
              </p:cNvPr>
              <p:cNvGrpSpPr/>
              <p:nvPr/>
            </p:nvGrpSpPr>
            <p:grpSpPr>
              <a:xfrm>
                <a:off x="4694237" y="31076172"/>
                <a:ext cx="10076496" cy="2790219"/>
                <a:chOff x="542506" y="25117381"/>
                <a:chExt cx="10076496" cy="2790219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3012771" y="25225630"/>
                  <a:ext cx="16562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Social Network</a:t>
                  </a:r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2399815" y="25117381"/>
                  <a:ext cx="4886285" cy="2731571"/>
                  <a:chOff x="2935474" y="24786497"/>
                  <a:chExt cx="4886285" cy="2731571"/>
                </a:xfrm>
              </p:grpSpPr>
              <p:sp>
                <p:nvSpPr>
                  <p:cNvPr id="77" name="Frame 76"/>
                  <p:cNvSpPr/>
                  <p:nvPr/>
                </p:nvSpPr>
                <p:spPr>
                  <a:xfrm>
                    <a:off x="2935474" y="24786497"/>
                    <a:ext cx="4886285" cy="2731571"/>
                  </a:xfrm>
                  <a:prstGeom prst="frame">
                    <a:avLst>
                      <a:gd name="adj1" fmla="val 88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5916876" y="25495905"/>
                    <a:ext cx="1882247" cy="1449108"/>
                    <a:chOff x="6434026" y="25278224"/>
                    <a:chExt cx="1882247" cy="1449108"/>
                  </a:xfrm>
                </p:grpSpPr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6591396" y="25932984"/>
                      <a:ext cx="1555190" cy="79434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Folded Corner 20"/>
                    <p:cNvSpPr/>
                    <p:nvPr/>
                  </p:nvSpPr>
                  <p:spPr>
                    <a:xfrm>
                      <a:off x="6665745" y="26073647"/>
                      <a:ext cx="220209" cy="550893"/>
                    </a:xfrm>
                    <a:prstGeom prst="foldedCorner">
                      <a:avLst/>
                    </a:prstGeom>
                    <a:solidFill>
                      <a:srgbClr val="6076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Folded Corner 118"/>
                    <p:cNvSpPr/>
                    <p:nvPr/>
                  </p:nvSpPr>
                  <p:spPr>
                    <a:xfrm>
                      <a:off x="6984821" y="26073646"/>
                      <a:ext cx="220209" cy="550893"/>
                    </a:xfrm>
                    <a:prstGeom prst="foldedCorner">
                      <a:avLst/>
                    </a:prstGeom>
                    <a:solidFill>
                      <a:srgbClr val="6076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Folded Corner 119"/>
                    <p:cNvSpPr/>
                    <p:nvPr/>
                  </p:nvSpPr>
                  <p:spPr>
                    <a:xfrm>
                      <a:off x="7307117" y="26073647"/>
                      <a:ext cx="220209" cy="550893"/>
                    </a:xfrm>
                    <a:prstGeom prst="foldedCorner">
                      <a:avLst/>
                    </a:prstGeom>
                    <a:solidFill>
                      <a:srgbClr val="6076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Folded Corner 120"/>
                    <p:cNvSpPr/>
                    <p:nvPr/>
                  </p:nvSpPr>
                  <p:spPr>
                    <a:xfrm>
                      <a:off x="7589846" y="26073647"/>
                      <a:ext cx="220209" cy="550893"/>
                    </a:xfrm>
                    <a:prstGeom prst="foldedCorner">
                      <a:avLst/>
                    </a:prstGeom>
                    <a:solidFill>
                      <a:srgbClr val="6076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Folded Corner 121"/>
                    <p:cNvSpPr/>
                    <p:nvPr/>
                  </p:nvSpPr>
                  <p:spPr>
                    <a:xfrm>
                      <a:off x="7866598" y="26073647"/>
                      <a:ext cx="220209" cy="550893"/>
                    </a:xfrm>
                    <a:prstGeom prst="foldedCorner">
                      <a:avLst/>
                    </a:prstGeom>
                    <a:solidFill>
                      <a:srgbClr val="6076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6434026" y="25278224"/>
                      <a:ext cx="188224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Processed Social</a:t>
                      </a:r>
                    </a:p>
                    <a:p>
                      <a:pPr algn="ctr"/>
                      <a:r>
                        <a:rPr lang="en-US" sz="1600" b="1" dirty="0"/>
                        <a:t>Streams</a:t>
                      </a:r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3205170" y="25176166"/>
                    <a:ext cx="2665307" cy="2296135"/>
                    <a:chOff x="3656013" y="25134898"/>
                    <a:chExt cx="2665307" cy="2296135"/>
                  </a:xfrm>
                </p:grpSpPr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3656013" y="25134898"/>
                      <a:ext cx="2665307" cy="2296135"/>
                      <a:chOff x="7664450" y="7412803"/>
                      <a:chExt cx="3049840" cy="3321934"/>
                    </a:xfrm>
                  </p:grpSpPr>
                  <p:pic>
                    <p:nvPicPr>
                      <p:cNvPr id="79" name="Picture 78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8048618"/>
                        <a:ext cx="482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0" name="Picture 79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1400" y="7806997"/>
                        <a:ext cx="482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1" name="Picture 80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8730" y="8812147"/>
                        <a:ext cx="482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2" name="Picture 81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280" y="9118171"/>
                        <a:ext cx="482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3" name="Picture 82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1400" y="10079119"/>
                        <a:ext cx="482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4" name="Picture 83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760" y="10136249"/>
                        <a:ext cx="482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5" name="Picture 84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1690" y="8924489"/>
                        <a:ext cx="482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6" name="Picture 85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020" y="7412803"/>
                        <a:ext cx="482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87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993441" y="7940505"/>
                        <a:ext cx="136589" cy="91319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5ADB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88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278620" y="8312158"/>
                        <a:ext cx="797560" cy="78578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89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796020" y="8355405"/>
                        <a:ext cx="1398840" cy="213510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90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231690" y="9473466"/>
                        <a:ext cx="182310" cy="67088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91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549641" y="7940504"/>
                        <a:ext cx="406970" cy="227029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92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9202990" y="7940503"/>
                        <a:ext cx="1211008" cy="105195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93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073960" y="8567434"/>
                        <a:ext cx="909890" cy="60737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94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83880" y="9543198"/>
                        <a:ext cx="1892300" cy="81634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95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073960" y="8405485"/>
                        <a:ext cx="2340038" cy="79776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96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037830" y="9386837"/>
                        <a:ext cx="2193860" cy="1760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</p:grpSp>
                <p:pic>
                  <p:nvPicPr>
                    <p:cNvPr id="128" name="Picture 127" descr="ms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2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731657" y="26089146"/>
                      <a:ext cx="435280" cy="44678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</p:grpSp>
            <p:sp>
              <p:nvSpPr>
                <p:cNvPr id="163" name="TextBox 162"/>
                <p:cNvSpPr txBox="1"/>
                <p:nvPr/>
              </p:nvSpPr>
              <p:spPr>
                <a:xfrm>
                  <a:off x="542506" y="26146626"/>
                  <a:ext cx="131318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Community</a:t>
                  </a:r>
                </a:p>
                <a:p>
                  <a:pPr algn="ctr"/>
                  <a:r>
                    <a:rPr lang="en-US" sz="1600" b="1" dirty="0"/>
                    <a:t>Search </a:t>
                  </a:r>
                </a:p>
                <a:p>
                  <a:pPr algn="ctr"/>
                  <a:r>
                    <a:rPr lang="en-US" sz="1600" b="1" dirty="0"/>
                    <a:t>Algorithm</a:t>
                  </a: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140700" y="25515947"/>
                  <a:ext cx="2255876" cy="1959849"/>
                  <a:chOff x="8205823" y="24944564"/>
                  <a:chExt cx="2255876" cy="1959849"/>
                </a:xfrm>
              </p:grpSpPr>
              <p:sp>
                <p:nvSpPr>
                  <p:cNvPr id="141" name="Line 1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220249" y="25309314"/>
                    <a:ext cx="119367" cy="631206"/>
                  </a:xfrm>
                  <a:prstGeom prst="line">
                    <a:avLst/>
                  </a:prstGeom>
                  <a:noFill/>
                  <a:ln w="19050">
                    <a:solidFill>
                      <a:srgbClr val="65ADB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AU" dirty="0"/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205823" y="24944564"/>
                    <a:ext cx="2255876" cy="1959849"/>
                    <a:chOff x="8205823" y="24944564"/>
                    <a:chExt cx="2255876" cy="1959849"/>
                  </a:xfrm>
                </p:grpSpPr>
                <p:sp>
                  <p:nvSpPr>
                    <p:cNvPr id="145" name="Line 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88061" y="25309313"/>
                      <a:ext cx="748170" cy="122768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79BFC7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 dirty="0"/>
                    </a:p>
                  </p:txBody>
                </p:sp>
                <p:grpSp>
                  <p:nvGrpSpPr>
                    <p:cNvPr id="153" name="Group 152"/>
                    <p:cNvGrpSpPr/>
                    <p:nvPr/>
                  </p:nvGrpSpPr>
                  <p:grpSpPr>
                    <a:xfrm>
                      <a:off x="8205823" y="24944564"/>
                      <a:ext cx="2255876" cy="1959849"/>
                      <a:chOff x="8205823" y="24944564"/>
                      <a:chExt cx="2255876" cy="1959849"/>
                    </a:xfrm>
                  </p:grpSpPr>
                  <p:pic>
                    <p:nvPicPr>
                      <p:cNvPr id="133" name="Picture 132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823" y="25182418"/>
                        <a:ext cx="421752" cy="41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34" name="Picture 133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9947" y="25217033"/>
                        <a:ext cx="421752" cy="41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36" name="Picture 135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033" y="26341879"/>
                        <a:ext cx="421752" cy="41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38" name="Picture 137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6474" y="26490736"/>
                        <a:ext cx="421752" cy="41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40" name="Picture 139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7719" y="24944564"/>
                        <a:ext cx="421752" cy="41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142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9469471" y="25566202"/>
                        <a:ext cx="697001" cy="54313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143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0076180" y="25596095"/>
                        <a:ext cx="194008" cy="91698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sp>
                    <p:nvSpPr>
                      <p:cNvPr id="147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501169" y="25541894"/>
                        <a:ext cx="710697" cy="62057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  <p:pic>
                    <p:nvPicPr>
                      <p:cNvPr id="132" name="Picture 131" descr="ms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 cstate="print">
                        <a:duotone>
                          <a:prstClr val="black"/>
                          <a:schemeClr val="tx2">
                            <a:tint val="45000"/>
                            <a:satMod val="400000"/>
                          </a:schemeClr>
                        </a:duotone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466" y="25898812"/>
                        <a:ext cx="435280" cy="4467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sp>
                    <p:nvSpPr>
                      <p:cNvPr id="156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623633" y="25246221"/>
                        <a:ext cx="579357" cy="111825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79BFC7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AU" dirty="0"/>
                      </a:p>
                    </p:txBody>
                  </p:sp>
                </p:grpSp>
              </p:grpSp>
            </p:grpSp>
            <p:sp>
              <p:nvSpPr>
                <p:cNvPr id="160" name="Frame 159"/>
                <p:cNvSpPr/>
                <p:nvPr/>
              </p:nvSpPr>
              <p:spPr>
                <a:xfrm>
                  <a:off x="7839957" y="25135319"/>
                  <a:ext cx="2779045" cy="2772281"/>
                </a:xfrm>
                <a:prstGeom prst="frame">
                  <a:avLst>
                    <a:gd name="adj1" fmla="val 114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Frame 161"/>
                <p:cNvSpPr/>
                <p:nvPr/>
              </p:nvSpPr>
              <p:spPr>
                <a:xfrm>
                  <a:off x="561229" y="25947529"/>
                  <a:ext cx="1300290" cy="1280502"/>
                </a:xfrm>
                <a:prstGeom prst="frame">
                  <a:avLst>
                    <a:gd name="adj1" fmla="val 114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 rot="16200000">
                  <a:off x="7081635" y="25804488"/>
                  <a:ext cx="9156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Identify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 rot="16200000">
                  <a:off x="1722446" y="25946113"/>
                  <a:ext cx="7537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Apply</a:t>
                  </a:r>
                </a:p>
              </p:txBody>
            </p:sp>
            <p:sp>
              <p:nvSpPr>
                <p:cNvPr id="3097" name="Right Arrow 3096"/>
                <p:cNvSpPr/>
                <p:nvPr/>
              </p:nvSpPr>
              <p:spPr>
                <a:xfrm>
                  <a:off x="1902314" y="26494539"/>
                  <a:ext cx="480242" cy="16187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ight Arrow 197"/>
                <p:cNvSpPr/>
                <p:nvPr/>
              </p:nvSpPr>
              <p:spPr>
                <a:xfrm>
                  <a:off x="7272055" y="26503006"/>
                  <a:ext cx="540275" cy="177718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Right Arrow 230"/>
              <p:cNvSpPr/>
              <p:nvPr/>
            </p:nvSpPr>
            <p:spPr>
              <a:xfrm>
                <a:off x="6926427" y="26064370"/>
                <a:ext cx="1664963" cy="187860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ight Arrow 233"/>
              <p:cNvSpPr/>
              <p:nvPr/>
            </p:nvSpPr>
            <p:spPr>
              <a:xfrm rot="10800000">
                <a:off x="11194835" y="26053858"/>
                <a:ext cx="1494906" cy="198371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5" name="TextBox 234"/>
          <p:cNvSpPr txBox="1"/>
          <p:nvPr/>
        </p:nvSpPr>
        <p:spPr>
          <a:xfrm>
            <a:off x="15496730" y="6106884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Activeness Score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5517811" y="6669286"/>
            <a:ext cx="125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ﬁrst factor </a:t>
            </a:r>
            <a:r>
              <a:rPr lang="en-US" sz="2800" i="1" dirty="0"/>
              <a:t>f</a:t>
            </a:r>
            <a:r>
              <a:rPr lang="en-US" sz="2800" i="1" baseline="-25000" dirty="0"/>
              <a:t>1</a:t>
            </a:r>
            <a:r>
              <a:rPr lang="en-US" sz="2800" dirty="0"/>
              <a:t> is the likelihood that a user </a:t>
            </a:r>
            <a:r>
              <a:rPr lang="en-US" sz="2800" i="1" dirty="0"/>
              <a:t>u</a:t>
            </a:r>
            <a:r>
              <a:rPr lang="en-US" sz="2800" i="1" baseline="-25000" dirty="0"/>
              <a:t>i</a:t>
            </a:r>
            <a:r>
              <a:rPr lang="en-US" sz="2800" dirty="0"/>
              <a:t> performs an activity in</a:t>
            </a:r>
            <a:r>
              <a:rPr lang="en-US" sz="2800" i="1" dirty="0"/>
              <a:t> </a:t>
            </a:r>
            <a:r>
              <a:rPr lang="en-US" sz="2800" dirty="0"/>
              <a:t>query</a:t>
            </a:r>
            <a:r>
              <a:rPr lang="en-US" sz="2800" i="1" dirty="0"/>
              <a:t> Q.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5670443" y="8608834"/>
            <a:ext cx="13712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second factor </a:t>
            </a:r>
            <a:r>
              <a:rPr lang="en-US" sz="2800" i="1" dirty="0"/>
              <a:t>f</a:t>
            </a:r>
            <a:r>
              <a:rPr lang="en-US" sz="2800" i="1" baseline="-25000" dirty="0"/>
              <a:t>2</a:t>
            </a:r>
            <a:r>
              <a:rPr lang="en-US" sz="2800" dirty="0"/>
              <a:t> is the participation of user </a:t>
            </a:r>
            <a:r>
              <a:rPr lang="en-US" sz="2800" i="1" dirty="0"/>
              <a:t>u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/>
              <a:t>related to </a:t>
            </a:r>
            <a:r>
              <a:rPr lang="en-US" sz="2800" i="1" dirty="0"/>
              <a:t>Q</a:t>
            </a:r>
            <a:r>
              <a:rPr lang="en-US" sz="2800" dirty="0"/>
              <a:t> in comparison to the most active participant user related to </a:t>
            </a:r>
            <a:r>
              <a:rPr lang="en-US" sz="2800" i="1" dirty="0"/>
              <a:t>Q</a:t>
            </a:r>
            <a:r>
              <a:rPr lang="en-US" sz="2800" dirty="0"/>
              <a:t> in the network.</a:t>
            </a:r>
          </a:p>
        </p:txBody>
      </p:sp>
      <p:pic>
        <p:nvPicPr>
          <p:cNvPr id="3098" name="Picture 3097"/>
          <p:cNvPicPr>
            <a:picLocks noChangeAspect="1"/>
          </p:cNvPicPr>
          <p:nvPr/>
        </p:nvPicPr>
        <p:blipFill>
          <a:blip r:embed="rId4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763" y="7192506"/>
            <a:ext cx="8127073" cy="1077623"/>
          </a:xfrm>
          <a:prstGeom prst="rect">
            <a:avLst/>
          </a:prstGeom>
        </p:spPr>
      </p:pic>
      <p:pic>
        <p:nvPicPr>
          <p:cNvPr id="3099" name="Picture 3098"/>
          <p:cNvPicPr>
            <a:picLocks noChangeAspect="1"/>
          </p:cNvPicPr>
          <p:nvPr/>
        </p:nvPicPr>
        <p:blipFill>
          <a:blip r:embed="rId4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7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763" y="9673977"/>
            <a:ext cx="7458075" cy="1002310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>
            <a:off x="15743237" y="12169951"/>
            <a:ext cx="13010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Then, the activeness (denoted as </a:t>
            </a:r>
            <a:r>
              <a:rPr lang="en-US" sz="2800" i="1" dirty="0"/>
              <a:t>σ</a:t>
            </a:r>
            <a:r>
              <a:rPr lang="en-US" sz="2800" dirty="0"/>
              <a:t>) of </a:t>
            </a:r>
            <a:r>
              <a:rPr lang="en-US" sz="2800" i="1" dirty="0"/>
              <a:t>u</a:t>
            </a:r>
            <a:r>
              <a:rPr lang="en-US" sz="2800" dirty="0"/>
              <a:t> related to </a:t>
            </a:r>
            <a:r>
              <a:rPr lang="en-US" sz="2800" i="1" dirty="0"/>
              <a:t>Q</a:t>
            </a:r>
            <a:r>
              <a:rPr lang="en-US" sz="2800" dirty="0"/>
              <a:t> is,</a:t>
            </a:r>
          </a:p>
        </p:txBody>
      </p:sp>
      <p:pic>
        <p:nvPicPr>
          <p:cNvPr id="3100" name="Picture 3099"/>
          <p:cNvPicPr>
            <a:picLocks noChangeAspect="1"/>
          </p:cNvPicPr>
          <p:nvPr/>
        </p:nvPicPr>
        <p:blipFill>
          <a:blip r:embed="rId4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330" y="11027470"/>
            <a:ext cx="9096375" cy="1138631"/>
          </a:xfrm>
          <a:prstGeom prst="rect">
            <a:avLst/>
          </a:prstGeom>
        </p:spPr>
      </p:pic>
      <p:sp>
        <p:nvSpPr>
          <p:cNvPr id="242" name="TextBox 241"/>
          <p:cNvSpPr txBox="1"/>
          <p:nvPr/>
        </p:nvSpPr>
        <p:spPr>
          <a:xfrm>
            <a:off x="15613912" y="14325799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Date Sets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5585885" y="17743157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Results</a:t>
            </a:r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5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1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643" y="12870031"/>
            <a:ext cx="7610994" cy="1133947"/>
          </a:xfrm>
          <a:prstGeom prst="rect">
            <a:avLst/>
          </a:prstGeom>
        </p:spPr>
      </p:pic>
      <p:graphicFrame>
        <p:nvGraphicFramePr>
          <p:cNvPr id="247" name="Table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70034"/>
              </p:ext>
            </p:extLst>
          </p:nvPr>
        </p:nvGraphicFramePr>
        <p:xfrm>
          <a:off x="15804304" y="15174717"/>
          <a:ext cx="13578732" cy="2418921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3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4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46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of Nodes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#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of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1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SNAP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535M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Co-Author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8" name="Picture 24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661" y="26950010"/>
            <a:ext cx="14082715" cy="4830922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15644075" y="35446320"/>
            <a:ext cx="1405073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This Work </a:t>
            </a:r>
          </a:p>
          <a:p>
            <a:pPr algn="just"/>
            <a:r>
              <a:rPr lang="en-US" sz="2800" dirty="0"/>
              <a:t>	-Propose an approach to detect </a:t>
            </a:r>
            <a:r>
              <a:rPr lang="en-US" sz="2800" b="1" dirty="0">
                <a:solidFill>
                  <a:srgbClr val="FF0000"/>
                </a:solidFill>
              </a:rPr>
              <a:t>active attributed local community</a:t>
            </a:r>
            <a:r>
              <a:rPr lang="en-US" sz="2800" dirty="0"/>
              <a:t> where </a:t>
            </a:r>
          </a:p>
          <a:p>
            <a:pPr algn="just"/>
            <a:r>
              <a:rPr lang="en-US" sz="2800" dirty="0"/>
              <a:t>              community members actively participate about their common attributes.</a:t>
            </a:r>
          </a:p>
          <a:p>
            <a:pPr algn="just"/>
            <a:endParaRPr lang="en-US" sz="1100" dirty="0"/>
          </a:p>
          <a:p>
            <a:pPr algn="just"/>
            <a:r>
              <a:rPr lang="en-US" sz="2800" dirty="0"/>
              <a:t>	-Model and </a:t>
            </a:r>
            <a:r>
              <a:rPr lang="en-US" sz="2800" b="1" dirty="0">
                <a:solidFill>
                  <a:srgbClr val="FF0000"/>
                </a:solidFill>
              </a:rPr>
              <a:t>quantify users' activeness</a:t>
            </a:r>
            <a:r>
              <a:rPr lang="en-US" sz="2800" dirty="0"/>
              <a:t> with regards to the attributes of a query.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5636138" y="33781133"/>
            <a:ext cx="131103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Future Work </a:t>
            </a:r>
          </a:p>
          <a:p>
            <a:pPr algn="just"/>
            <a:r>
              <a:rPr lang="en-US" sz="3200" b="1" dirty="0"/>
              <a:t>	</a:t>
            </a:r>
            <a:r>
              <a:rPr lang="en-US" sz="3200" dirty="0"/>
              <a:t>-A</a:t>
            </a:r>
            <a:r>
              <a:rPr lang="en-US" sz="2800" dirty="0"/>
              <a:t>pply </a:t>
            </a:r>
            <a:r>
              <a:rPr lang="en-US" sz="2800" b="1" dirty="0">
                <a:solidFill>
                  <a:srgbClr val="FF0000"/>
                </a:solidFill>
              </a:rPr>
              <a:t>time-based forgetting factor</a:t>
            </a:r>
            <a:r>
              <a:rPr lang="en-US" sz="2800" dirty="0"/>
              <a:t> to the users’ past activities in order to emphasize the </a:t>
            </a:r>
            <a:r>
              <a:rPr lang="en-US" sz="2800" b="1" i="1" dirty="0">
                <a:solidFill>
                  <a:srgbClr val="FF0000"/>
                </a:solidFill>
              </a:rPr>
              <a:t>freshness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of users’ recent activities in dynamic social network.</a:t>
            </a:r>
            <a:endParaRPr lang="en-US" sz="2800" b="1" dirty="0"/>
          </a:p>
        </p:txBody>
      </p:sp>
      <p:sp>
        <p:nvSpPr>
          <p:cNvPr id="253" name="TextBox 252"/>
          <p:cNvSpPr txBox="1"/>
          <p:nvPr/>
        </p:nvSpPr>
        <p:spPr>
          <a:xfrm>
            <a:off x="16772655" y="21582552"/>
            <a:ext cx="2213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k=3, Q={ }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1416444" y="21692965"/>
            <a:ext cx="258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k=3, Q={AI}, ɤ=1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0658137" y="25732599"/>
            <a:ext cx="4425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k=3, Q={AI, ML}, ɤ=2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25571118" y="25732599"/>
            <a:ext cx="354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k=3, Q={AI, ML, DM}, ɤ=3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91081" y="39244147"/>
            <a:ext cx="2872422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29" indent="-514329">
              <a:buFont typeface="+mj-lt"/>
              <a:buAutoNum type="arabicPeriod"/>
            </a:pPr>
            <a:r>
              <a:rPr lang="en-US" sz="2800" dirty="0"/>
              <a:t>Huang, X., </a:t>
            </a:r>
            <a:r>
              <a:rPr lang="en-US" sz="2800" dirty="0" err="1"/>
              <a:t>Lakshmanan</a:t>
            </a:r>
            <a:r>
              <a:rPr lang="en-US" sz="2800" dirty="0"/>
              <a:t>, L. VS.: Attribute-driven community search. In: </a:t>
            </a:r>
            <a:r>
              <a:rPr lang="en-US" sz="2800" dirty="0" err="1"/>
              <a:t>VLDB,pp</a:t>
            </a:r>
            <a:r>
              <a:rPr lang="en-US" sz="2800" dirty="0"/>
              <a:t>. 949–960 (2017)</a:t>
            </a:r>
          </a:p>
          <a:p>
            <a:pPr marL="514329" indent="-514329">
              <a:buFont typeface="+mj-lt"/>
              <a:buAutoNum type="arabicPeriod"/>
            </a:pPr>
            <a:r>
              <a:rPr lang="en-US" sz="2800" dirty="0"/>
              <a:t>Zhou, Y., Cheng, H., Yu, J. X.: Graph clustering based on structural/attribute similarities. In: VLDB, pp. 718–729(2009).</a:t>
            </a:r>
          </a:p>
          <a:p>
            <a:pPr marL="514329" indent="-514329">
              <a:buFont typeface="+mj-lt"/>
              <a:buAutoNum type="arabicPeriod"/>
            </a:pPr>
            <a:r>
              <a:rPr lang="en-US" sz="2800" dirty="0"/>
              <a:t>Anwar, M. M., Liu, C., Li, J..: Discovering and tracking query oriented </a:t>
            </a:r>
            <a:r>
              <a:rPr lang="en-US" sz="2800" dirty="0" err="1"/>
              <a:t>activeonline</a:t>
            </a:r>
            <a:r>
              <a:rPr lang="en-US" sz="2800" dirty="0"/>
              <a:t> social groups in dynamic information     network. In: WWWJ, pp. 1–36 (2018)</a:t>
            </a:r>
          </a:p>
          <a:p>
            <a:pPr marL="514329" indent="-514329">
              <a:buFont typeface="+mj-lt"/>
              <a:buAutoNum type="arabicPeriod"/>
            </a:pPr>
            <a:r>
              <a:rPr lang="en-US" sz="2800" dirty="0"/>
              <a:t>Fang, Y., Cheng, R., Luo, S., Hu, J.: Effective Community Search for Large Attributed Graphs. In: VLDB, pp. 1233–1244 (2016</a:t>
            </a:r>
          </a:p>
          <a:p>
            <a:endParaRPr lang="en-US" sz="36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89AC4EF-3BEA-4B0F-86D6-DEE4E424217B}"/>
              </a:ext>
            </a:extLst>
          </p:cNvPr>
          <p:cNvSpPr txBox="1"/>
          <p:nvPr/>
        </p:nvSpPr>
        <p:spPr>
          <a:xfrm>
            <a:off x="19877322" y="31922670"/>
            <a:ext cx="543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Community evolution(SNAP Dataset)</a:t>
            </a:r>
          </a:p>
        </p:txBody>
      </p:sp>
      <p:pic>
        <p:nvPicPr>
          <p:cNvPr id="50" name="Picture 49" descr="A picture containing object&#10;&#10;Description automatically generated">
            <a:extLst>
              <a:ext uri="{FF2B5EF4-FFF2-40B4-BE49-F238E27FC236}">
                <a16:creationId xmlns:a16="http://schemas.microsoft.com/office/drawing/2014/main" id="{FFC3ED01-222B-4621-A1AA-DDE514EE1AB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BEBA8EAE-BF5A-486C-A8C5-ECC9F3942E4B}">
                <a14:imgProps xmlns:a14="http://schemas.microsoft.com/office/drawing/2010/main">
                  <a14:imgLayer r:embed="rId5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456" y="22189196"/>
            <a:ext cx="3391623" cy="339159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BCB285-DF00-4575-A690-75F881F17AE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469" y="22137461"/>
            <a:ext cx="3535796" cy="3358304"/>
          </a:xfrm>
          <a:prstGeom prst="rect">
            <a:avLst/>
          </a:prstGeom>
        </p:spPr>
      </p:pic>
      <p:pic>
        <p:nvPicPr>
          <p:cNvPr id="66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016553EE-D41A-4ED3-AF3E-91CA46F9306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BEBA8EAE-BF5A-486C-A8C5-ECC9F3942E4B}">
                <a14:imgProps xmlns:a14="http://schemas.microsoft.com/office/drawing/2010/main">
                  <a14:imgLayer r:embed="rId58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638" y="18416178"/>
            <a:ext cx="3774813" cy="3137780"/>
          </a:xfrm>
          <a:prstGeom prst="rect">
            <a:avLst/>
          </a:prstGeom>
        </p:spPr>
      </p:pic>
      <p:pic>
        <p:nvPicPr>
          <p:cNvPr id="98" name="Picture 97" descr="A close up of an object&#10;&#10;Description automatically generated">
            <a:extLst>
              <a:ext uri="{FF2B5EF4-FFF2-40B4-BE49-F238E27FC236}">
                <a16:creationId xmlns:a16="http://schemas.microsoft.com/office/drawing/2014/main" id="{AA20F3C9-DF8A-4953-9C70-7EA6D5AF3B6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BEBA8EAE-BF5A-486C-A8C5-ECC9F3942E4B}">
                <a14:imgProps xmlns:a14="http://schemas.microsoft.com/office/drawing/2010/main">
                  <a14:imgLayer r:embed="rId60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841" y="18473079"/>
            <a:ext cx="3405238" cy="3153221"/>
          </a:xfrm>
          <a:prstGeom prst="rect">
            <a:avLst/>
          </a:prstGeom>
        </p:spPr>
      </p:pic>
      <p:pic>
        <p:nvPicPr>
          <p:cNvPr id="100" name="Picture 99" descr="A close up of a logo&#10;&#10;Description automatically generated">
            <a:extLst>
              <a:ext uri="{FF2B5EF4-FFF2-40B4-BE49-F238E27FC236}">
                <a16:creationId xmlns:a16="http://schemas.microsoft.com/office/drawing/2014/main" id="{2693AD55-8BAA-4AC8-816C-9AC2373DE99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BEBA8EAE-BF5A-486C-A8C5-ECC9F3942E4B}">
                <a14:imgProps xmlns:a14="http://schemas.microsoft.com/office/drawing/2010/main">
                  <a14:imgLayer r:embed="rId62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469" y="18378320"/>
            <a:ext cx="3535796" cy="3303165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96B0D19B-5E90-4A5C-9CDC-8F65713E73ED}"/>
              </a:ext>
            </a:extLst>
          </p:cNvPr>
          <p:cNvSpPr txBox="1"/>
          <p:nvPr/>
        </p:nvSpPr>
        <p:spPr>
          <a:xfrm>
            <a:off x="25725437" y="21695696"/>
            <a:ext cx="2748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k=3, Q={AI,DM}, ɤ=1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405184C0-526D-4A8D-BA76-5FE9C1AA1E0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257" y="22090149"/>
            <a:ext cx="3728194" cy="3509393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E26B76FA-CE8F-4344-B30C-B2133EF5E95C}"/>
              </a:ext>
            </a:extLst>
          </p:cNvPr>
          <p:cNvSpPr txBox="1"/>
          <p:nvPr/>
        </p:nvSpPr>
        <p:spPr>
          <a:xfrm>
            <a:off x="16056990" y="25659339"/>
            <a:ext cx="3520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k=3, Q={AI, ML,DM}, ɤ=1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F9105B8-3C01-48E7-94BD-48CDBF7852D1}"/>
              </a:ext>
            </a:extLst>
          </p:cNvPr>
          <p:cNvSpPr txBox="1"/>
          <p:nvPr/>
        </p:nvSpPr>
        <p:spPr>
          <a:xfrm>
            <a:off x="20129042" y="26339069"/>
            <a:ext cx="5432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Community evolution(Co-Author Dataset)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FD3DA29-ED8D-4A82-AB5E-1FC6B85B3F5B}"/>
                  </a:ext>
                </a:extLst>
              </p:cNvPr>
              <p:cNvSpPr txBox="1"/>
              <p:nvPr/>
            </p:nvSpPr>
            <p:spPr>
              <a:xfrm>
                <a:off x="441976" y="18379326"/>
                <a:ext cx="14714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Given an attributed graph G = (U, E, A), an input query Q ={</a:t>
                </a:r>
                <a:r>
                  <a:rPr lang="en-US" sz="2400" dirty="0" err="1"/>
                  <a:t>u</a:t>
                </a:r>
                <a14:m>
                  <m:oMath xmlns:m="http://schemas.openxmlformats.org/officeDocument/2006/math"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 err="1"/>
                  <a:t>a</a:t>
                </a:r>
                <a:r>
                  <a:rPr lang="en-US" sz="2400" baseline="-25000" dirty="0" err="1"/>
                  <a:t>q</a:t>
                </a:r>
                <a:r>
                  <a:rPr lang="en-US" sz="2400" dirty="0"/>
                  <a:t>}, two positive integer </a:t>
                </a:r>
                <a:r>
                  <a:rPr lang="en-US" sz="2400" i="1" dirty="0"/>
                  <a:t>h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an attributed active community C</a:t>
                </a:r>
                <a:r>
                  <a:rPr lang="en-US" sz="2400" baseline="-25000" dirty="0"/>
                  <a:t>q</a:t>
                </a:r>
                <a:r>
                  <a:rPr lang="en-US" sz="2400" dirty="0"/>
                  <a:t> is an induced subgraph that meets the following constraints.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FD3DA29-ED8D-4A82-AB5E-1FC6B85B3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6" y="18379326"/>
                <a:ext cx="14714698" cy="830997"/>
              </a:xfrm>
              <a:prstGeom prst="rect">
                <a:avLst/>
              </a:prstGeom>
              <a:blipFill>
                <a:blip r:embed="rId65"/>
                <a:stretch>
                  <a:fillRect l="-663" t="-5147" r="-663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CE632F2-F854-458C-B2F6-E4495071799E}"/>
                  </a:ext>
                </a:extLst>
              </p:cNvPr>
              <p:cNvSpPr txBox="1"/>
              <p:nvPr/>
            </p:nvSpPr>
            <p:spPr>
              <a:xfrm>
                <a:off x="423463" y="19268720"/>
                <a:ext cx="144429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</a:t>
                </a:r>
                <a:r>
                  <a:rPr lang="en-US" sz="2400" b="1" i="1" dirty="0"/>
                  <a:t>Connectivity.</a:t>
                </a:r>
                <a:r>
                  <a:rPr lang="en-US" sz="2400" dirty="0"/>
                  <a:t> C</a:t>
                </a:r>
                <a:r>
                  <a:rPr lang="en-US" sz="2400" baseline="-25000" dirty="0"/>
                  <a:t>q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en-US" sz="2400" dirty="0"/>
                  <a:t>G is connected;</a:t>
                </a:r>
              </a:p>
              <a:p>
                <a:r>
                  <a:rPr lang="en-US" sz="2400" dirty="0"/>
                  <a:t>2. </a:t>
                </a:r>
                <a:r>
                  <a:rPr lang="en-US" sz="2400" b="1" i="1" dirty="0"/>
                  <a:t>Structure cohesiveness.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/>
                  <a:t>u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C</a:t>
                </a:r>
                <a:r>
                  <a:rPr lang="en-US" sz="2400" baseline="-25000" dirty="0"/>
                  <a:t>q</a:t>
                </a:r>
                <a:r>
                  <a:rPr lang="en-US" sz="2400" dirty="0"/>
                  <a:t>, deg</a:t>
                </a:r>
                <a:r>
                  <a:rPr lang="en-US" sz="2400" baseline="-25000" dirty="0"/>
                  <a:t>Cq</a:t>
                </a:r>
                <a:r>
                  <a:rPr lang="en-US" sz="2400" dirty="0"/>
                  <a:t> (u)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400" i="1" dirty="0"/>
                  <a:t>k</a:t>
                </a:r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3. </a:t>
                </a:r>
                <a:r>
                  <a:rPr lang="en-US" sz="2400" b="1" i="1" dirty="0"/>
                  <a:t>Query cohesiveness.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2400" dirty="0"/>
                  <a:t>u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C</a:t>
                </a:r>
                <a:r>
                  <a:rPr lang="en-US" sz="2400" baseline="-25000" dirty="0"/>
                  <a:t>q</a:t>
                </a:r>
                <a:r>
                  <a:rPr lang="en-US" sz="2400" dirty="0"/>
                  <a:t>, activeness score of a user u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</m:oMath>
                </a14:m>
                <a:r>
                  <a:rPr lang="en-US" sz="2400" dirty="0"/>
                  <a:t> [0,1] is a threshold.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CE632F2-F854-458C-B2F6-E44950717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63" y="19268720"/>
                <a:ext cx="14442990" cy="1569660"/>
              </a:xfrm>
              <a:prstGeom prst="rect">
                <a:avLst/>
              </a:prstGeom>
              <a:blipFill>
                <a:blip r:embed="rId66"/>
                <a:stretch>
                  <a:fillRect l="-633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1" name="Picture 2">
            <a:extLst>
              <a:ext uri="{FF2B5EF4-FFF2-40B4-BE49-F238E27FC236}">
                <a16:creationId xmlns:a16="http://schemas.microsoft.com/office/drawing/2014/main" id="{835B0447-6213-44C3-A4DC-499507F0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768" y="6235217"/>
            <a:ext cx="3922195" cy="29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2876</TotalTime>
  <Words>612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Cambria Math</vt:lpstr>
      <vt:lpstr>Century Gothic</vt:lpstr>
      <vt:lpstr>Courier New</vt:lpstr>
      <vt:lpstr>Helvetica</vt:lpstr>
      <vt:lpstr>Palatino Linotype</vt:lpstr>
      <vt:lpstr>Wingdings</vt:lpstr>
      <vt:lpstr>Executive</vt:lpstr>
      <vt:lpstr>PowerPoint Presentation</vt:lpstr>
    </vt:vector>
  </TitlesOfParts>
  <Company>CSE, 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Shoaib Ahmed</cp:lastModifiedBy>
  <cp:revision>398</cp:revision>
  <dcterms:created xsi:type="dcterms:W3CDTF">2008-05-03T03:01:56Z</dcterms:created>
  <dcterms:modified xsi:type="dcterms:W3CDTF">2018-12-18T17:48:27Z</dcterms:modified>
</cp:coreProperties>
</file>