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3" r:id="rId18"/>
    <p:sldId id="272"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214" y="-7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778D60B-2831-4CE3-8B16-3B51E0A77F41}" type="datetimeFigureOut">
              <a:rPr lang="en-IN" smtClean="0"/>
              <a:t>01/02/2021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D4898DC-F48F-4D1C-8CD0-8B0A47AB90D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4898DC-F48F-4D1C-8CD0-8B0A47AB90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4898DC-F48F-4D1C-8CD0-8B0A47AB90D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4898DC-F48F-4D1C-8CD0-8B0A47AB90D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4898DC-F48F-4D1C-8CD0-8B0A47AB90D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D4898DC-F48F-4D1C-8CD0-8B0A47AB90D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D4898DC-F48F-4D1C-8CD0-8B0A47AB90D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D4898DC-F48F-4D1C-8CD0-8B0A47AB90D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778D60B-2831-4CE3-8B16-3B51E0A77F41}" type="datetimeFigureOut">
              <a:rPr lang="en-IN" smtClean="0"/>
              <a:t>01/02/2021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D4898DC-F48F-4D1C-8CD0-8B0A47AB90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778D60B-2831-4CE3-8B16-3B51E0A77F41}" type="datetimeFigureOut">
              <a:rPr lang="en-IN" smtClean="0"/>
              <a:t>01/02/2021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D4898DC-F48F-4D1C-8CD0-8B0A47AB90D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778D60B-2831-4CE3-8B16-3B51E0A77F41}" type="datetimeFigureOut">
              <a:rPr lang="en-IN" smtClean="0"/>
              <a:t>01/02/2021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D4898DC-F48F-4D1C-8CD0-8B0A47AB90D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78D60B-2831-4CE3-8B16-3B51E0A77F41}" type="datetimeFigureOut">
              <a:rPr lang="en-IN" smtClean="0"/>
              <a:t>01/02/2021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D4898DC-F48F-4D1C-8CD0-8B0A47AB90D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3568" y="332656"/>
            <a:ext cx="7772400" cy="1829761"/>
          </a:xfrm>
        </p:spPr>
        <p:txBody>
          <a:bodyPr>
            <a:normAutofit/>
          </a:bodyPr>
          <a:lstStyle/>
          <a:p>
            <a:pPr algn="ctr"/>
            <a:r>
              <a:rPr lang="en-IN" sz="3600" dirty="0" smtClean="0">
                <a:solidFill>
                  <a:schemeClr val="accent1">
                    <a:lumMod val="75000"/>
                  </a:schemeClr>
                </a:solidFill>
              </a:rPr>
              <a:t>Customer Segmentation Using R</a:t>
            </a:r>
            <a:endParaRPr lang="en-IN" sz="3600" dirty="0">
              <a:solidFill>
                <a:schemeClr val="accent1">
                  <a:lumMod val="75000"/>
                </a:schemeClr>
              </a:solidFill>
            </a:endParaRPr>
          </a:p>
        </p:txBody>
      </p:sp>
      <p:sp>
        <p:nvSpPr>
          <p:cNvPr id="7" name="Subtitle 6"/>
          <p:cNvSpPr>
            <a:spLocks noGrp="1"/>
          </p:cNvSpPr>
          <p:nvPr>
            <p:ph type="subTitle" idx="1"/>
          </p:nvPr>
        </p:nvSpPr>
        <p:spPr>
          <a:xfrm>
            <a:off x="755576" y="2132856"/>
            <a:ext cx="7772400" cy="3888432"/>
          </a:xfrm>
        </p:spPr>
        <p:txBody>
          <a:bodyPr>
            <a:normAutofit/>
          </a:bodyPr>
          <a:lstStyle/>
          <a:p>
            <a:pPr algn="ctr"/>
            <a:r>
              <a:rPr lang="en-US" sz="2200" b="1" dirty="0" smtClean="0">
                <a:solidFill>
                  <a:schemeClr val="tx1"/>
                </a:solidFill>
                <a:latin typeface="Times New Roman" pitchFamily="18" charset="0"/>
                <a:cs typeface="Times New Roman" pitchFamily="18" charset="0"/>
              </a:rPr>
              <a:t>Presented by </a:t>
            </a:r>
          </a:p>
          <a:p>
            <a:pPr algn="ctr"/>
            <a:r>
              <a:rPr lang="en-US" sz="2200" b="1" dirty="0" err="1" smtClean="0">
                <a:latin typeface="Times New Roman" pitchFamily="18" charset="0"/>
                <a:cs typeface="Times New Roman" pitchFamily="18" charset="0"/>
              </a:rPr>
              <a:t>Mohammadshoaib</a:t>
            </a:r>
            <a:r>
              <a:rPr lang="en-US" sz="2200" b="1" dirty="0" smtClean="0">
                <a:latin typeface="Times New Roman" pitchFamily="18" charset="0"/>
                <a:cs typeface="Times New Roman" pitchFamily="18" charset="0"/>
              </a:rPr>
              <a:t> </a:t>
            </a:r>
            <a:r>
              <a:rPr lang="en-US" sz="2200" b="1" dirty="0" err="1">
                <a:latin typeface="Times New Roman" pitchFamily="18" charset="0"/>
                <a:cs typeface="Times New Roman" pitchFamily="18" charset="0"/>
              </a:rPr>
              <a:t>Nadaf</a:t>
            </a:r>
            <a:r>
              <a:rPr lang="en-US" sz="2200" b="1" dirty="0">
                <a:latin typeface="Times New Roman" pitchFamily="18" charset="0"/>
                <a:cs typeface="Times New Roman" pitchFamily="18" charset="0"/>
              </a:rPr>
              <a:t> (1328)</a:t>
            </a:r>
          </a:p>
          <a:p>
            <a:pPr algn="ctr"/>
            <a:r>
              <a:rPr lang="en-US" sz="2200" b="1" dirty="0" err="1">
                <a:latin typeface="Times New Roman" pitchFamily="18" charset="0"/>
                <a:cs typeface="Times New Roman" pitchFamily="18" charset="0"/>
              </a:rPr>
              <a:t>Shruti</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Thorat</a:t>
            </a:r>
            <a:r>
              <a:rPr lang="en-US" sz="2200" b="1" dirty="0">
                <a:latin typeface="Times New Roman" pitchFamily="18" charset="0"/>
                <a:cs typeface="Times New Roman" pitchFamily="18" charset="0"/>
              </a:rPr>
              <a:t>(1347) </a:t>
            </a:r>
            <a:endParaRPr lang="en-US" sz="2200" b="1" dirty="0" smtClean="0">
              <a:latin typeface="Times New Roman" pitchFamily="18" charset="0"/>
              <a:cs typeface="Times New Roman" pitchFamily="18" charset="0"/>
            </a:endParaRPr>
          </a:p>
          <a:p>
            <a:endParaRPr lang="en-US" sz="4000" b="1" dirty="0" smtClean="0">
              <a:latin typeface="Times New Roman" pitchFamily="18" charset="0"/>
              <a:cs typeface="Times New Roman" pitchFamily="18" charset="0"/>
            </a:endParaRPr>
          </a:p>
          <a:p>
            <a:pPr algn="l"/>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Akshay</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Tilekar</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a:t>
            </a:r>
            <a:r>
              <a:rPr lang="en-US" sz="1800" b="1" dirty="0" smtClean="0">
                <a:latin typeface="Times New Roman" pitchFamily="18" charset="0"/>
                <a:cs typeface="Times New Roman" pitchFamily="18" charset="0"/>
              </a:rPr>
              <a:t>External Guide</a:t>
            </a:r>
            <a:r>
              <a:rPr lang="en-US" sz="1800" b="1" dirty="0">
                <a:latin typeface="Times New Roman" pitchFamily="18" charset="0"/>
                <a:cs typeface="Times New Roman" pitchFamily="18" charset="0"/>
              </a:rPr>
              <a:t>)</a:t>
            </a:r>
          </a:p>
          <a:p>
            <a:pPr algn="l"/>
            <a:r>
              <a:rPr lang="en-US" sz="1800" b="1" dirty="0" err="1" smtClean="0">
                <a:latin typeface="Times New Roman" pitchFamily="18" charset="0"/>
                <a:cs typeface="Times New Roman" pitchFamily="18" charset="0"/>
              </a:rPr>
              <a:t>Prashant</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Karhale </a:t>
            </a:r>
            <a:r>
              <a:rPr lang="en-US" sz="1800" b="1" dirty="0" smtClean="0">
                <a:latin typeface="Times New Roman" pitchFamily="18" charset="0"/>
                <a:cs typeface="Times New Roman" pitchFamily="18" charset="0"/>
              </a:rPr>
              <a:t>			            Rahul </a:t>
            </a:r>
            <a:r>
              <a:rPr lang="en-US" sz="1800" b="1" dirty="0">
                <a:latin typeface="Times New Roman" pitchFamily="18" charset="0"/>
                <a:cs typeface="Times New Roman" pitchFamily="18" charset="0"/>
              </a:rPr>
              <a:t>Pund (Internal Guide)</a:t>
            </a:r>
          </a:p>
          <a:p>
            <a:pPr algn="l"/>
            <a:r>
              <a:rPr lang="en-US" sz="1800" b="1" dirty="0" smtClean="0">
                <a:latin typeface="Times New Roman" pitchFamily="18" charset="0"/>
                <a:cs typeface="Times New Roman" pitchFamily="18" charset="0"/>
              </a:rPr>
              <a:t>Center Coordinator                                          Tejal </a:t>
            </a:r>
            <a:r>
              <a:rPr lang="en-IN" sz="1800" b="1" dirty="0" err="1">
                <a:latin typeface="Times New Roman" pitchFamily="18" charset="0"/>
                <a:cs typeface="Times New Roman" pitchFamily="18" charset="0"/>
              </a:rPr>
              <a:t>Mehetre</a:t>
            </a:r>
            <a:r>
              <a:rPr lang="en-IN" sz="1800" b="1" dirty="0">
                <a:latin typeface="Times New Roman" pitchFamily="18" charset="0"/>
                <a:cs typeface="Times New Roman" pitchFamily="18" charset="0"/>
              </a:rPr>
              <a:t> (Internal Guide)</a:t>
            </a:r>
          </a:p>
          <a:p>
            <a:endParaRPr lang="en-IN" b="1" dirty="0">
              <a:latin typeface="Times New Roman" pitchFamily="18" charset="0"/>
              <a:cs typeface="Times New Roman" pitchFamily="18" charset="0"/>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1663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896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IN" sz="3600" dirty="0" smtClean="0"/>
              <a:t>Exploratory Data Analysis </a:t>
            </a:r>
            <a:endParaRPr lang="en-IN" sz="3600" dirty="0"/>
          </a:p>
        </p:txBody>
      </p:sp>
    </p:spTree>
    <p:extLst>
      <p:ext uri="{BB962C8B-B14F-4D97-AF65-F5344CB8AC3E}">
        <p14:creationId xmlns:p14="http://schemas.microsoft.com/office/powerpoint/2010/main" val="2316653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476672"/>
            <a:ext cx="8363272" cy="5530619"/>
          </a:xfrm>
        </p:spPr>
        <p:txBody>
          <a:bodyPr/>
          <a:lstStyle/>
          <a:p>
            <a:pPr>
              <a:lnSpc>
                <a:spcPct val="150000"/>
              </a:lnSpc>
            </a:pPr>
            <a:r>
              <a:rPr lang="en-IN" dirty="0" smtClean="0"/>
              <a:t>Number of invoice per Month:</a:t>
            </a:r>
          </a:p>
          <a:p>
            <a:pPr>
              <a:lnSpc>
                <a:spcPct val="150000"/>
              </a:lnSpc>
            </a:pPr>
            <a:r>
              <a:rPr lang="en-US" sz="2200" dirty="0"/>
              <a:t>It seems that the number of transactions is rising from September and the highest in November. In </a:t>
            </a:r>
            <a:r>
              <a:rPr lang="en-US" sz="2200" dirty="0" smtClean="0"/>
              <a:t>December </a:t>
            </a:r>
            <a:r>
              <a:rPr lang="en-US" sz="2200" dirty="0"/>
              <a:t>the lowest number of transactions is performed.</a:t>
            </a:r>
            <a:endParaRPr lang="en-IN" sz="2200" dirty="0"/>
          </a:p>
        </p:txBody>
      </p:sp>
      <p:pic>
        <p:nvPicPr>
          <p:cNvPr id="5122" name="Picture 2" descr="C:\Users\Irshad\Downloads\WhatsApp Image 2021-02-01 at 5.13.16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941" y="2276872"/>
            <a:ext cx="66675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062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88640"/>
            <a:ext cx="8363272" cy="5530619"/>
          </a:xfrm>
        </p:spPr>
        <p:txBody>
          <a:bodyPr/>
          <a:lstStyle/>
          <a:p>
            <a:pPr>
              <a:lnSpc>
                <a:spcPct val="150000"/>
              </a:lnSpc>
            </a:pPr>
            <a:r>
              <a:rPr lang="en-IN" dirty="0" smtClean="0"/>
              <a:t>Number of invoice per Week:</a:t>
            </a:r>
          </a:p>
          <a:p>
            <a:pPr>
              <a:lnSpc>
                <a:spcPct val="150000"/>
              </a:lnSpc>
            </a:pPr>
            <a:r>
              <a:rPr lang="en-US" sz="2200" dirty="0"/>
              <a:t>Most transactions are placed on </a:t>
            </a:r>
            <a:r>
              <a:rPr lang="en-US" sz="2200" dirty="0" smtClean="0"/>
              <a:t>Monday, Tuesday, Wednesday </a:t>
            </a:r>
            <a:r>
              <a:rPr lang="en-US" sz="2200" dirty="0"/>
              <a:t>and </a:t>
            </a:r>
            <a:r>
              <a:rPr lang="en-US" sz="2200" dirty="0" smtClean="0"/>
              <a:t>Thursday.</a:t>
            </a:r>
            <a:endParaRPr lang="en-IN" sz="2200" dirty="0"/>
          </a:p>
        </p:txBody>
      </p:sp>
      <p:pic>
        <p:nvPicPr>
          <p:cNvPr id="4098" name="Picture 2" descr="C:\Users\Irshad\Downloads\WhatsApp Image 2021-02-01 at 5.14.14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25638"/>
            <a:ext cx="66675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78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476672"/>
            <a:ext cx="8363272" cy="5530619"/>
          </a:xfrm>
        </p:spPr>
        <p:txBody>
          <a:bodyPr/>
          <a:lstStyle/>
          <a:p>
            <a:r>
              <a:rPr lang="en-IN" dirty="0" smtClean="0"/>
              <a:t>Number of invoice per hour:</a:t>
            </a:r>
            <a:endParaRPr lang="en-IN" dirty="0"/>
          </a:p>
        </p:txBody>
      </p:sp>
      <p:pic>
        <p:nvPicPr>
          <p:cNvPr id="6147" name="Picture 3" descr="C:\Users\Irshad\Downloads\WhatsApp Image 2021-02-01 at 5.22.52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553924"/>
            <a:ext cx="66675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50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692696"/>
            <a:ext cx="8352928" cy="5184576"/>
          </a:xfrm>
        </p:spPr>
        <p:txBody>
          <a:bodyPr>
            <a:normAutofit fontScale="85000" lnSpcReduction="20000"/>
          </a:bodyPr>
          <a:lstStyle/>
          <a:p>
            <a:pPr>
              <a:lnSpc>
                <a:spcPct val="170000"/>
              </a:lnSpc>
            </a:pPr>
            <a:r>
              <a:rPr lang="en-US" sz="2200" dirty="0" err="1"/>
              <a:t>Recency</a:t>
            </a:r>
            <a:r>
              <a:rPr lang="en-US" sz="2200" dirty="0"/>
              <a:t> was calculated as one of the features for the segmentation analysis. In this case </a:t>
            </a:r>
            <a:r>
              <a:rPr lang="en-US" sz="2200" dirty="0" err="1"/>
              <a:t>recency</a:t>
            </a:r>
            <a:r>
              <a:rPr lang="en-US" sz="2200" dirty="0"/>
              <a:t> has been calculated as follows, time of customer’s last purchase minus Latest date </a:t>
            </a:r>
          </a:p>
          <a:p>
            <a:pPr>
              <a:lnSpc>
                <a:spcPct val="170000"/>
              </a:lnSpc>
            </a:pPr>
            <a:r>
              <a:rPr lang="en-US" sz="2200" dirty="0"/>
              <a:t>Frequency was calculated counting the number of times a customer has made a transaction with the Online Retailer in a year</a:t>
            </a:r>
            <a:r>
              <a:rPr lang="en-US" sz="2200" dirty="0" smtClean="0"/>
              <a:t>.</a:t>
            </a:r>
          </a:p>
          <a:p>
            <a:pPr>
              <a:lnSpc>
                <a:spcPct val="170000"/>
              </a:lnSpc>
            </a:pPr>
            <a:r>
              <a:rPr lang="en-US" sz="2200" dirty="0" smtClean="0"/>
              <a:t>Monetary Value refers </a:t>
            </a:r>
            <a:r>
              <a:rPr lang="en-US" sz="2200" dirty="0"/>
              <a:t>to the total sum of revenue generated by the user over the course of a year</a:t>
            </a:r>
            <a:r>
              <a:rPr lang="en-US" sz="2200" dirty="0" smtClean="0"/>
              <a:t>.</a:t>
            </a:r>
          </a:p>
          <a:p>
            <a:pPr>
              <a:lnSpc>
                <a:spcPct val="170000"/>
              </a:lnSpc>
            </a:pPr>
            <a:r>
              <a:rPr lang="en-US" sz="2200" b="1" dirty="0" err="1"/>
              <a:t>Recency</a:t>
            </a:r>
            <a:r>
              <a:rPr lang="en-US" sz="2200" b="1" dirty="0"/>
              <a:t>, Frequency and Monetary Value of each customer. The three of these variables are now linked to the respective </a:t>
            </a:r>
            <a:r>
              <a:rPr lang="en-US" sz="2200" b="1" dirty="0" err="1"/>
              <a:t>CustomerID</a:t>
            </a:r>
            <a:r>
              <a:rPr lang="en-US" sz="2200" b="1" dirty="0"/>
              <a:t>.</a:t>
            </a:r>
          </a:p>
          <a:p>
            <a:endParaRPr lang="en-IN" dirty="0"/>
          </a:p>
        </p:txBody>
      </p:sp>
    </p:spTree>
    <p:extLst>
      <p:ext uri="{BB962C8B-B14F-4D97-AF65-F5344CB8AC3E}">
        <p14:creationId xmlns:p14="http://schemas.microsoft.com/office/powerpoint/2010/main" val="4180071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normAutofit/>
          </a:bodyPr>
          <a:lstStyle/>
          <a:p>
            <a:r>
              <a:rPr lang="en-US" sz="3200" dirty="0"/>
              <a:t>We now have segmented our customers in different groups</a:t>
            </a:r>
            <a:endParaRPr lang="en-IN" sz="3200" dirty="0"/>
          </a:p>
        </p:txBody>
      </p:sp>
      <p:pic>
        <p:nvPicPr>
          <p:cNvPr id="7170" name="Picture 2" descr="C:\Users\Irshad\Downloads\WhatsApp Image 2021-02-01 at 5.14.53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464" y="1412776"/>
            <a:ext cx="7920880"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80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What is K means </a:t>
            </a:r>
          </a:p>
          <a:p>
            <a:r>
              <a:rPr lang="en-IN" dirty="0" smtClean="0"/>
              <a:t>Why we used </a:t>
            </a:r>
          </a:p>
          <a:p>
            <a:r>
              <a:rPr lang="en-IN" dirty="0" smtClean="0"/>
              <a:t>How we used </a:t>
            </a:r>
            <a:endParaRPr lang="en-IN" dirty="0"/>
          </a:p>
        </p:txBody>
      </p:sp>
      <p:sp>
        <p:nvSpPr>
          <p:cNvPr id="3" name="Title 2"/>
          <p:cNvSpPr>
            <a:spLocks noGrp="1"/>
          </p:cNvSpPr>
          <p:nvPr>
            <p:ph type="title"/>
          </p:nvPr>
        </p:nvSpPr>
        <p:spPr/>
        <p:txBody>
          <a:bodyPr>
            <a:normAutofit/>
          </a:bodyPr>
          <a:lstStyle/>
          <a:p>
            <a:r>
              <a:rPr lang="en-IN" sz="3600" dirty="0" smtClean="0"/>
              <a:t>Clustering (K-means)</a:t>
            </a:r>
            <a:endParaRPr lang="en-IN" sz="3600" dirty="0"/>
          </a:p>
        </p:txBody>
      </p:sp>
    </p:spTree>
    <p:extLst>
      <p:ext uri="{BB962C8B-B14F-4D97-AF65-F5344CB8AC3E}">
        <p14:creationId xmlns:p14="http://schemas.microsoft.com/office/powerpoint/2010/main" val="3229227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endParaRPr lang="en-IN"/>
          </a:p>
        </p:txBody>
      </p:sp>
      <p:pic>
        <p:nvPicPr>
          <p:cNvPr id="8194" name="Picture 2" descr="C:\Users\Irshad\Downloads\WhatsApp Image 2021-02-01 at 5.16.30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776864"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116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nSpc>
                <a:spcPct val="150000"/>
              </a:lnSpc>
            </a:pPr>
            <a:r>
              <a:rPr lang="en-US" sz="2200" dirty="0" smtClean="0"/>
              <a:t>K </a:t>
            </a:r>
            <a:r>
              <a:rPr lang="en-US" sz="2200" dirty="0"/>
              <a:t>means clustering is one of the most popular clustering algorithms and usually the first thing practitioners apply when solving clustering tasks to get an idea of the structure of the dataset. </a:t>
            </a:r>
            <a:endParaRPr lang="en-US" sz="2200" dirty="0" smtClean="0"/>
          </a:p>
          <a:p>
            <a:pPr>
              <a:lnSpc>
                <a:spcPct val="150000"/>
              </a:lnSpc>
            </a:pPr>
            <a:r>
              <a:rPr lang="en-US" sz="2200" dirty="0" smtClean="0"/>
              <a:t>The </a:t>
            </a:r>
            <a:r>
              <a:rPr lang="en-US" sz="2200" dirty="0"/>
              <a:t>goal of K means is to group data points into distinct non-overlapping subgroups. One of the major application of K means clustering is segmentation of customers to get a better understanding of them which in turn could be used to increase the revenue of the company.</a:t>
            </a:r>
          </a:p>
          <a:p>
            <a:endParaRPr lang="en-IN" dirty="0"/>
          </a:p>
        </p:txBody>
      </p:sp>
      <p:sp>
        <p:nvSpPr>
          <p:cNvPr id="3" name="Title 2"/>
          <p:cNvSpPr>
            <a:spLocks noGrp="1"/>
          </p:cNvSpPr>
          <p:nvPr>
            <p:ph type="title"/>
          </p:nvPr>
        </p:nvSpPr>
        <p:spPr/>
        <p:txBody>
          <a:bodyPr>
            <a:normAutofit/>
          </a:bodyPr>
          <a:lstStyle/>
          <a:p>
            <a:r>
              <a:rPr lang="en-IN" sz="3600" dirty="0" smtClean="0"/>
              <a:t>Conclusion :</a:t>
            </a:r>
            <a:endParaRPr lang="en-IN" sz="3600" dirty="0"/>
          </a:p>
        </p:txBody>
      </p:sp>
    </p:spTree>
    <p:extLst>
      <p:ext uri="{BB962C8B-B14F-4D97-AF65-F5344CB8AC3E}">
        <p14:creationId xmlns:p14="http://schemas.microsoft.com/office/powerpoint/2010/main" val="2660847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2852936"/>
            <a:ext cx="8229600" cy="1143000"/>
          </a:xfrm>
        </p:spPr>
        <p:txBody>
          <a:bodyPr/>
          <a:lstStyle/>
          <a:p>
            <a:pPr algn="ctr"/>
            <a:r>
              <a:rPr lang="en-IN" u="sng" dirty="0" smtClean="0"/>
              <a:t>Thank You </a:t>
            </a:r>
            <a:endParaRPr lang="en-IN" u="sng" dirty="0"/>
          </a:p>
        </p:txBody>
      </p:sp>
    </p:spTree>
    <p:extLst>
      <p:ext uri="{BB962C8B-B14F-4D97-AF65-F5344CB8AC3E}">
        <p14:creationId xmlns:p14="http://schemas.microsoft.com/office/powerpoint/2010/main" val="2077490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299" y="897142"/>
            <a:ext cx="7467600" cy="4873752"/>
          </a:xfrm>
        </p:spPr>
        <p:txBody>
          <a:bodyPr>
            <a:normAutofit/>
          </a:bodyPr>
          <a:lstStyle/>
          <a:p>
            <a:pPr>
              <a:lnSpc>
                <a:spcPct val="150000"/>
              </a:lnSpc>
            </a:pPr>
            <a:r>
              <a:rPr lang="en-US" sz="2000" dirty="0"/>
              <a:t>Customer Segmentation is one the most important applications of unsupervised learning. Using clustering techniques, companies can identify the several segments of customers allowing them to target the potential user base</a:t>
            </a:r>
            <a:r>
              <a:rPr lang="en-US" sz="2000" dirty="0" smtClean="0"/>
              <a:t>.</a:t>
            </a:r>
          </a:p>
          <a:p>
            <a:pPr>
              <a:lnSpc>
                <a:spcPct val="150000"/>
              </a:lnSpc>
            </a:pPr>
            <a:r>
              <a:rPr lang="en-US" sz="2000" dirty="0"/>
              <a:t> </a:t>
            </a:r>
            <a:endParaRPr lang="en-IN" sz="2000" dirty="0"/>
          </a:p>
        </p:txBody>
      </p:sp>
      <p:sp>
        <p:nvSpPr>
          <p:cNvPr id="2" name="Title 1"/>
          <p:cNvSpPr>
            <a:spLocks noGrp="1"/>
          </p:cNvSpPr>
          <p:nvPr>
            <p:ph type="title"/>
          </p:nvPr>
        </p:nvSpPr>
        <p:spPr>
          <a:xfrm>
            <a:off x="395536" y="0"/>
            <a:ext cx="7467600" cy="1143000"/>
          </a:xfrm>
        </p:spPr>
        <p:txBody>
          <a:bodyPr/>
          <a:lstStyle/>
          <a:p>
            <a:r>
              <a:rPr lang="en-IN" dirty="0" smtClean="0"/>
              <a:t>Introduction</a:t>
            </a:r>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4018"/>
            <a:ext cx="9144000" cy="352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325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7467600" cy="4873752"/>
          </a:xfrm>
        </p:spPr>
        <p:txBody>
          <a:bodyPr>
            <a:normAutofit fontScale="70000" lnSpcReduction="20000"/>
          </a:bodyPr>
          <a:lstStyle/>
          <a:p>
            <a:pPr fontAlgn="base">
              <a:lnSpc>
                <a:spcPct val="150000"/>
              </a:lnSpc>
            </a:pPr>
            <a:r>
              <a:rPr lang="en-US" dirty="0" smtClean="0">
                <a:latin typeface="Times New Roman" pitchFamily="18" charset="0"/>
                <a:cs typeface="Times New Roman" pitchFamily="18" charset="0"/>
              </a:rPr>
              <a:t>Customer </a:t>
            </a:r>
            <a:r>
              <a:rPr lang="en-US" dirty="0">
                <a:latin typeface="Times New Roman" pitchFamily="18" charset="0"/>
                <a:cs typeface="Times New Roman" pitchFamily="18" charset="0"/>
              </a:rPr>
              <a:t>Segmentation is the process of division of customer base into several groups of individuals that share a similarity in different ways that are relevant to marketing such as gender, age, interests, and miscellaneous spending habits</a:t>
            </a:r>
            <a:r>
              <a:rPr lang="en-US" dirty="0" smtClean="0">
                <a:latin typeface="Times New Roman" pitchFamily="18" charset="0"/>
                <a:cs typeface="Times New Roman" pitchFamily="18" charset="0"/>
              </a:rPr>
              <a:t>.</a:t>
            </a:r>
          </a:p>
          <a:p>
            <a:pPr fontAlgn="base">
              <a:lnSpc>
                <a:spcPct val="150000"/>
              </a:lnSpc>
            </a:pPr>
            <a:r>
              <a:rPr lang="en-US" dirty="0">
                <a:latin typeface="Times New Roman" pitchFamily="18" charset="0"/>
                <a:cs typeface="Times New Roman" pitchFamily="18" charset="0"/>
              </a:rPr>
              <a:t>Companies that deploy customer segmentation are under the notion that every customer has different requirements and require a specific marketing effort to address them appropriately. </a:t>
            </a:r>
            <a:endParaRPr lang="en-US" dirty="0" smtClean="0">
              <a:latin typeface="Times New Roman" pitchFamily="18" charset="0"/>
              <a:cs typeface="Times New Roman" pitchFamily="18" charset="0"/>
            </a:endParaRPr>
          </a:p>
          <a:p>
            <a:pPr fontAlgn="base">
              <a:lnSpc>
                <a:spcPct val="150000"/>
              </a:lnSpc>
            </a:pPr>
            <a:r>
              <a:rPr lang="en-US" dirty="0" smtClean="0">
                <a:latin typeface="Times New Roman" pitchFamily="18" charset="0"/>
                <a:cs typeface="Times New Roman" pitchFamily="18" charset="0"/>
              </a:rPr>
              <a:t>Companies </a:t>
            </a:r>
            <a:r>
              <a:rPr lang="en-US" dirty="0">
                <a:latin typeface="Times New Roman" pitchFamily="18" charset="0"/>
                <a:cs typeface="Times New Roman" pitchFamily="18" charset="0"/>
              </a:rPr>
              <a:t>aim to gain a deeper approach of the customer they are targeting. Therefore, their aim has to be specific and should be tailored to address the requirements of each and every individual customer.</a:t>
            </a:r>
          </a:p>
          <a:p>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dirty="0"/>
              <a:t>What is Customer Segmentation?</a:t>
            </a:r>
            <a:br>
              <a:rPr lang="en-US" dirty="0"/>
            </a:br>
            <a:endParaRPr lang="en-IN" dirty="0"/>
          </a:p>
        </p:txBody>
      </p:sp>
    </p:spTree>
    <p:extLst>
      <p:ext uri="{BB962C8B-B14F-4D97-AF65-F5344CB8AC3E}">
        <p14:creationId xmlns:p14="http://schemas.microsoft.com/office/powerpoint/2010/main" val="2162649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600" b="1" dirty="0"/>
              <a:t>1. Demographic Segmentation</a:t>
            </a:r>
          </a:p>
          <a:p>
            <a:pPr marL="109728" indent="0">
              <a:buNone/>
            </a:pPr>
            <a:r>
              <a:rPr lang="en-US" sz="1600" dirty="0" smtClean="0"/>
              <a:t>	The </a:t>
            </a:r>
            <a:r>
              <a:rPr lang="en-US" sz="1600" dirty="0"/>
              <a:t>parameters such as age, gender, education, income, financial status, etc. come under the demographics of a person. This kind of segmentation is the most common approach to segment customers since this data is easy to obtain and </a:t>
            </a:r>
            <a:r>
              <a:rPr lang="en-US" sz="1600" dirty="0" err="1"/>
              <a:t>analyse</a:t>
            </a:r>
            <a:r>
              <a:rPr lang="en-US" sz="1600" dirty="0" smtClean="0"/>
              <a:t>.</a:t>
            </a:r>
          </a:p>
          <a:p>
            <a:r>
              <a:rPr lang="en-US" sz="1600" b="1" dirty="0"/>
              <a:t>2. Geographic Segmentation</a:t>
            </a:r>
          </a:p>
          <a:p>
            <a:pPr marL="109728" indent="0">
              <a:buNone/>
            </a:pPr>
            <a:r>
              <a:rPr lang="en-US" sz="1600" dirty="0" smtClean="0"/>
              <a:t>	As </a:t>
            </a:r>
            <a:r>
              <a:rPr lang="en-US" sz="1600" dirty="0"/>
              <a:t>the name suggests, this kind of customer segmentation is done based on the physical location of a person. An example, in this case, would be a company which manufactures air conditioning systems. It cannot offer the same products to people in India and Iceland</a:t>
            </a:r>
            <a:r>
              <a:rPr lang="en-US" sz="1600" dirty="0" smtClean="0"/>
              <a:t>.</a:t>
            </a:r>
          </a:p>
          <a:p>
            <a:r>
              <a:rPr lang="en-US" sz="1600" b="1" dirty="0"/>
              <a:t>3. </a:t>
            </a:r>
            <a:r>
              <a:rPr lang="en-US" sz="1600" b="1" dirty="0" err="1"/>
              <a:t>Behavioural</a:t>
            </a:r>
            <a:r>
              <a:rPr lang="en-US" sz="1600" b="1" dirty="0"/>
              <a:t> Segmentation</a:t>
            </a:r>
          </a:p>
          <a:p>
            <a:pPr marL="109728" indent="0">
              <a:buNone/>
            </a:pPr>
            <a:r>
              <a:rPr lang="en-US" sz="1600" dirty="0" smtClean="0"/>
              <a:t>	This </a:t>
            </a:r>
            <a:r>
              <a:rPr lang="en-US" sz="1600" dirty="0"/>
              <a:t>kind of customer segmentation is based on the </a:t>
            </a:r>
            <a:r>
              <a:rPr lang="en-US" sz="1600" dirty="0" err="1"/>
              <a:t>behavioural</a:t>
            </a:r>
            <a:r>
              <a:rPr lang="en-US" sz="1600" dirty="0"/>
              <a:t> data of the customers. The grouping is done based on the purchasing habits, spending habits, brand interactions, browsing history or any other data which corresponds to </a:t>
            </a:r>
            <a:r>
              <a:rPr lang="en-US" sz="1600" dirty="0" err="1"/>
              <a:t>behaviour</a:t>
            </a:r>
            <a:r>
              <a:rPr lang="en-US" sz="1600" dirty="0"/>
              <a:t> or a person.</a:t>
            </a:r>
          </a:p>
          <a:p>
            <a:endParaRPr lang="en-US" sz="1600" dirty="0"/>
          </a:p>
          <a:p>
            <a:endParaRPr lang="en-US" sz="1600" dirty="0" smtClean="0"/>
          </a:p>
          <a:p>
            <a:endParaRPr lang="en-US" sz="1600" dirty="0"/>
          </a:p>
          <a:p>
            <a:endParaRPr lang="en-IN" sz="1600" dirty="0"/>
          </a:p>
        </p:txBody>
      </p:sp>
      <p:sp>
        <p:nvSpPr>
          <p:cNvPr id="2" name="Title 1"/>
          <p:cNvSpPr>
            <a:spLocks noGrp="1"/>
          </p:cNvSpPr>
          <p:nvPr>
            <p:ph type="title"/>
          </p:nvPr>
        </p:nvSpPr>
        <p:spPr>
          <a:xfrm>
            <a:off x="395536" y="476672"/>
            <a:ext cx="8229600" cy="1143000"/>
          </a:xfrm>
        </p:spPr>
        <p:txBody>
          <a:bodyPr>
            <a:normAutofit fontScale="90000"/>
          </a:bodyPr>
          <a:lstStyle/>
          <a:p>
            <a:r>
              <a:rPr lang="en-US" b="0" dirty="0">
                <a:effectLst/>
              </a:rPr>
              <a:t>Three most common types of Customer Segmentation</a:t>
            </a:r>
            <a:br>
              <a:rPr lang="en-US" b="0" dirty="0">
                <a:effectLst/>
              </a:rPr>
            </a:br>
            <a:endParaRPr lang="en-IN" dirty="0"/>
          </a:p>
        </p:txBody>
      </p:sp>
    </p:spTree>
    <p:extLst>
      <p:ext uri="{BB962C8B-B14F-4D97-AF65-F5344CB8AC3E}">
        <p14:creationId xmlns:p14="http://schemas.microsoft.com/office/powerpoint/2010/main" val="3038203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916832"/>
            <a:ext cx="8229600" cy="4525963"/>
          </a:xfrm>
        </p:spPr>
        <p:txBody>
          <a:bodyPr/>
          <a:lstStyle/>
          <a:p>
            <a:pPr>
              <a:lnSpc>
                <a:spcPct val="150000"/>
              </a:lnSpc>
            </a:pPr>
            <a:r>
              <a:rPr lang="en-US" sz="2200" dirty="0" smtClean="0"/>
              <a:t>The </a:t>
            </a:r>
            <a:r>
              <a:rPr lang="en-US" sz="2200" dirty="0"/>
              <a:t>problem statement is formulated as “Given the demographic data of a person, how can a mail-order company efficiently acquire new customers”.</a:t>
            </a:r>
          </a:p>
          <a:p>
            <a:endParaRPr lang="en-IN" dirty="0"/>
          </a:p>
        </p:txBody>
      </p:sp>
      <p:sp>
        <p:nvSpPr>
          <p:cNvPr id="3" name="Title 2"/>
          <p:cNvSpPr>
            <a:spLocks noGrp="1"/>
          </p:cNvSpPr>
          <p:nvPr>
            <p:ph type="title"/>
          </p:nvPr>
        </p:nvSpPr>
        <p:spPr>
          <a:xfrm>
            <a:off x="467544" y="620688"/>
            <a:ext cx="8229600" cy="1143000"/>
          </a:xfrm>
        </p:spPr>
        <p:txBody>
          <a:bodyPr>
            <a:normAutofit fontScale="90000"/>
          </a:bodyPr>
          <a:lstStyle/>
          <a:p>
            <a:r>
              <a:rPr lang="en-US" dirty="0"/>
              <a:t>Problem Statement</a:t>
            </a:r>
            <a:br>
              <a:rPr lang="en-US" dirty="0"/>
            </a:br>
            <a:endParaRPr lang="en-IN" dirty="0"/>
          </a:p>
        </p:txBody>
      </p:sp>
    </p:spTree>
    <p:extLst>
      <p:ext uri="{BB962C8B-B14F-4D97-AF65-F5344CB8AC3E}">
        <p14:creationId xmlns:p14="http://schemas.microsoft.com/office/powerpoint/2010/main" val="3553593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RFM (</a:t>
            </a:r>
            <a:r>
              <a:rPr lang="en-US" dirty="0" err="1"/>
              <a:t>recency</a:t>
            </a:r>
            <a:r>
              <a:rPr lang="en-US" dirty="0"/>
              <a:t>, frequency, monetary) analysis is a marketing technique used to determine quantitatively which customers are the best ones by </a:t>
            </a:r>
            <a:r>
              <a:rPr lang="en-US" dirty="0" smtClean="0"/>
              <a:t>examining</a:t>
            </a:r>
          </a:p>
          <a:p>
            <a:r>
              <a:rPr lang="en-US" dirty="0"/>
              <a:t> how recently a customer has purchased (</a:t>
            </a:r>
            <a:r>
              <a:rPr lang="en-US" dirty="0" err="1"/>
              <a:t>recency</a:t>
            </a:r>
            <a:r>
              <a:rPr lang="en-US" dirty="0" smtClean="0"/>
              <a:t>),?</a:t>
            </a:r>
            <a:endParaRPr lang="en-US" dirty="0"/>
          </a:p>
          <a:p>
            <a:r>
              <a:rPr lang="en-US" dirty="0" smtClean="0"/>
              <a:t>How </a:t>
            </a:r>
            <a:r>
              <a:rPr lang="en-US" dirty="0"/>
              <a:t>often they purchase (frequency</a:t>
            </a:r>
            <a:r>
              <a:rPr lang="en-US" dirty="0" smtClean="0"/>
              <a:t>)? </a:t>
            </a:r>
            <a:endParaRPr lang="en-US" dirty="0"/>
          </a:p>
          <a:p>
            <a:r>
              <a:rPr lang="en-US" dirty="0" smtClean="0"/>
              <a:t>How </a:t>
            </a:r>
            <a:r>
              <a:rPr lang="en-US" dirty="0"/>
              <a:t>much the customer spends (monetary</a:t>
            </a:r>
            <a:r>
              <a:rPr lang="en-US" dirty="0" smtClean="0"/>
              <a:t>)?</a:t>
            </a:r>
            <a:endParaRPr lang="en-IN" dirty="0"/>
          </a:p>
        </p:txBody>
      </p:sp>
      <p:sp>
        <p:nvSpPr>
          <p:cNvPr id="3" name="Title 2"/>
          <p:cNvSpPr>
            <a:spLocks noGrp="1"/>
          </p:cNvSpPr>
          <p:nvPr>
            <p:ph type="title"/>
          </p:nvPr>
        </p:nvSpPr>
        <p:spPr/>
        <p:txBody>
          <a:bodyPr>
            <a:normAutofit fontScale="90000"/>
          </a:bodyPr>
          <a:lstStyle/>
          <a:p>
            <a:r>
              <a:rPr lang="en-US" dirty="0"/>
              <a:t>Customer Segmentation using RFM Analysis</a:t>
            </a:r>
            <a:endParaRPr lang="en-IN" dirty="0"/>
          </a:p>
        </p:txBody>
      </p:sp>
    </p:spTree>
    <p:extLst>
      <p:ext uri="{BB962C8B-B14F-4D97-AF65-F5344CB8AC3E}">
        <p14:creationId xmlns:p14="http://schemas.microsoft.com/office/powerpoint/2010/main" val="1229006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a:t>transnational data set which contains all the transactions occurring between 01/12/2010 and 09/12/2011 for a UK-based and registered non-store online </a:t>
            </a:r>
            <a:r>
              <a:rPr lang="en-US" sz="2200" dirty="0" err="1"/>
              <a:t>retail.The</a:t>
            </a:r>
            <a:r>
              <a:rPr lang="en-US" sz="2200" dirty="0"/>
              <a:t> company mainly sells unique all-occasion gifts. Many customers of the company are wholesalers</a:t>
            </a:r>
            <a:r>
              <a:rPr lang="en-US" sz="2200" dirty="0" smtClean="0"/>
              <a:t>.</a:t>
            </a:r>
          </a:p>
          <a:p>
            <a:r>
              <a:rPr lang="en-US" sz="2200" dirty="0"/>
              <a:t>The </a:t>
            </a:r>
            <a:r>
              <a:rPr lang="en-US" sz="2200" dirty="0" err="1"/>
              <a:t>custumers</a:t>
            </a:r>
            <a:r>
              <a:rPr lang="en-US" sz="2200" dirty="0"/>
              <a:t> are from 37 different countries.</a:t>
            </a:r>
            <a:endParaRPr lang="en-US" sz="2200" dirty="0"/>
          </a:p>
        </p:txBody>
      </p:sp>
      <p:sp>
        <p:nvSpPr>
          <p:cNvPr id="3" name="Title 2"/>
          <p:cNvSpPr>
            <a:spLocks noGrp="1"/>
          </p:cNvSpPr>
          <p:nvPr>
            <p:ph type="title"/>
          </p:nvPr>
        </p:nvSpPr>
        <p:spPr/>
        <p:txBody>
          <a:bodyPr>
            <a:normAutofit/>
          </a:bodyPr>
          <a:lstStyle/>
          <a:p>
            <a:r>
              <a:rPr lang="en-IN" sz="3600" dirty="0" smtClean="0"/>
              <a:t>Data Information :</a:t>
            </a:r>
            <a:endParaRPr lang="en-IN" sz="3600" dirty="0"/>
          </a:p>
        </p:txBody>
      </p:sp>
    </p:spTree>
    <p:extLst>
      <p:ext uri="{BB962C8B-B14F-4D97-AF65-F5344CB8AC3E}">
        <p14:creationId xmlns:p14="http://schemas.microsoft.com/office/powerpoint/2010/main" val="1625380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p:txBody>
      </p:sp>
      <p:sp>
        <p:nvSpPr>
          <p:cNvPr id="3" name="Title 2"/>
          <p:cNvSpPr>
            <a:spLocks noGrp="1"/>
          </p:cNvSpPr>
          <p:nvPr>
            <p:ph type="title"/>
          </p:nvPr>
        </p:nvSpPr>
        <p:spPr>
          <a:xfrm>
            <a:off x="395536" y="-99392"/>
            <a:ext cx="8229600" cy="1143000"/>
          </a:xfrm>
        </p:spPr>
        <p:txBody>
          <a:bodyPr>
            <a:normAutofit/>
          </a:bodyPr>
          <a:lstStyle/>
          <a:p>
            <a:r>
              <a:rPr lang="en-IN" sz="3600" dirty="0" smtClean="0"/>
              <a:t>Description :</a:t>
            </a:r>
            <a:endParaRPr lang="en-IN" sz="3600" dirty="0"/>
          </a:p>
        </p:txBody>
      </p:sp>
      <p:graphicFrame>
        <p:nvGraphicFramePr>
          <p:cNvPr id="4" name="Table 3"/>
          <p:cNvGraphicFramePr>
            <a:graphicFrameLocks noGrp="1"/>
          </p:cNvGraphicFramePr>
          <p:nvPr>
            <p:extLst>
              <p:ext uri="{D42A27DB-BD31-4B8C-83A1-F6EECF244321}">
                <p14:modId xmlns:p14="http://schemas.microsoft.com/office/powerpoint/2010/main" val="1141276804"/>
              </p:ext>
            </p:extLst>
          </p:nvPr>
        </p:nvGraphicFramePr>
        <p:xfrm>
          <a:off x="467544" y="764704"/>
          <a:ext cx="8136904" cy="5739492"/>
        </p:xfrm>
        <a:graphic>
          <a:graphicData uri="http://schemas.openxmlformats.org/drawingml/2006/table">
            <a:tbl>
              <a:tblPr firstRow="1" bandRow="1">
                <a:tableStyleId>{5C22544A-7EE6-4342-B048-85BDC9FD1C3A}</a:tableStyleId>
              </a:tblPr>
              <a:tblGrid>
                <a:gridCol w="4068452"/>
                <a:gridCol w="4068452"/>
              </a:tblGrid>
              <a:tr h="400866">
                <a:tc>
                  <a:txBody>
                    <a:bodyPr/>
                    <a:lstStyle/>
                    <a:p>
                      <a:r>
                        <a:rPr lang="en-IN" dirty="0" smtClean="0"/>
                        <a:t>Name</a:t>
                      </a:r>
                      <a:r>
                        <a:rPr lang="en-IN" baseline="0" dirty="0" smtClean="0"/>
                        <a:t> </a:t>
                      </a:r>
                      <a:endParaRPr lang="en-IN" dirty="0"/>
                    </a:p>
                  </a:txBody>
                  <a:tcPr/>
                </a:tc>
                <a:tc>
                  <a:txBody>
                    <a:bodyPr/>
                    <a:lstStyle/>
                    <a:p>
                      <a:r>
                        <a:rPr lang="en-IN" dirty="0" smtClean="0"/>
                        <a:t>Description</a:t>
                      </a:r>
                      <a:endParaRPr lang="en-IN" dirty="0"/>
                    </a:p>
                  </a:txBody>
                  <a:tcPr/>
                </a:tc>
              </a:tr>
              <a:tr h="1037794">
                <a:tc>
                  <a:txBody>
                    <a:bodyPr/>
                    <a:lstStyle/>
                    <a:p>
                      <a:r>
                        <a:rPr lang="en-IN" dirty="0" smtClean="0"/>
                        <a:t>Invoice No </a:t>
                      </a:r>
                      <a:endParaRPr lang="en-IN" dirty="0"/>
                    </a:p>
                  </a:txBody>
                  <a:tcPr/>
                </a:tc>
                <a:tc>
                  <a:txBody>
                    <a:bodyPr/>
                    <a:lstStyle/>
                    <a:p>
                      <a:r>
                        <a:rPr kumimoji="0" lang="en-US" b="0" i="0" kern="1200" dirty="0" smtClean="0">
                          <a:solidFill>
                            <a:schemeClr val="dk1"/>
                          </a:solidFill>
                          <a:effectLst/>
                          <a:latin typeface="+mn-lt"/>
                          <a:ea typeface="+mn-ea"/>
                          <a:cs typeface="+mn-cs"/>
                        </a:rPr>
                        <a:t>a 6-digit integral number uniquely assigned to each transaction. If this code starts with letter 'c', it indicates a cancellation</a:t>
                      </a:r>
                      <a:endParaRPr lang="en-IN" dirty="0"/>
                    </a:p>
                  </a:txBody>
                  <a:tcPr/>
                </a:tc>
              </a:tr>
              <a:tr h="798303">
                <a:tc>
                  <a:txBody>
                    <a:bodyPr/>
                    <a:lstStyle/>
                    <a:p>
                      <a:r>
                        <a:rPr lang="en-IN" dirty="0" smtClean="0"/>
                        <a:t>Stock/Product No </a:t>
                      </a:r>
                      <a:endParaRPr lang="en-IN" dirty="0"/>
                    </a:p>
                  </a:txBody>
                  <a:tcPr/>
                </a:tc>
                <a:tc>
                  <a:txBody>
                    <a:bodyPr/>
                    <a:lstStyle/>
                    <a:p>
                      <a:r>
                        <a:rPr kumimoji="0" lang="en-US" b="0" i="0" kern="1200" dirty="0" smtClean="0">
                          <a:solidFill>
                            <a:schemeClr val="dk1"/>
                          </a:solidFill>
                          <a:effectLst/>
                          <a:latin typeface="+mn-lt"/>
                          <a:ea typeface="+mn-ea"/>
                          <a:cs typeface="+mn-cs"/>
                        </a:rPr>
                        <a:t> a 5-digit integral number uniquely assigned to each distinct product</a:t>
                      </a:r>
                      <a:endParaRPr lang="en-IN" dirty="0"/>
                    </a:p>
                  </a:txBody>
                  <a:tcPr/>
                </a:tc>
              </a:tr>
              <a:tr h="558812">
                <a:tc>
                  <a:txBody>
                    <a:bodyPr/>
                    <a:lstStyle/>
                    <a:p>
                      <a:r>
                        <a:rPr lang="en-IN" dirty="0" smtClean="0"/>
                        <a:t>Quantity </a:t>
                      </a:r>
                      <a:endParaRPr lang="en-IN" dirty="0"/>
                    </a:p>
                  </a:txBody>
                  <a:tcPr/>
                </a:tc>
                <a:tc>
                  <a:txBody>
                    <a:bodyPr/>
                    <a:lstStyle/>
                    <a:p>
                      <a:r>
                        <a:rPr kumimoji="0" lang="en-US" b="0" i="0" kern="1200" dirty="0" smtClean="0">
                          <a:solidFill>
                            <a:schemeClr val="dk1"/>
                          </a:solidFill>
                          <a:effectLst/>
                          <a:latin typeface="+mn-lt"/>
                          <a:ea typeface="+mn-ea"/>
                          <a:cs typeface="+mn-cs"/>
                        </a:rPr>
                        <a:t>The quantities of each product (item) per transaction. Numeric.</a:t>
                      </a:r>
                      <a:endParaRPr lang="en-IN" dirty="0"/>
                    </a:p>
                  </a:txBody>
                  <a:tcPr/>
                </a:tc>
              </a:tr>
              <a:tr h="558812">
                <a:tc>
                  <a:txBody>
                    <a:bodyPr/>
                    <a:lstStyle/>
                    <a:p>
                      <a:r>
                        <a:rPr lang="en-IN" dirty="0" smtClean="0"/>
                        <a:t>Invoice</a:t>
                      </a:r>
                      <a:r>
                        <a:rPr lang="en-IN" baseline="0" dirty="0" smtClean="0"/>
                        <a:t> Date </a:t>
                      </a:r>
                      <a:endParaRPr lang="en-IN" dirty="0"/>
                    </a:p>
                  </a:txBody>
                  <a:tcPr/>
                </a:tc>
                <a:tc>
                  <a:txBody>
                    <a:bodyPr/>
                    <a:lstStyle/>
                    <a:p>
                      <a:r>
                        <a:rPr kumimoji="0" lang="en-US" b="0" i="0" kern="1200" dirty="0" smtClean="0">
                          <a:solidFill>
                            <a:schemeClr val="dk1"/>
                          </a:solidFill>
                          <a:effectLst/>
                          <a:latin typeface="+mn-lt"/>
                          <a:ea typeface="+mn-ea"/>
                          <a:cs typeface="+mn-cs"/>
                        </a:rPr>
                        <a:t> Numeric, the day and time when each transaction was generated.</a:t>
                      </a:r>
                      <a:endParaRPr lang="en-IN" dirty="0"/>
                    </a:p>
                  </a:txBody>
                  <a:tcPr/>
                </a:tc>
              </a:tr>
              <a:tr h="400866">
                <a:tc>
                  <a:txBody>
                    <a:bodyPr/>
                    <a:lstStyle/>
                    <a:p>
                      <a:r>
                        <a:rPr lang="en-IN" dirty="0" smtClean="0"/>
                        <a:t>Unit Price </a:t>
                      </a:r>
                      <a:endParaRPr lang="en-IN" dirty="0"/>
                    </a:p>
                  </a:txBody>
                  <a:tcPr/>
                </a:tc>
                <a:tc>
                  <a:txBody>
                    <a:bodyPr/>
                    <a:lstStyle/>
                    <a:p>
                      <a:r>
                        <a:rPr kumimoji="0" lang="en-US" b="0" i="0" kern="1200" dirty="0" smtClean="0">
                          <a:solidFill>
                            <a:schemeClr val="dk1"/>
                          </a:solidFill>
                          <a:effectLst/>
                          <a:latin typeface="+mn-lt"/>
                          <a:ea typeface="+mn-ea"/>
                          <a:cs typeface="+mn-cs"/>
                        </a:rPr>
                        <a:t>Product price per unit in sterling.</a:t>
                      </a:r>
                      <a:endParaRPr lang="en-IN" dirty="0"/>
                    </a:p>
                  </a:txBody>
                  <a:tcPr/>
                </a:tc>
              </a:tr>
              <a:tr h="798303">
                <a:tc>
                  <a:txBody>
                    <a:bodyPr/>
                    <a:lstStyle/>
                    <a:p>
                      <a:r>
                        <a:rPr lang="en-IN" dirty="0" smtClean="0"/>
                        <a:t>Customer ID </a:t>
                      </a:r>
                      <a:endParaRPr lang="en-IN" dirty="0"/>
                    </a:p>
                  </a:txBody>
                  <a:tcPr/>
                </a:tc>
                <a:tc>
                  <a:txBody>
                    <a:bodyPr/>
                    <a:lstStyle/>
                    <a:p>
                      <a:r>
                        <a:rPr kumimoji="0" lang="en-US" b="0" i="0" kern="1200" dirty="0" smtClean="0">
                          <a:solidFill>
                            <a:schemeClr val="dk1"/>
                          </a:solidFill>
                          <a:effectLst/>
                          <a:latin typeface="+mn-lt"/>
                          <a:ea typeface="+mn-ea"/>
                          <a:cs typeface="+mn-cs"/>
                        </a:rPr>
                        <a:t> a 5-digit integral number uniquely assigned to each customer.</a:t>
                      </a:r>
                      <a:endParaRPr lang="en-IN" dirty="0"/>
                    </a:p>
                  </a:txBody>
                  <a:tcPr/>
                </a:tc>
              </a:tr>
              <a:tr h="558812">
                <a:tc>
                  <a:txBody>
                    <a:bodyPr/>
                    <a:lstStyle/>
                    <a:p>
                      <a:r>
                        <a:rPr lang="en-IN" dirty="0" smtClean="0"/>
                        <a:t>Country</a:t>
                      </a:r>
                      <a:r>
                        <a:rPr lang="en-IN" baseline="0" dirty="0" smtClean="0"/>
                        <a:t> </a:t>
                      </a:r>
                      <a:endParaRPr lang="en-IN" dirty="0"/>
                    </a:p>
                  </a:txBody>
                  <a:tcPr/>
                </a:tc>
                <a:tc>
                  <a:txBody>
                    <a:bodyPr/>
                    <a:lstStyle/>
                    <a:p>
                      <a:r>
                        <a:rPr kumimoji="0" lang="en-US" b="0" i="0" kern="1200" dirty="0" smtClean="0">
                          <a:solidFill>
                            <a:schemeClr val="dk1"/>
                          </a:solidFill>
                          <a:effectLst/>
                          <a:latin typeface="+mn-lt"/>
                          <a:ea typeface="+mn-ea"/>
                          <a:cs typeface="+mn-cs"/>
                        </a:rPr>
                        <a:t>the name of the country where each customer resides.</a:t>
                      </a:r>
                      <a:endParaRPr lang="en-IN" dirty="0"/>
                    </a:p>
                  </a:txBody>
                  <a:tcPr/>
                </a:tc>
              </a:tr>
            </a:tbl>
          </a:graphicData>
        </a:graphic>
      </p:graphicFrame>
    </p:spTree>
    <p:extLst>
      <p:ext uri="{BB962C8B-B14F-4D97-AF65-F5344CB8AC3E}">
        <p14:creationId xmlns:p14="http://schemas.microsoft.com/office/powerpoint/2010/main" val="4238856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102112" cy="493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7313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193</TotalTime>
  <Words>630</Words>
  <Application>Microsoft Office PowerPoint</Application>
  <PresentationFormat>On-screen Show (4:3)</PresentationFormat>
  <Paragraphs>70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Customer Segmentation Using R</vt:lpstr>
      <vt:lpstr>Introduction</vt:lpstr>
      <vt:lpstr>What is Customer Segmentation? </vt:lpstr>
      <vt:lpstr>Three most common types of Customer Segmentation </vt:lpstr>
      <vt:lpstr>Problem Statement </vt:lpstr>
      <vt:lpstr>Customer Segmentation using RFM Analysis</vt:lpstr>
      <vt:lpstr>Data Information :</vt:lpstr>
      <vt:lpstr>Description :</vt:lpstr>
      <vt:lpstr>PowerPoint Presentation</vt:lpstr>
      <vt:lpstr>Exploratory Data Analysis </vt:lpstr>
      <vt:lpstr>PowerPoint Presentation</vt:lpstr>
      <vt:lpstr>PowerPoint Presentation</vt:lpstr>
      <vt:lpstr>PowerPoint Presentation</vt:lpstr>
      <vt:lpstr>PowerPoint Presentation</vt:lpstr>
      <vt:lpstr>We now have segmented our customers in different groups</vt:lpstr>
      <vt:lpstr>Clustering (K-means)</vt:lpstr>
      <vt:lpstr>PowerPoint Presentation</vt:lpstr>
      <vt:lpstr>Conclusion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cp:revision>
  <dcterms:created xsi:type="dcterms:W3CDTF">2021-02-01T11:33:35Z</dcterms:created>
  <dcterms:modified xsi:type="dcterms:W3CDTF">2021-02-01T14:47:10Z</dcterms:modified>
</cp:coreProperties>
</file>