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7" r:id="rId26"/>
    <p:sldId id="279" r:id="rId27"/>
    <p:sldId id="280" r:id="rId28"/>
    <p:sldId id="281" r:id="rId29"/>
    <p:sldId id="282" r:id="rId30"/>
    <p:sldId id="285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9109D9-3B49-46CD-9002-487A6A9F6DF6}" type="datetimeFigureOut">
              <a:rPr lang="en-IN" smtClean="0"/>
              <a:pPr/>
              <a:t>04-11-2019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940327-723D-408F-AEE1-9022F00941B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Configuration Management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activities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SCM has four major activities:</a:t>
            </a:r>
          </a:p>
          <a:p>
            <a:r>
              <a:rPr lang="en-US" dirty="0" smtClean="0"/>
              <a:t>Identification</a:t>
            </a:r>
          </a:p>
          <a:p>
            <a:r>
              <a:rPr lang="en-US" dirty="0" smtClean="0"/>
              <a:t>Control</a:t>
            </a:r>
          </a:p>
          <a:p>
            <a:r>
              <a:rPr lang="en-US" dirty="0" smtClean="0"/>
              <a:t>Status Accounting</a:t>
            </a:r>
          </a:p>
          <a:p>
            <a:r>
              <a:rPr lang="en-US" dirty="0" smtClean="0"/>
              <a:t>Auditing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Software Configuration Identification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Configuration Identification: an element of Configuration Management, consisting of selecting the configuration items for a system and recording their functional and physical characteristics in technical documentation.</a:t>
            </a:r>
          </a:p>
          <a:p>
            <a:pPr algn="just">
              <a:buNone/>
            </a:pPr>
            <a:r>
              <a:rPr lang="en-US" dirty="0" smtClean="0"/>
              <a:t>In addition to this, we must maintain:</a:t>
            </a:r>
          </a:p>
          <a:p>
            <a:pPr algn="just"/>
            <a:r>
              <a:rPr lang="en-US" dirty="0" smtClean="0"/>
              <a:t>Documentation</a:t>
            </a:r>
          </a:p>
          <a:p>
            <a:pPr algn="just"/>
            <a:r>
              <a:rPr lang="en-US" dirty="0" smtClean="0"/>
              <a:t>The specifications and designs</a:t>
            </a:r>
          </a:p>
          <a:p>
            <a:pPr algn="just"/>
            <a:r>
              <a:rPr lang="en-US" dirty="0" smtClean="0"/>
              <a:t>The test designs, data and reports</a:t>
            </a:r>
          </a:p>
          <a:p>
            <a:pPr algn="just"/>
            <a:r>
              <a:rPr lang="en-US" dirty="0" smtClean="0"/>
              <a:t>The change and problem reports</a:t>
            </a:r>
          </a:p>
          <a:p>
            <a:pPr algn="just"/>
            <a:r>
              <a:rPr lang="en-US" dirty="0" smtClean="0"/>
              <a:t>The ‘make’ files which direct and document the way the system is constructed.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Rules governing the process of SCI are: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SCI defines the ‘granularity’ of the SCM</a:t>
            </a:r>
          </a:p>
          <a:p>
            <a:pPr algn="just"/>
            <a:r>
              <a:rPr lang="en-US" dirty="0" smtClean="0"/>
              <a:t>SCI defines what is needed to be seen i.e. the visibility to all those who need to know what is happening on the project.</a:t>
            </a:r>
          </a:p>
          <a:p>
            <a:pPr algn="just"/>
            <a:r>
              <a:rPr lang="en-US" dirty="0" smtClean="0"/>
              <a:t>SCI ensures that the identification scheme selected reflects the structure of the product, the project and the organization.</a:t>
            </a:r>
          </a:p>
          <a:p>
            <a:pPr algn="just"/>
            <a:r>
              <a:rPr lang="en-US" dirty="0" smtClean="0"/>
              <a:t>The identification process must always be coupled with a parallel process of labeling the item with a distinct and unique label</a:t>
            </a:r>
          </a:p>
          <a:p>
            <a:pPr algn="just"/>
            <a:r>
              <a:rPr lang="en-US" dirty="0" smtClean="0"/>
              <a:t>SCI is a critical project management task.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SCI can be defined as work product or information that is created as part of the software engineering process.</a:t>
            </a:r>
          </a:p>
          <a:p>
            <a:pPr>
              <a:buNone/>
            </a:pPr>
            <a:r>
              <a:rPr lang="en-US" dirty="0" smtClean="0"/>
              <a:t>Example of work products identified as configuration items:</a:t>
            </a:r>
          </a:p>
          <a:p>
            <a:r>
              <a:rPr lang="en-US" dirty="0" smtClean="0"/>
              <a:t>Requirement specifications</a:t>
            </a:r>
          </a:p>
          <a:p>
            <a:r>
              <a:rPr lang="en-US" dirty="0" smtClean="0"/>
              <a:t>Design specifications</a:t>
            </a:r>
          </a:p>
          <a:p>
            <a:r>
              <a:rPr lang="en-US" dirty="0" smtClean="0"/>
              <a:t>Test plans and Test cases</a:t>
            </a:r>
          </a:p>
          <a:p>
            <a:r>
              <a:rPr lang="en-US" dirty="0" smtClean="0"/>
              <a:t>Source code</a:t>
            </a:r>
          </a:p>
          <a:p>
            <a:r>
              <a:rPr lang="en-US" dirty="0" smtClean="0"/>
              <a:t>Software tools</a:t>
            </a:r>
          </a:p>
          <a:p>
            <a:r>
              <a:rPr lang="en-US" dirty="0" smtClean="0"/>
              <a:t>Software Configuration Management plans</a:t>
            </a:r>
          </a:p>
          <a:p>
            <a:r>
              <a:rPr lang="en-US" dirty="0" smtClean="0"/>
              <a:t>Software verification and validations plan</a:t>
            </a:r>
          </a:p>
          <a:p>
            <a:r>
              <a:rPr lang="en-US" dirty="0" smtClean="0"/>
              <a:t>User manuals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Configuration Identification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Important identification principles</a:t>
            </a:r>
          </a:p>
          <a:p>
            <a:r>
              <a:rPr lang="en-US" dirty="0" smtClean="0"/>
              <a:t>Labels</a:t>
            </a:r>
          </a:p>
          <a:p>
            <a:r>
              <a:rPr lang="en-US" dirty="0" smtClean="0"/>
              <a:t>Baselining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Partitioning a baseline is always subjective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some partition and maintain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Baselines live forever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Relations v/s Versions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Visibility and Traceability</a:t>
            </a:r>
          </a:p>
          <a:p>
            <a:pPr marL="514350" indent="-514350">
              <a:buNone/>
            </a:pPr>
            <a:r>
              <a:rPr lang="en-US" dirty="0" smtClean="0"/>
              <a:t>Configuration Identification numbering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Configuration control: An element of configuration management, consisting of the evaluation, co-ordination, approval or disapproval and implementation of changes to configuration item after formal establishment of their configuration identification.</a:t>
            </a:r>
          </a:p>
          <a:p>
            <a:pPr algn="just"/>
            <a:r>
              <a:rPr lang="en-US" dirty="0" smtClean="0"/>
              <a:t>Software configuration control solves four of the most common problems facing software developers:</a:t>
            </a:r>
          </a:p>
          <a:p>
            <a:pPr algn="just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en-US" dirty="0" smtClean="0"/>
              <a:t>The double maintenance problem</a:t>
            </a:r>
          </a:p>
          <a:p>
            <a:r>
              <a:rPr lang="en-US" dirty="0" smtClean="0"/>
              <a:t>The shared data problem</a:t>
            </a:r>
          </a:p>
          <a:p>
            <a:r>
              <a:rPr lang="en-US" dirty="0" smtClean="0"/>
              <a:t>The simultaneous update problem</a:t>
            </a:r>
          </a:p>
          <a:p>
            <a:r>
              <a:rPr lang="en-US" dirty="0" smtClean="0"/>
              <a:t>The missing/unknown version problem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 configuration status accounting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Main issue of Software Configuration Management is acquisition and maintenance of all information concerning a project’s status and that of its parts.</a:t>
            </a:r>
          </a:p>
          <a:p>
            <a:pPr algn="just"/>
            <a:r>
              <a:rPr lang="en-US" dirty="0" smtClean="0"/>
              <a:t>For each configuration item, regardless of whether the item is an individual item or an aggregate, a separate ‘logical account’ is maintained and transactions are recorded.</a:t>
            </a:r>
          </a:p>
          <a:p>
            <a:pPr algn="just"/>
            <a:r>
              <a:rPr lang="en-US" dirty="0" smtClean="0"/>
              <a:t>In addition to transactions, actual programming information is recorded upon the configuration item’s archive.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configuration status accounting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Configuration Status Accounting Reports: there are three reports, which must be called the ‘most basic of reports’.</a:t>
            </a:r>
          </a:p>
          <a:p>
            <a:pPr algn="just"/>
            <a:r>
              <a:rPr lang="en-US" dirty="0" smtClean="0"/>
              <a:t>Transaction log</a:t>
            </a:r>
          </a:p>
          <a:p>
            <a:pPr algn="just"/>
            <a:r>
              <a:rPr lang="en-US" dirty="0" smtClean="0"/>
              <a:t>Change log</a:t>
            </a:r>
          </a:p>
          <a:p>
            <a:pPr algn="just"/>
            <a:r>
              <a:rPr lang="en-US" dirty="0" smtClean="0"/>
              <a:t>Item ‘delta’ report</a:t>
            </a:r>
          </a:p>
          <a:p>
            <a:pPr algn="just">
              <a:buNone/>
            </a:pPr>
            <a:r>
              <a:rPr lang="en-US" dirty="0" smtClean="0"/>
              <a:t>Some other common reports are:</a:t>
            </a:r>
          </a:p>
          <a:p>
            <a:pPr algn="just"/>
            <a:r>
              <a:rPr lang="en-US" dirty="0" smtClean="0"/>
              <a:t>Resource usage</a:t>
            </a:r>
          </a:p>
          <a:p>
            <a:pPr algn="just"/>
            <a:r>
              <a:rPr lang="en-US" dirty="0" smtClean="0"/>
              <a:t>Stock status</a:t>
            </a:r>
          </a:p>
          <a:p>
            <a:pPr algn="just"/>
            <a:r>
              <a:rPr lang="en-US" dirty="0" smtClean="0"/>
              <a:t>Changes in progress</a:t>
            </a:r>
          </a:p>
          <a:p>
            <a:pPr algn="just"/>
            <a:r>
              <a:rPr lang="en-US" dirty="0" smtClean="0"/>
              <a:t>Deviation agreed upon etc.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8527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configuration status accounting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/>
          <a:lstStyle/>
          <a:p>
            <a:pPr algn="just"/>
            <a:r>
              <a:rPr lang="en-US" dirty="0" smtClean="0"/>
              <a:t>Change control board: a group of people responsible for evaluating and approving/disapproving proposed changes to configuration items, and for implementation of approved changes.</a:t>
            </a:r>
          </a:p>
          <a:p>
            <a:pPr algn="just">
              <a:buNone/>
            </a:pPr>
            <a:r>
              <a:rPr lang="en-US" dirty="0" smtClean="0"/>
              <a:t>CCB members are:</a:t>
            </a:r>
          </a:p>
          <a:p>
            <a:pPr algn="just"/>
            <a:r>
              <a:rPr lang="en-US" dirty="0" smtClean="0"/>
              <a:t>Project Managers</a:t>
            </a:r>
          </a:p>
          <a:p>
            <a:pPr algn="just"/>
            <a:r>
              <a:rPr lang="en-US" dirty="0" smtClean="0"/>
              <a:t>User Representative</a:t>
            </a:r>
          </a:p>
          <a:p>
            <a:pPr algn="just"/>
            <a:r>
              <a:rPr lang="en-US" dirty="0" smtClean="0"/>
              <a:t>Quality Controller</a:t>
            </a:r>
          </a:p>
          <a:p>
            <a:pPr algn="just"/>
            <a:r>
              <a:rPr lang="en-US" dirty="0" smtClean="0"/>
              <a:t>Configuration Controller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600" dirty="0"/>
              <a:t>Software 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“</a:t>
            </a:r>
            <a:r>
              <a:rPr lang="en-US" dirty="0"/>
              <a:t>C</a:t>
            </a:r>
            <a:r>
              <a:rPr lang="en-US" dirty="0" smtClean="0"/>
              <a:t>hange Management” is one of the fundamental activities of software engineering.</a:t>
            </a:r>
          </a:p>
          <a:p>
            <a:pPr algn="just"/>
            <a:r>
              <a:rPr lang="en-US" dirty="0" smtClean="0"/>
              <a:t>This is because the business environments for which software applications are developed, themselves are very dynamic.</a:t>
            </a:r>
          </a:p>
          <a:p>
            <a:pPr algn="just"/>
            <a:r>
              <a:rPr lang="en-US" dirty="0" smtClean="0"/>
              <a:t>And business requirements , expectations from software applications keep changing.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121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Change 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50558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This log is implemented as an informal/formal notebook.</a:t>
            </a:r>
          </a:p>
          <a:p>
            <a:pPr algn="just"/>
            <a:r>
              <a:rPr lang="en-US" dirty="0" smtClean="0"/>
              <a:t>This log should contain all information relevant to, and regarding requested changes in the system or any part thereof.</a:t>
            </a:r>
          </a:p>
          <a:p>
            <a:pPr algn="just">
              <a:buNone/>
            </a:pPr>
            <a:r>
              <a:rPr lang="en-US" dirty="0" smtClean="0"/>
              <a:t>    The following minimum information is expected in the  change log:</a:t>
            </a:r>
          </a:p>
          <a:p>
            <a:pPr algn="just"/>
            <a:r>
              <a:rPr lang="en-US" dirty="0" smtClean="0"/>
              <a:t>Change number</a:t>
            </a:r>
          </a:p>
          <a:p>
            <a:pPr algn="just"/>
            <a:r>
              <a:rPr lang="en-US" dirty="0" smtClean="0"/>
              <a:t>The change number will be assigned by the CCB</a:t>
            </a:r>
          </a:p>
          <a:p>
            <a:pPr algn="just"/>
            <a:r>
              <a:rPr lang="en-US" dirty="0" smtClean="0"/>
              <a:t>Change request status type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Request opened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Authorized for implementation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In implementation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In pre-release testing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dirty="0" smtClean="0"/>
              <a:t>Change request denied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08512"/>
          </a:xfrm>
        </p:spPr>
        <p:txBody>
          <a:bodyPr/>
          <a:lstStyle/>
          <a:p>
            <a:r>
              <a:rPr lang="en-US" dirty="0" smtClean="0"/>
              <a:t>Change request originator details</a:t>
            </a:r>
          </a:p>
          <a:p>
            <a:r>
              <a:rPr lang="en-US" dirty="0" smtClean="0"/>
              <a:t>Software documents affected by this change request</a:t>
            </a:r>
          </a:p>
          <a:p>
            <a:r>
              <a:rPr lang="en-US" dirty="0" smtClean="0"/>
              <a:t>Change request originator date</a:t>
            </a:r>
          </a:p>
          <a:p>
            <a:r>
              <a:rPr lang="en-US" dirty="0" smtClean="0"/>
              <a:t>Change description</a:t>
            </a:r>
          </a:p>
          <a:p>
            <a:r>
              <a:rPr lang="en-US" dirty="0" smtClean="0"/>
              <a:t>Details of the person who will carry out the Change Request when approved</a:t>
            </a:r>
          </a:p>
          <a:p>
            <a:r>
              <a:rPr lang="en-US" dirty="0" smtClean="0"/>
              <a:t>Impact Analysis Details</a:t>
            </a:r>
          </a:p>
          <a:p>
            <a:r>
              <a:rPr lang="en-US" dirty="0" smtClean="0"/>
              <a:t>Follow-up action required to implement this change request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report is generated to summarize progress of the development and to compare this progress with status presented in the previous report.</a:t>
            </a:r>
          </a:p>
          <a:p>
            <a:pPr algn="just">
              <a:buNone/>
            </a:pPr>
            <a:r>
              <a:rPr lang="en-US" dirty="0" smtClean="0"/>
              <a:t>Report should include:</a:t>
            </a:r>
          </a:p>
          <a:p>
            <a:pPr algn="just"/>
            <a:r>
              <a:rPr lang="en-US" dirty="0" smtClean="0"/>
              <a:t>Dates</a:t>
            </a:r>
          </a:p>
          <a:p>
            <a:pPr algn="just"/>
            <a:r>
              <a:rPr lang="en-US" dirty="0" smtClean="0"/>
              <a:t>Narrative</a:t>
            </a:r>
          </a:p>
          <a:p>
            <a:pPr algn="just"/>
            <a:r>
              <a:rPr lang="en-US" dirty="0" smtClean="0"/>
              <a:t>format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status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report should summarize the status of each and all system changes which are in a defined state of ‘open’; and should indicate the following items:</a:t>
            </a:r>
          </a:p>
          <a:p>
            <a:pPr algn="just"/>
            <a:r>
              <a:rPr lang="en-US" dirty="0" smtClean="0"/>
              <a:t>Inventory</a:t>
            </a:r>
          </a:p>
          <a:p>
            <a:pPr algn="just"/>
            <a:r>
              <a:rPr lang="en-US" dirty="0" smtClean="0"/>
              <a:t>Description</a:t>
            </a:r>
          </a:p>
          <a:p>
            <a:pPr algn="just"/>
            <a:r>
              <a:rPr lang="en-US" dirty="0" smtClean="0"/>
              <a:t>Status</a:t>
            </a:r>
          </a:p>
          <a:p>
            <a:pPr algn="just"/>
            <a:r>
              <a:rPr lang="en-US" dirty="0" smtClean="0"/>
              <a:t>Analyst/programmer/software engineer</a:t>
            </a:r>
          </a:p>
          <a:p>
            <a:pPr algn="just"/>
            <a:r>
              <a:rPr lang="en-US" dirty="0" smtClean="0"/>
              <a:t>Completion date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 log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This report should clearly show the effect and relationships resulting from each and every event, which occurred during the course of the software project.</a:t>
            </a:r>
          </a:p>
          <a:p>
            <a:pPr algn="just">
              <a:buNone/>
            </a:pPr>
            <a:r>
              <a:rPr lang="en-US" dirty="0" smtClean="0"/>
              <a:t>It should have the following minimum entries:</a:t>
            </a:r>
          </a:p>
          <a:p>
            <a:pPr algn="just"/>
            <a:r>
              <a:rPr lang="en-US" dirty="0" smtClean="0"/>
              <a:t>Transaction number</a:t>
            </a:r>
          </a:p>
          <a:p>
            <a:pPr algn="just"/>
            <a:r>
              <a:rPr lang="en-US" dirty="0" smtClean="0"/>
              <a:t>Date and time stamp</a:t>
            </a:r>
          </a:p>
          <a:p>
            <a:pPr algn="just"/>
            <a:r>
              <a:rPr lang="en-US" dirty="0" smtClean="0"/>
              <a:t>Originator</a:t>
            </a:r>
          </a:p>
          <a:p>
            <a:pPr algn="just"/>
            <a:r>
              <a:rPr lang="en-US" dirty="0" smtClean="0"/>
              <a:t>Software elements affected</a:t>
            </a:r>
          </a:p>
          <a:p>
            <a:pPr algn="just"/>
            <a:r>
              <a:rPr lang="en-US" dirty="0" smtClean="0"/>
              <a:t>Description of the activity</a:t>
            </a:r>
          </a:p>
          <a:p>
            <a:pPr algn="just"/>
            <a:r>
              <a:rPr lang="en-US" dirty="0" smtClean="0"/>
              <a:t>Change in progress report</a:t>
            </a:r>
          </a:p>
          <a:p>
            <a:pPr algn="just"/>
            <a:r>
              <a:rPr lang="en-US" dirty="0" smtClean="0"/>
              <a:t>Participants</a:t>
            </a:r>
          </a:p>
          <a:p>
            <a:pPr algn="just"/>
            <a:r>
              <a:rPr lang="en-US" dirty="0" smtClean="0"/>
              <a:t>Impact 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c1.smartdraw.com/examples/content/Examples/09_Forms/Information_Technology_Forms/Project_Change_Request_Form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6552728" cy="56886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7252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/>
          <a:lstStyle/>
          <a:p>
            <a:r>
              <a:rPr lang="en-US" dirty="0" smtClean="0"/>
              <a:t>Configuration Auditing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software configuration audit should periodically be performed to ensure that the SCM practices and procedures are rigorously followed.</a:t>
            </a:r>
          </a:p>
          <a:p>
            <a:pPr algn="just"/>
            <a:r>
              <a:rPr lang="en-US" dirty="0" smtClean="0"/>
              <a:t>Every major baseline must be audited. For in-house systems, an informal audit is usually sufficient.</a:t>
            </a:r>
          </a:p>
          <a:p>
            <a:pPr algn="just"/>
            <a:r>
              <a:rPr lang="en-US" dirty="0" smtClean="0"/>
              <a:t>The intention of audit is to provide project visibility.</a:t>
            </a:r>
          </a:p>
          <a:p>
            <a:pPr algn="just"/>
            <a:r>
              <a:rPr lang="en-US" dirty="0" smtClean="0"/>
              <a:t>Generally, configuration audit is performed by an external auditor.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663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Control over suppliers and subcontractors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pPr algn="just"/>
            <a:r>
              <a:rPr lang="en-US" dirty="0" smtClean="0"/>
              <a:t>It should be noted that the items or subsystems, which are developed by sub-contractor or supplied by vendor, must always be controlled and audited for Configuration Management.</a:t>
            </a:r>
          </a:p>
          <a:p>
            <a:pPr algn="just"/>
            <a:r>
              <a:rPr lang="en-US" dirty="0" smtClean="0"/>
              <a:t>The determination of sub-contractor Configuration Management requirements should be governed by a consistent concept of the needs of the agency issuing the contract. 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Guidelines for Configuration Audits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SCM audits are periodically needs to ensure the integrity of the software baselines.</a:t>
            </a:r>
          </a:p>
          <a:p>
            <a:pPr algn="just"/>
            <a:r>
              <a:rPr lang="en-US" dirty="0" smtClean="0"/>
              <a:t>An audit is performed before every major baseline change or major release and non-conformances if any are tracked to closure and reported to all stake holders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The configuration audit team consists of qualified technical people who are not involved in the specific tasks being audited.</a:t>
            </a:r>
          </a:p>
          <a:p>
            <a:pPr algn="just"/>
            <a:r>
              <a:rPr lang="en-US" dirty="0" smtClean="0"/>
              <a:t>The audit verifies that changes to the baseline are implemented as intended.</a:t>
            </a:r>
          </a:p>
          <a:p>
            <a:pPr algn="just"/>
            <a:r>
              <a:rPr lang="en-US" dirty="0" smtClean="0"/>
              <a:t>The auditing function is an integral part of the SCM system.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3924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phase review process then ensures that the proper actions are taken as follows: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High-level design</a:t>
            </a:r>
          </a:p>
          <a:p>
            <a:r>
              <a:rPr lang="en-US" dirty="0" smtClean="0"/>
              <a:t>Detailed design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operational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Configuration: the arrangement of a computer system or components as defined by the number, nature and interconnections of its constituent parts.</a:t>
            </a:r>
          </a:p>
          <a:p>
            <a:pPr algn="just"/>
            <a:r>
              <a:rPr lang="en-US" dirty="0" smtClean="0"/>
              <a:t>Configuration Management: a discipline applying technical and administrative direction to: identify and document the functional and physical characteristics of a configuration item, and control changes to those characteristics, report change processing and implementation status and verify compliance with specified requirements. 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3907667"/>
              </p:ext>
            </p:extLst>
          </p:nvPr>
        </p:nvGraphicFramePr>
        <p:xfrm>
          <a:off x="899592" y="417465"/>
          <a:ext cx="7344815" cy="6429500"/>
        </p:xfrm>
        <a:graphic>
          <a:graphicData uri="http://schemas.openxmlformats.org/drawingml/2006/table">
            <a:tbl>
              <a:tblPr/>
              <a:tblGrid>
                <a:gridCol w="3373839"/>
                <a:gridCol w="588015"/>
                <a:gridCol w="444537"/>
                <a:gridCol w="609579"/>
                <a:gridCol w="2328845"/>
              </a:tblGrid>
              <a:tr h="332697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latin typeface="Calibri"/>
                          <a:ea typeface="Times New Roman"/>
                        </a:rPr>
                        <a:t>Process Audit Checklist</a:t>
                      </a:r>
                      <a:endParaRPr lang="en-IN" sz="1400" b="1" kern="0" dirty="0">
                        <a:latin typeface="Calibri"/>
                        <a:ea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400" b="1" dirty="0">
                          <a:latin typeface="Arial"/>
                          <a:ea typeface="Times New Roman"/>
                        </a:rPr>
                        <a:t>Process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:  Configuration Audits</a:t>
                      </a:r>
                      <a:endParaRPr lang="en-IN" sz="1400" dirty="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74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Arial"/>
                          <a:ea typeface="Times New Roman"/>
                        </a:rPr>
                        <a:t>Audit Criteria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Arial"/>
                          <a:ea typeface="Times New Roman"/>
                        </a:rPr>
                        <a:t>Yes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Arial"/>
                          <a:ea typeface="Times New Roman"/>
                        </a:rPr>
                        <a:t>No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Arial"/>
                          <a:ea typeface="Times New Roman"/>
                        </a:rPr>
                        <a:t>N/A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latin typeface="Arial"/>
                          <a:ea typeface="Times New Roman"/>
                        </a:rPr>
                        <a:t>Notes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Are process inputs used and the correct versions, where applicable?</a:t>
                      </a:r>
                      <a:endParaRPr lang="en-IN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CM Plan, schedule</a:t>
                      </a:r>
                      <a:endParaRPr lang="en-IN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Baseline documentation</a:t>
                      </a:r>
                      <a:endParaRPr lang="en-IN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Baseline product</a:t>
                      </a:r>
                      <a:endParaRPr lang="en-IN" sz="1400" dirty="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Final test results</a:t>
                      </a:r>
                      <a:endParaRPr lang="en-IN" sz="1400" dirty="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7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Is the configuration audits process performed when scheduled and when ready?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Is configuration verification performed of requirements and design baselines?</a:t>
                      </a:r>
                      <a:endParaRPr lang="en-IN" sz="1400" dirty="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Are functional configuration audits performed of accepted product?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Are final physical configuration audits performed of completed product?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7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Does the configuration audits process comply with its defined documentation?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3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Are the correct outputs produced?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Baseline configuration verification results and actions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Functional configuration audit results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Physical configuration audit results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438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Times New Roman"/>
                        </a:rPr>
                        <a:t>Additional Notes: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189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latin typeface="Arial"/>
                          <a:ea typeface="Times New Roman"/>
                        </a:rPr>
                        <a:t>QA:</a:t>
                      </a:r>
                      <a:endParaRPr lang="en-IN" sz="140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</a:rPr>
                        <a:t>Date:</a:t>
                      </a:r>
                      <a:endParaRPr lang="en-IN" sz="1400" dirty="0">
                        <a:latin typeface="Times New Roman"/>
                        <a:ea typeface="Times New Roman"/>
                      </a:endParaRPr>
                    </a:p>
                  </a:txBody>
                  <a:tcPr marL="44297" marR="4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Personnel in SCM Activities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952328"/>
          </a:xfrm>
        </p:spPr>
        <p:txBody>
          <a:bodyPr/>
          <a:lstStyle/>
          <a:p>
            <a:r>
              <a:rPr lang="en-US" dirty="0" smtClean="0"/>
              <a:t>Number of personnel</a:t>
            </a:r>
          </a:p>
          <a:p>
            <a:r>
              <a:rPr lang="en-US" dirty="0" smtClean="0"/>
              <a:t>Expected skills levels</a:t>
            </a:r>
          </a:p>
          <a:p>
            <a:r>
              <a:rPr lang="en-US" dirty="0" smtClean="0"/>
              <a:t>Job titles</a:t>
            </a:r>
          </a:p>
          <a:p>
            <a:r>
              <a:rPr lang="en-US" dirty="0" smtClean="0"/>
              <a:t>Security clearances needed.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SCM: Some pitfalls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Anti-patterns are the syndromes to be watched for:</a:t>
            </a:r>
          </a:p>
          <a:p>
            <a:r>
              <a:rPr lang="en-US" dirty="0" smtClean="0"/>
              <a:t>Silver Bullet</a:t>
            </a:r>
          </a:p>
          <a:p>
            <a:r>
              <a:rPr lang="en-US" dirty="0" smtClean="0"/>
              <a:t>Developer-software configuration management</a:t>
            </a:r>
          </a:p>
          <a:p>
            <a:r>
              <a:rPr lang="en-US" dirty="0" smtClean="0"/>
              <a:t>Failure to audit</a:t>
            </a:r>
          </a:p>
          <a:p>
            <a:r>
              <a:rPr lang="en-US" dirty="0" smtClean="0"/>
              <a:t>Software configuration management experts</a:t>
            </a:r>
          </a:p>
          <a:p>
            <a:r>
              <a:rPr lang="en-US" dirty="0" smtClean="0"/>
              <a:t>Postmortem planning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Configuration Management?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aspects:</a:t>
            </a:r>
          </a:p>
          <a:p>
            <a:r>
              <a:rPr lang="en-US" dirty="0" smtClean="0"/>
              <a:t>Changes are frequent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 customers have different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Changes get clarified at a later 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Business Environment, too,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Technology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Personal whims!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559896"/>
          </a:xfrm>
        </p:spPr>
        <p:txBody>
          <a:bodyPr/>
          <a:lstStyle/>
          <a:p>
            <a:r>
              <a:rPr lang="en-US" dirty="0" smtClean="0"/>
              <a:t>Software projects: Personal turnover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Developers leave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single point contact changes</a:t>
            </a:r>
          </a:p>
          <a:p>
            <a:pPr marL="514350" indent="-514350">
              <a:buNone/>
            </a:pPr>
            <a:r>
              <a:rPr lang="en-US" dirty="0" smtClean="0"/>
              <a:t>Another problems are: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Double maintenance problems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Shared data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Simultaneous updates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dirty="0" smtClean="0"/>
              <a:t>Missing/unknown version problems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All this only means that change is inevitable when computer software is built.</a:t>
            </a:r>
          </a:p>
          <a:p>
            <a:pPr algn="just"/>
            <a:r>
              <a:rPr lang="en-US" dirty="0" smtClean="0"/>
              <a:t>And changes increases the level of confusion among software engineers.</a:t>
            </a:r>
          </a:p>
          <a:p>
            <a:pPr algn="just"/>
            <a:r>
              <a:rPr lang="en-US" dirty="0" smtClean="0"/>
              <a:t>When changes are not analyzed and documented before implementing then, confusion will result.</a:t>
            </a:r>
          </a:p>
          <a:p>
            <a:pPr algn="just">
              <a:buNone/>
            </a:pPr>
            <a:r>
              <a:rPr lang="en-US" dirty="0" smtClean="0"/>
              <a:t>“the art of coordinating software development to minimize confusion is called Configuration Management. Configuration Management is the art of identifying, organizing and controlling modifications to the software being built by a programming team. The goal is to maximize productivity by minimizing mistakes… ”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SCM activities are developed to: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change</a:t>
            </a:r>
          </a:p>
          <a:p>
            <a:r>
              <a:rPr lang="en-US" dirty="0" smtClean="0"/>
              <a:t>Control change</a:t>
            </a:r>
          </a:p>
          <a:p>
            <a:r>
              <a:rPr lang="en-US" dirty="0" smtClean="0"/>
              <a:t>Ensure that change is being properly implemented</a:t>
            </a:r>
          </a:p>
          <a:p>
            <a:r>
              <a:rPr lang="en-US" dirty="0" smtClean="0"/>
              <a:t>Report changes to others who may have to do with it.</a:t>
            </a:r>
          </a:p>
          <a:p>
            <a:pPr>
              <a:buNone/>
            </a:pPr>
            <a:r>
              <a:rPr lang="en-US" dirty="0" smtClean="0"/>
              <a:t>Configuration </a:t>
            </a:r>
            <a:r>
              <a:rPr lang="en-US" dirty="0" smtClean="0"/>
              <a:t>Management includes six point:</a:t>
            </a:r>
          </a:p>
          <a:p>
            <a:r>
              <a:rPr lang="en-US" dirty="0" smtClean="0"/>
              <a:t>It is a Management discipline</a:t>
            </a:r>
          </a:p>
          <a:p>
            <a:r>
              <a:rPr lang="en-US" dirty="0" smtClean="0"/>
              <a:t>It identifies the proposed or actual configuration of a system</a:t>
            </a:r>
          </a:p>
          <a:p>
            <a:r>
              <a:rPr lang="en-US" dirty="0" smtClean="0"/>
              <a:t>This is done at discrete points in 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algn="just"/>
            <a:r>
              <a:rPr lang="en-US" dirty="0" smtClean="0"/>
              <a:t>Systematically records and traces changes to all system components</a:t>
            </a:r>
          </a:p>
          <a:p>
            <a:pPr algn="just"/>
            <a:r>
              <a:rPr lang="en-US" dirty="0" smtClean="0"/>
              <a:t>Provides tools for controlling changes; and finally</a:t>
            </a:r>
          </a:p>
          <a:p>
            <a:pPr algn="just"/>
            <a:r>
              <a:rPr lang="en-US" dirty="0" smtClean="0"/>
              <a:t>Allows everything happening with the system, throughout the entire life-cycle of the system, to be verified via auditing and reporting tools</a:t>
            </a:r>
          </a:p>
          <a:p>
            <a:pPr algn="just">
              <a:buNone/>
            </a:pPr>
            <a:r>
              <a:rPr lang="en-US" dirty="0" smtClean="0"/>
              <a:t>   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Configuration </a:t>
            </a:r>
            <a:r>
              <a:rPr lang="en-US" dirty="0" smtClean="0"/>
              <a:t>Management is a process used for efficiently developing and maintaining software. This is accomplished by improving: accountability, reproducibility, traceability and co-ordination.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Nomenclature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System: the package of all the software that meet’s the user’s requirements.</a:t>
            </a:r>
          </a:p>
          <a:p>
            <a:pPr algn="just"/>
            <a:r>
              <a:rPr lang="en-US" dirty="0" smtClean="0"/>
              <a:t>Subsystem: large systems can have many subsystems, such as communication, display and processing.</a:t>
            </a:r>
          </a:p>
          <a:p>
            <a:pPr algn="just"/>
            <a:r>
              <a:rPr lang="en-US" dirty="0" smtClean="0"/>
              <a:t>Product: subsystems typically contain many products. Example an operating system might contain a control program, compilers, utilities and so forth.</a:t>
            </a:r>
          </a:p>
          <a:p>
            <a:pPr algn="just"/>
            <a:r>
              <a:rPr lang="en-US" dirty="0" smtClean="0"/>
              <a:t>Components: at the next level, a control program could be made up of such components of the sub-system.</a:t>
            </a:r>
          </a:p>
          <a:p>
            <a:pPr algn="just"/>
            <a:r>
              <a:rPr lang="en-US" dirty="0" smtClean="0"/>
              <a:t>Module: at the lowest level, components consist of a number of modules. Modules typically implement functions that are relatively small and self-contained.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297</TotalTime>
  <Words>1636</Words>
  <Application>Microsoft Office PowerPoint</Application>
  <PresentationFormat>On-screen Show (4:3)</PresentationFormat>
  <Paragraphs>220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Software Configuration Management</vt:lpstr>
      <vt:lpstr>Software Configuration Management</vt:lpstr>
      <vt:lpstr>Some definitions</vt:lpstr>
      <vt:lpstr>Why Configuration Management? </vt:lpstr>
      <vt:lpstr>Slide 5</vt:lpstr>
      <vt:lpstr>Slide 6</vt:lpstr>
      <vt:lpstr>SCM activities are developed to:</vt:lpstr>
      <vt:lpstr>Slide 8</vt:lpstr>
      <vt:lpstr>Nomenclature</vt:lpstr>
      <vt:lpstr>SCM activities</vt:lpstr>
      <vt:lpstr>Software Configuration Identification</vt:lpstr>
      <vt:lpstr>Rules governing the process of SCI are:</vt:lpstr>
      <vt:lpstr>Slide 13</vt:lpstr>
      <vt:lpstr>Software Configuration Identification</vt:lpstr>
      <vt:lpstr>Software configuration control</vt:lpstr>
      <vt:lpstr>Slide 16</vt:lpstr>
      <vt:lpstr>Software configuration status accounting</vt:lpstr>
      <vt:lpstr>Software configuration status accounting</vt:lpstr>
      <vt:lpstr>Software configuration status accounting</vt:lpstr>
      <vt:lpstr> Change log</vt:lpstr>
      <vt:lpstr>Slide 21</vt:lpstr>
      <vt:lpstr>Delta report</vt:lpstr>
      <vt:lpstr>Stock status report</vt:lpstr>
      <vt:lpstr>Transaction log</vt:lpstr>
      <vt:lpstr>Slide 25</vt:lpstr>
      <vt:lpstr>Configuration Auditing</vt:lpstr>
      <vt:lpstr>Control over suppliers and subcontractors</vt:lpstr>
      <vt:lpstr>Guidelines for Configuration Audits</vt:lpstr>
      <vt:lpstr>Slide 29</vt:lpstr>
      <vt:lpstr>Slide 30</vt:lpstr>
      <vt:lpstr>Personnel in SCM Activities</vt:lpstr>
      <vt:lpstr>SCM: Some pitfalls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Configuration Management</dc:title>
  <dc:creator>hp</dc:creator>
  <cp:lastModifiedBy>Nisha</cp:lastModifiedBy>
  <cp:revision>35</cp:revision>
  <dcterms:created xsi:type="dcterms:W3CDTF">2014-08-31T09:15:45Z</dcterms:created>
  <dcterms:modified xsi:type="dcterms:W3CDTF">2019-11-04T03:53:21Z</dcterms:modified>
</cp:coreProperties>
</file>