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0"/>
  </p:notesMasterIdLst>
  <p:sldIdLst>
    <p:sldId id="256" r:id="rId2"/>
    <p:sldId id="296" r:id="rId3"/>
    <p:sldId id="297" r:id="rId4"/>
    <p:sldId id="298" r:id="rId5"/>
    <p:sldId id="299" r:id="rId6"/>
    <p:sldId id="300" r:id="rId7"/>
    <p:sldId id="301" r:id="rId8"/>
    <p:sldId id="302" r:id="rId9"/>
    <p:sldId id="308" r:id="rId10"/>
    <p:sldId id="303" r:id="rId11"/>
    <p:sldId id="350" r:id="rId12"/>
    <p:sldId id="351" r:id="rId13"/>
    <p:sldId id="310" r:id="rId14"/>
    <p:sldId id="304" r:id="rId15"/>
    <p:sldId id="307" r:id="rId16"/>
    <p:sldId id="290" r:id="rId17"/>
    <p:sldId id="291" r:id="rId18"/>
    <p:sldId id="311" r:id="rId19"/>
    <p:sldId id="292" r:id="rId20"/>
    <p:sldId id="293" r:id="rId21"/>
    <p:sldId id="294" r:id="rId22"/>
    <p:sldId id="295" r:id="rId23"/>
    <p:sldId id="312" r:id="rId24"/>
    <p:sldId id="257" r:id="rId25"/>
    <p:sldId id="259" r:id="rId26"/>
    <p:sldId id="258" r:id="rId27"/>
    <p:sldId id="260" r:id="rId28"/>
    <p:sldId id="261" r:id="rId29"/>
    <p:sldId id="262" r:id="rId30"/>
    <p:sldId id="263" r:id="rId31"/>
    <p:sldId id="264" r:id="rId32"/>
    <p:sldId id="265" r:id="rId33"/>
    <p:sldId id="267" r:id="rId34"/>
    <p:sldId id="268" r:id="rId35"/>
    <p:sldId id="266" r:id="rId36"/>
    <p:sldId id="269" r:id="rId37"/>
    <p:sldId id="315" r:id="rId38"/>
    <p:sldId id="270" r:id="rId39"/>
    <p:sldId id="273" r:id="rId40"/>
    <p:sldId id="272" r:id="rId41"/>
    <p:sldId id="316" r:id="rId42"/>
    <p:sldId id="274" r:id="rId43"/>
    <p:sldId id="275" r:id="rId44"/>
    <p:sldId id="276" r:id="rId45"/>
    <p:sldId id="352" r:id="rId46"/>
    <p:sldId id="277" r:id="rId47"/>
    <p:sldId id="278" r:id="rId48"/>
    <p:sldId id="279" r:id="rId49"/>
    <p:sldId id="280" r:id="rId50"/>
    <p:sldId id="281"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53" r:id="rId65"/>
    <p:sldId id="330" r:id="rId66"/>
    <p:sldId id="357" r:id="rId67"/>
    <p:sldId id="331" r:id="rId68"/>
    <p:sldId id="354" r:id="rId69"/>
    <p:sldId id="355" r:id="rId70"/>
    <p:sldId id="332" r:id="rId71"/>
    <p:sldId id="333" r:id="rId72"/>
    <p:sldId id="381" r:id="rId73"/>
    <p:sldId id="382" r:id="rId74"/>
    <p:sldId id="358" r:id="rId75"/>
    <p:sldId id="359" r:id="rId76"/>
    <p:sldId id="360" r:id="rId77"/>
    <p:sldId id="361" r:id="rId78"/>
    <p:sldId id="362" r:id="rId79"/>
    <p:sldId id="363" r:id="rId80"/>
    <p:sldId id="364" r:id="rId81"/>
    <p:sldId id="385" r:id="rId82"/>
    <p:sldId id="386" r:id="rId83"/>
    <p:sldId id="380" r:id="rId84"/>
    <p:sldId id="372" r:id="rId85"/>
    <p:sldId id="335" r:id="rId86"/>
    <p:sldId id="392" r:id="rId87"/>
    <p:sldId id="336" r:id="rId88"/>
    <p:sldId id="379" r:id="rId89"/>
    <p:sldId id="373" r:id="rId90"/>
    <p:sldId id="374" r:id="rId91"/>
    <p:sldId id="375" r:id="rId92"/>
    <p:sldId id="393" r:id="rId93"/>
    <p:sldId id="388" r:id="rId94"/>
    <p:sldId id="376" r:id="rId95"/>
    <p:sldId id="377" r:id="rId96"/>
    <p:sldId id="390" r:id="rId97"/>
    <p:sldId id="389" r:id="rId98"/>
    <p:sldId id="391"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49" autoAdjust="0"/>
  </p:normalViewPr>
  <p:slideViewPr>
    <p:cSldViewPr>
      <p:cViewPr>
        <p:scale>
          <a:sx n="50" d="100"/>
          <a:sy n="50" d="100"/>
        </p:scale>
        <p:origin x="-1920"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6176C-9925-49B9-91F7-8285E9C70E8B}" type="datetimeFigureOut">
              <a:rPr lang="en-US" smtClean="0"/>
              <a:pPr/>
              <a:t>10/2/2018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93813-9316-46B5-931E-9FAF146FD81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odeling_language"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en.wikipedia.org/wiki/Software_engineer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good example of  a system that has high cohesion and low coupling is the “plug and play” feature of the computer system. Various slots in the mother</a:t>
            </a:r>
            <a:r>
              <a:rPr lang="en-US" baseline="0" dirty="0" smtClean="0"/>
              <a:t> board of the system simply facilitate to add or remove the various services or functionalities without affecting the entire system.</a:t>
            </a:r>
            <a:r>
              <a:rPr lang="en-US" dirty="0" smtClean="0"/>
              <a:t> </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*Transform-center structure charts:</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Unified Modeling Language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UML</a:t>
            </a:r>
            <a:r>
              <a:rPr lang="en-US" sz="1200" b="0" i="0" kern="1200" dirty="0" smtClean="0">
                <a:solidFill>
                  <a:schemeClr val="tx1"/>
                </a:solidFill>
                <a:latin typeface="+mn-lt"/>
                <a:ea typeface="+mn-ea"/>
                <a:cs typeface="+mn-cs"/>
              </a:rPr>
              <a:t>) is a general-purpose, developmental, </a:t>
            </a:r>
            <a:r>
              <a:rPr lang="en-US" sz="1200" b="0" i="0" u="none" strike="noStrike" kern="1200" dirty="0" smtClean="0">
                <a:solidFill>
                  <a:schemeClr val="tx1"/>
                </a:solidFill>
                <a:latin typeface="+mn-lt"/>
                <a:ea typeface="+mn-ea"/>
                <a:cs typeface="+mn-cs"/>
                <a:hlinkClick r:id="rId3" tooltip="Modeling language"/>
              </a:rPr>
              <a:t>modeling language</a:t>
            </a:r>
            <a:r>
              <a:rPr lang="en-US" sz="1200" b="0" i="0" kern="1200" dirty="0" smtClean="0">
                <a:solidFill>
                  <a:schemeClr val="tx1"/>
                </a:solidFill>
                <a:latin typeface="+mn-lt"/>
                <a:ea typeface="+mn-ea"/>
                <a:cs typeface="+mn-cs"/>
              </a:rPr>
              <a:t> in the field of </a:t>
            </a:r>
            <a:r>
              <a:rPr lang="en-US" sz="1200" b="0" i="0" u="none" strike="noStrike" kern="1200" dirty="0" smtClean="0">
                <a:solidFill>
                  <a:schemeClr val="tx1"/>
                </a:solidFill>
                <a:latin typeface="+mn-lt"/>
                <a:ea typeface="+mn-ea"/>
                <a:cs typeface="+mn-cs"/>
                <a:hlinkClick r:id="rId4" tooltip="Software engineering"/>
              </a:rPr>
              <a:t>software engineering</a:t>
            </a:r>
            <a:r>
              <a:rPr lang="en-US" sz="1200" b="0" i="0" kern="1200" dirty="0" smtClean="0">
                <a:solidFill>
                  <a:schemeClr val="tx1"/>
                </a:solidFill>
                <a:latin typeface="+mn-lt"/>
                <a:ea typeface="+mn-ea"/>
                <a:cs typeface="+mn-cs"/>
              </a:rPr>
              <a:t>, that is intended to provide a standard way to visualize the design of a system.</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UML</a:t>
            </a:r>
            <a:r>
              <a:rPr lang="en-US" sz="1200" b="0" i="0" kern="1200" baseline="0" dirty="0" smtClean="0">
                <a:solidFill>
                  <a:schemeClr val="tx1"/>
                </a:solidFill>
                <a:latin typeface="+mn-lt"/>
                <a:ea typeface="+mn-ea"/>
                <a:cs typeface="+mn-cs"/>
              </a:rPr>
              <a:t> Diagram types:</a:t>
            </a:r>
          </a:p>
          <a:p>
            <a:r>
              <a:rPr lang="en-US" sz="1200" b="0" i="0" kern="1200" baseline="0" dirty="0" smtClean="0">
                <a:solidFill>
                  <a:schemeClr val="tx1"/>
                </a:solidFill>
                <a:latin typeface="+mn-lt"/>
                <a:ea typeface="+mn-ea"/>
                <a:cs typeface="+mn-cs"/>
              </a:rPr>
              <a:t>Structural:-Class diagrams</a:t>
            </a:r>
          </a:p>
          <a:p>
            <a:r>
              <a:rPr lang="en-US" sz="1200" b="0" i="0" kern="1200" baseline="0" dirty="0" smtClean="0">
                <a:solidFill>
                  <a:schemeClr val="tx1"/>
                </a:solidFill>
                <a:latin typeface="+mn-lt"/>
                <a:ea typeface="+mn-ea"/>
                <a:cs typeface="+mn-cs"/>
              </a:rPr>
              <a:t>Behavioral diagrams:- Use Case, Activity diagram, State Diagram and The sequence diagrams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AA93813-9316-46B5-931E-9FAF146FD81D}" type="slidenum">
              <a:rPr lang="en-US" smtClean="0"/>
              <a:pPr/>
              <a:t>51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59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a:t>
            </a:r>
            <a:r>
              <a:rPr lang="en-US" dirty="0" err="1" smtClean="0"/>
              <a:t>webpages</a:t>
            </a:r>
            <a:endParaRPr lang="en-US" dirty="0" smtClean="0"/>
          </a:p>
          <a:p>
            <a:endParaRPr lang="en-US" dirty="0" smtClean="0"/>
          </a:p>
          <a:p>
            <a:r>
              <a:rPr lang="en-US" dirty="0" smtClean="0"/>
              <a:t>The programs</a:t>
            </a:r>
            <a:r>
              <a:rPr lang="en-US" baseline="0" dirty="0" smtClean="0"/>
              <a:t> that we write for executing the actions</a:t>
            </a:r>
          </a:p>
          <a:p>
            <a:endParaRPr lang="en-US" baseline="0" dirty="0" smtClean="0"/>
          </a:p>
          <a:p>
            <a:r>
              <a:rPr lang="en-US" baseline="0" dirty="0" smtClean="0"/>
              <a:t>The database</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74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Forward</a:t>
            </a:r>
            <a:r>
              <a:rPr lang="en-US" baseline="0" dirty="0" smtClean="0"/>
              <a:t> engineering: Developing a new software</a:t>
            </a:r>
          </a:p>
          <a:p>
            <a:r>
              <a:rPr lang="en-US" baseline="0" dirty="0" smtClean="0"/>
              <a:t>Reverse engineering: Whenever we are trying to get or understand the models or layout of the developed software.</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82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Generalization:</a:t>
            </a:r>
            <a:r>
              <a:rPr lang="en-US" baseline="0" dirty="0" smtClean="0"/>
              <a:t>  represents relationships between the classes themselves.</a:t>
            </a:r>
          </a:p>
          <a:p>
            <a:r>
              <a:rPr lang="en-US" baseline="0" dirty="0" smtClean="0"/>
              <a:t>Association:  represents relationships between instances of the classes.</a:t>
            </a:r>
          </a:p>
          <a:p>
            <a:endParaRPr lang="en-US" baseline="0" dirty="0" smtClean="0"/>
          </a:p>
          <a:p>
            <a:r>
              <a:rPr lang="en-US" baseline="0" dirty="0" smtClean="0"/>
              <a:t>Aggregation </a:t>
            </a:r>
            <a:r>
              <a:rPr lang="en-US" baseline="0" dirty="0" err="1" smtClean="0"/>
              <a:t>eg</a:t>
            </a:r>
            <a:r>
              <a:rPr lang="en-US" baseline="0" dirty="0" smtClean="0"/>
              <a:t>.: Delete a class and the student will still exist</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83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Component-</a:t>
            </a:r>
            <a:r>
              <a:rPr lang="en-US" baseline="0" dirty="0" smtClean="0"/>
              <a:t> </a:t>
            </a:r>
            <a:r>
              <a:rPr lang="en-US" baseline="0" dirty="0" err="1" smtClean="0"/>
              <a:t>dll</a:t>
            </a:r>
            <a:r>
              <a:rPr lang="en-US" baseline="0" dirty="0" smtClean="0"/>
              <a:t>, executable program, an applet, a file, package, library, an application</a:t>
            </a:r>
            <a:endParaRPr lang="en-US" dirty="0"/>
          </a:p>
        </p:txBody>
      </p:sp>
      <p:sp>
        <p:nvSpPr>
          <p:cNvPr id="4" name="Slide Number Placeholder 3"/>
          <p:cNvSpPr>
            <a:spLocks noGrp="1"/>
          </p:cNvSpPr>
          <p:nvPr>
            <p:ph type="sldNum" sz="quarter" idx="10"/>
          </p:nvPr>
        </p:nvSpPr>
        <p:spPr/>
        <p:txBody>
          <a:bodyPr/>
          <a:lstStyle/>
          <a:p>
            <a:fld id="{AAA93813-9316-46B5-931E-9FAF146FD81D}" type="slidenum">
              <a:rPr lang="en-US" smtClean="0"/>
              <a:pPr/>
              <a:t>87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F23F449-C20F-46D4-9758-927BC88FCFC6}"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3F449-C20F-46D4-9758-927BC88FCFC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3F449-C20F-46D4-9758-927BC88FCFC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3F449-C20F-46D4-9758-927BC88FCFC6}"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CF23F449-C20F-46D4-9758-927BC88FCFC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23F449-C20F-46D4-9758-927BC88FCFC6}"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23F449-C20F-46D4-9758-927BC88FCFC6}"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23F449-C20F-46D4-9758-927BC88FCFC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23F449-C20F-46D4-9758-927BC88FCFC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23F449-C20F-46D4-9758-927BC88FCFC6}"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B4185C-F116-4FCD-BB4A-6D5B13D9D5C6}" type="datetimeFigureOut">
              <a:rPr lang="en-US" smtClean="0"/>
              <a:pPr/>
              <a:t>10/2/2018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CF23F449-C20F-46D4-9758-927BC88FCFC6}"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5B4185C-F116-4FCD-BB4A-6D5B13D9D5C6}" type="datetimeFigureOut">
              <a:rPr lang="en-US" smtClean="0"/>
              <a:pPr/>
              <a:t>10/2/2018</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23F449-C20F-46D4-9758-927BC88FCFC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dirty="0" smtClean="0"/>
              <a:t>Software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5362" name="Picture 2" descr="C:\Users\Admin\Desktop\DU 2018 July-Dec\Software Engineering PPt\pic15.PNG"/>
          <p:cNvPicPr>
            <a:picLocks noChangeAspect="1" noChangeArrowheads="1"/>
          </p:cNvPicPr>
          <p:nvPr/>
        </p:nvPicPr>
        <p:blipFill>
          <a:blip r:embed="rId2" cstate="print"/>
          <a:srcRect/>
          <a:stretch>
            <a:fillRect/>
          </a:stretch>
        </p:blipFill>
        <p:spPr bwMode="auto">
          <a:xfrm>
            <a:off x="533400" y="304800"/>
            <a:ext cx="8305799" cy="5867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09600"/>
            <a:ext cx="8153400" cy="5791200"/>
          </a:xfrm>
        </p:spPr>
        <p:txBody>
          <a:bodyPr>
            <a:normAutofit/>
          </a:bodyPr>
          <a:lstStyle/>
          <a:p>
            <a:pPr algn="just"/>
            <a:r>
              <a:rPr lang="en-US" dirty="0" smtClean="0"/>
              <a:t>Davis suggests a set of principles for software design</a:t>
            </a:r>
            <a:r>
              <a:rPr lang="en-US" sz="1400" i="1" dirty="0" smtClean="0"/>
              <a:t>:(from Roger Pressman</a:t>
            </a:r>
            <a:r>
              <a:rPr lang="en-US" dirty="0" smtClean="0"/>
              <a:t>)</a:t>
            </a:r>
          </a:p>
          <a:p>
            <a:pPr algn="just"/>
            <a:endParaRPr lang="en-US" dirty="0" smtClean="0"/>
          </a:p>
          <a:p>
            <a:pPr lvl="1" algn="just"/>
            <a:r>
              <a:rPr lang="en-US" dirty="0" smtClean="0"/>
              <a:t>The design process should not suffer from “tunnel vision”</a:t>
            </a:r>
          </a:p>
          <a:p>
            <a:pPr lvl="1" algn="just"/>
            <a:endParaRPr lang="en-US" dirty="0" smtClean="0"/>
          </a:p>
          <a:p>
            <a:pPr lvl="1" algn="just"/>
            <a:r>
              <a:rPr lang="en-US" dirty="0" smtClean="0"/>
              <a:t>The design should be traceable to the analysis model</a:t>
            </a:r>
          </a:p>
          <a:p>
            <a:pPr lvl="1" algn="just"/>
            <a:endParaRPr lang="en-US" dirty="0" smtClean="0"/>
          </a:p>
          <a:p>
            <a:pPr lvl="1" algn="just"/>
            <a:r>
              <a:rPr lang="en-US" dirty="0" smtClean="0"/>
              <a:t>The design should not reinvent the wheel</a:t>
            </a:r>
            <a:br>
              <a:rPr lang="en-US" dirty="0" smtClean="0"/>
            </a:br>
            <a:endParaRPr lang="en-US" dirty="0" smtClean="0"/>
          </a:p>
          <a:p>
            <a:pPr lvl="1" algn="just"/>
            <a:r>
              <a:rPr lang="en-US" dirty="0" smtClean="0"/>
              <a:t>The design should “minimize the intellectual distance” between the software and the problem as it exists in the real world.</a:t>
            </a:r>
          </a:p>
          <a:p>
            <a:pPr lvl="1" algn="just"/>
            <a:endParaRPr lang="en-US" dirty="0" smtClean="0"/>
          </a:p>
          <a:p>
            <a:pPr lvl="1" algn="just"/>
            <a:r>
              <a:rPr lang="en-US" dirty="0" smtClean="0"/>
              <a:t>The design should exhibit uniformity and integration</a:t>
            </a:r>
          </a:p>
          <a:p>
            <a:pPr lvl="1" algn="just"/>
            <a:endParaRPr lang="en-US" dirty="0" smtClean="0"/>
          </a:p>
          <a:p>
            <a:pPr lvl="1" algn="just">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953000"/>
          </a:xfrm>
        </p:spPr>
        <p:txBody>
          <a:bodyPr/>
          <a:lstStyle/>
          <a:p>
            <a:pPr lvl="1" algn="just"/>
            <a:r>
              <a:rPr lang="en-US" dirty="0" smtClean="0"/>
              <a:t>The design should be structured to accommodate change</a:t>
            </a:r>
          </a:p>
          <a:p>
            <a:pPr lvl="1" algn="just"/>
            <a:endParaRPr lang="en-US" dirty="0" smtClean="0"/>
          </a:p>
          <a:p>
            <a:pPr lvl="1" algn="just"/>
            <a:r>
              <a:rPr lang="en-US" dirty="0" smtClean="0"/>
              <a:t>The design should be structured to degrade gently, when aberrant data, events, or operating conditions are encountered</a:t>
            </a:r>
          </a:p>
          <a:p>
            <a:pPr lvl="1" algn="just"/>
            <a:endParaRPr lang="en-US" dirty="0" smtClean="0"/>
          </a:p>
          <a:p>
            <a:pPr lvl="1" algn="just"/>
            <a:r>
              <a:rPr lang="en-US" dirty="0" smtClean="0"/>
              <a:t>Design is not coding, coding is not design</a:t>
            </a:r>
          </a:p>
          <a:p>
            <a:pPr lvl="1" algn="just"/>
            <a:endParaRPr lang="en-US" dirty="0" smtClean="0"/>
          </a:p>
          <a:p>
            <a:pPr lvl="1" algn="just"/>
            <a:r>
              <a:rPr lang="en-US" dirty="0" smtClean="0"/>
              <a:t>The design should be assessed for quality as it is being created, not after the fact</a:t>
            </a:r>
          </a:p>
          <a:p>
            <a:pPr lvl="1" algn="just"/>
            <a:endParaRPr lang="en-US" dirty="0" smtClean="0"/>
          </a:p>
          <a:p>
            <a:pPr lvl="1" algn="just"/>
            <a:r>
              <a:rPr lang="en-US" dirty="0" smtClean="0"/>
              <a:t>The design should be reviewed to minimize conceptual(semantic) errors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457200"/>
            <a:ext cx="8001000" cy="5943600"/>
          </a:xfrm>
        </p:spPr>
        <p:txBody>
          <a:bodyPr>
            <a:normAutofit/>
          </a:bodyPr>
          <a:lstStyle/>
          <a:p>
            <a:r>
              <a:rPr lang="en-US" dirty="0" smtClean="0"/>
              <a:t>Desirable  properties of a good design include:</a:t>
            </a:r>
          </a:p>
          <a:p>
            <a:endParaRPr lang="en-US" dirty="0" smtClean="0"/>
          </a:p>
          <a:p>
            <a:pPr lvl="1" algn="just"/>
            <a:r>
              <a:rPr lang="en-US" dirty="0" smtClean="0"/>
              <a:t>Each module is a well defined subsystem that is potentially useful in other applications</a:t>
            </a:r>
          </a:p>
          <a:p>
            <a:pPr lvl="1" algn="just"/>
            <a:endParaRPr lang="en-US" dirty="0" smtClean="0"/>
          </a:p>
          <a:p>
            <a:pPr lvl="1" algn="just"/>
            <a:r>
              <a:rPr lang="en-US" dirty="0" smtClean="0"/>
              <a:t>Each module has a single, well defined purpose</a:t>
            </a:r>
          </a:p>
          <a:p>
            <a:pPr lvl="1" algn="just"/>
            <a:endParaRPr lang="en-US" dirty="0" smtClean="0"/>
          </a:p>
          <a:p>
            <a:pPr lvl="1" algn="just"/>
            <a:r>
              <a:rPr lang="en-US" dirty="0" smtClean="0"/>
              <a:t>Modules can be separately combined and stored in a library</a:t>
            </a:r>
          </a:p>
          <a:p>
            <a:pPr lvl="1" algn="just"/>
            <a:endParaRPr lang="en-US" dirty="0" smtClean="0"/>
          </a:p>
          <a:p>
            <a:pPr lvl="1" algn="just"/>
            <a:r>
              <a:rPr lang="en-US" dirty="0" smtClean="0"/>
              <a:t>Modules can use other modules</a:t>
            </a:r>
          </a:p>
          <a:p>
            <a:pPr lvl="1" algn="just"/>
            <a:endParaRPr lang="en-US" dirty="0" smtClean="0"/>
          </a:p>
          <a:p>
            <a:pPr lvl="1" algn="just"/>
            <a:r>
              <a:rPr lang="en-US" dirty="0" smtClean="0"/>
              <a:t>Modules should be easier to use than to build</a:t>
            </a:r>
          </a:p>
          <a:p>
            <a:pPr lvl="1" algn="just"/>
            <a:endParaRPr lang="en-US" dirty="0" smtClean="0"/>
          </a:p>
          <a:p>
            <a:pPr lvl="1" algn="just"/>
            <a:r>
              <a:rPr lang="en-US" dirty="0" smtClean="0"/>
              <a:t>Modules should be simpler from the outside than from the inside.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lstStyle/>
          <a:p>
            <a:pPr algn="just"/>
            <a:r>
              <a:rPr lang="en-US" dirty="0" smtClean="0"/>
              <a:t>Modularity is the single attribute of software that allows a program to be intellectually manageable.</a:t>
            </a:r>
          </a:p>
          <a:p>
            <a:pPr algn="just"/>
            <a:endParaRPr lang="en-US" dirty="0" smtClean="0"/>
          </a:p>
          <a:p>
            <a:pPr algn="just"/>
            <a:r>
              <a:rPr lang="en-US" dirty="0" smtClean="0"/>
              <a:t>A system is considered to be modular if it consists of discreet components so that each component can be implemented separately and a change to one component has minimal impact on other components.</a:t>
            </a:r>
          </a:p>
          <a:p>
            <a:pPr algn="just"/>
            <a:endParaRPr lang="en-US" dirty="0" smtClean="0"/>
          </a:p>
          <a:p>
            <a:pPr algn="just"/>
            <a:r>
              <a:rPr lang="en-US" dirty="0" smtClean="0"/>
              <a:t>It enhances design clarity, which in turn eases implementation, debugging,  documenting and maintenance of the software product.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9458" name="Picture 2" descr="C:\Users\Admin\Desktop\DU 2018 July-Dec\Software Engineering PPt\pic19.PNG"/>
          <p:cNvPicPr>
            <a:picLocks noChangeAspect="1" noChangeArrowheads="1"/>
          </p:cNvPicPr>
          <p:nvPr/>
        </p:nvPicPr>
        <p:blipFill>
          <a:blip r:embed="rId2" cstate="print"/>
          <a:srcRect/>
          <a:stretch>
            <a:fillRect/>
          </a:stretch>
        </p:blipFill>
        <p:spPr bwMode="auto">
          <a:xfrm>
            <a:off x="0" y="228600"/>
            <a:ext cx="8839200" cy="6324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C:\Users\Admin\Desktop\DU 2018 July-Dec\Software Engineering PPt\pic.PNG"/>
          <p:cNvPicPr>
            <a:picLocks noChangeAspect="1" noChangeArrowheads="1"/>
          </p:cNvPicPr>
          <p:nvPr/>
        </p:nvPicPr>
        <p:blipFill>
          <a:blip r:embed="rId2" cstate="print"/>
          <a:srcRect/>
          <a:stretch>
            <a:fillRect/>
          </a:stretch>
        </p:blipFill>
        <p:spPr bwMode="auto">
          <a:xfrm>
            <a:off x="533400" y="304800"/>
            <a:ext cx="8153400" cy="60197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C:\Users\Admin\Desktop\DU 2018 July-Dec\Software Engineering PPt\pic2.PNG"/>
          <p:cNvPicPr>
            <a:picLocks noChangeAspect="1" noChangeArrowheads="1"/>
          </p:cNvPicPr>
          <p:nvPr/>
        </p:nvPicPr>
        <p:blipFill>
          <a:blip r:embed="rId2" cstate="print"/>
          <a:srcRect/>
          <a:stretch>
            <a:fillRect/>
          </a:stretch>
        </p:blipFill>
        <p:spPr bwMode="auto">
          <a:xfrm>
            <a:off x="304800" y="228600"/>
            <a:ext cx="8153400" cy="5943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153400" cy="5486400"/>
          </a:xfrm>
        </p:spPr>
        <p:txBody>
          <a:bodyPr/>
          <a:lstStyle/>
          <a:p>
            <a:pPr algn="just"/>
            <a:r>
              <a:rPr lang="en-US" dirty="0" smtClean="0"/>
              <a:t>The hypothesis is that design with high coupling will have more errors.</a:t>
            </a:r>
          </a:p>
          <a:p>
            <a:pPr algn="just"/>
            <a:endParaRPr lang="en-US" dirty="0" smtClean="0"/>
          </a:p>
          <a:p>
            <a:pPr algn="just"/>
            <a:r>
              <a:rPr lang="en-US" dirty="0" smtClean="0"/>
              <a:t>Thus, loose coupling can be achieved in the following ways:</a:t>
            </a:r>
          </a:p>
          <a:p>
            <a:pPr lvl="1" algn="just"/>
            <a:r>
              <a:rPr lang="en-US" dirty="0" smtClean="0"/>
              <a:t>Controlling the number of parameters passed among modules</a:t>
            </a:r>
          </a:p>
          <a:p>
            <a:pPr lvl="1" algn="just"/>
            <a:r>
              <a:rPr lang="en-US" dirty="0" smtClean="0"/>
              <a:t>Avoid passing undesired data to calling module</a:t>
            </a:r>
          </a:p>
          <a:p>
            <a:pPr lvl="1" algn="just"/>
            <a:r>
              <a:rPr lang="en-US" dirty="0" smtClean="0"/>
              <a:t>Maintain parent/child relationship between calling and called modules</a:t>
            </a:r>
          </a:p>
          <a:p>
            <a:pPr lvl="1" algn="just"/>
            <a:r>
              <a:rPr lang="en-US" dirty="0" smtClean="0"/>
              <a:t>Pass data, not control information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descr="C:\Users\Admin\Desktop\DU 2018 July-Dec\Software Engineering PPt\pic3.PNG"/>
          <p:cNvPicPr>
            <a:picLocks noChangeAspect="1" noChangeArrowheads="1"/>
          </p:cNvPicPr>
          <p:nvPr/>
        </p:nvPicPr>
        <p:blipFill>
          <a:blip r:embed="rId2" cstate="print"/>
          <a:srcRect/>
          <a:stretch>
            <a:fillRect/>
          </a:stretch>
        </p:blipFill>
        <p:spPr bwMode="auto">
          <a:xfrm>
            <a:off x="304800" y="228600"/>
            <a:ext cx="8458200" cy="6400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8194" name="Picture 2" descr="C:\Users\Admin\Desktop\DU 2018 July-Dec\Software Engineering PPt\pic8.PNG"/>
          <p:cNvPicPr>
            <a:picLocks noChangeAspect="1" noChangeArrowheads="1"/>
          </p:cNvPicPr>
          <p:nvPr/>
        </p:nvPicPr>
        <p:blipFill>
          <a:blip r:embed="rId2" cstate="print"/>
          <a:srcRect/>
          <a:stretch>
            <a:fillRect/>
          </a:stretch>
        </p:blipFill>
        <p:spPr bwMode="auto">
          <a:xfrm>
            <a:off x="609600" y="381000"/>
            <a:ext cx="7924800" cy="48863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descr="C:\Users\Admin\Desktop\DU 2018 July-Dec\Software Engineering PPt\pic4.PNG"/>
          <p:cNvPicPr>
            <a:picLocks noChangeAspect="1" noChangeArrowheads="1"/>
          </p:cNvPicPr>
          <p:nvPr/>
        </p:nvPicPr>
        <p:blipFill>
          <a:blip r:embed="rId2" cstate="print"/>
          <a:srcRect/>
          <a:stretch>
            <a:fillRect/>
          </a:stretch>
        </p:blipFill>
        <p:spPr bwMode="auto">
          <a:xfrm>
            <a:off x="304800" y="304800"/>
            <a:ext cx="8610600" cy="601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descr="C:\Users\Admin\Desktop\DU 2018 July-Dec\Software Engineering PPt\pic5.PNG"/>
          <p:cNvPicPr>
            <a:picLocks noChangeAspect="1" noChangeArrowheads="1"/>
          </p:cNvPicPr>
          <p:nvPr/>
        </p:nvPicPr>
        <p:blipFill>
          <a:blip r:embed="rId2" cstate="print"/>
          <a:srcRect/>
          <a:stretch>
            <a:fillRect/>
          </a:stretch>
        </p:blipFill>
        <p:spPr bwMode="auto">
          <a:xfrm>
            <a:off x="533400" y="304800"/>
            <a:ext cx="8077200" cy="6019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6146" name="Picture 2" descr="C:\Users\Admin\Desktop\DU 2018 July-Dec\Software Engineering PPt\pic6.PNG"/>
          <p:cNvPicPr>
            <a:picLocks noChangeAspect="1" noChangeArrowheads="1"/>
          </p:cNvPicPr>
          <p:nvPr/>
        </p:nvPicPr>
        <p:blipFill>
          <a:blip r:embed="rId2" cstate="print"/>
          <a:srcRect/>
          <a:stretch>
            <a:fillRect/>
          </a:stretch>
        </p:blipFill>
        <p:spPr bwMode="auto">
          <a:xfrm>
            <a:off x="304800" y="228600"/>
            <a:ext cx="8686800" cy="2314575"/>
          </a:xfrm>
          <a:prstGeom prst="rect">
            <a:avLst/>
          </a:prstGeom>
          <a:noFill/>
        </p:spPr>
      </p:pic>
      <p:pic>
        <p:nvPicPr>
          <p:cNvPr id="5" name="Picture 2" descr="C:\Users\Admin\Desktop\DU 2018 July-Dec\Software Engineering PPt\pic7.PNG"/>
          <p:cNvPicPr>
            <a:picLocks noChangeAspect="1" noChangeArrowheads="1"/>
          </p:cNvPicPr>
          <p:nvPr/>
        </p:nvPicPr>
        <p:blipFill>
          <a:blip r:embed="rId3" cstate="print"/>
          <a:srcRect/>
          <a:stretch>
            <a:fillRect/>
          </a:stretch>
        </p:blipFill>
        <p:spPr bwMode="auto">
          <a:xfrm>
            <a:off x="457200" y="2209800"/>
            <a:ext cx="8305800" cy="39814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lstStyle/>
          <a:p>
            <a:r>
              <a:rPr lang="en-US" dirty="0" smtClean="0"/>
              <a:t>External Coupling: </a:t>
            </a:r>
          </a:p>
          <a:p>
            <a:pPr lvl="1"/>
            <a:r>
              <a:rPr lang="en-US" dirty="0" smtClean="0"/>
              <a:t>A form of coupling in which a module has a dependency to other module, external to the software being developed or to a particular type of hardware.</a:t>
            </a:r>
          </a:p>
          <a:p>
            <a:pPr lvl="1"/>
            <a:endParaRPr lang="en-US" dirty="0" smtClean="0"/>
          </a:p>
          <a:p>
            <a:pPr lvl="1">
              <a:buNone/>
            </a:pPr>
            <a:r>
              <a:rPr lang="en-US" dirty="0" smtClean="0"/>
              <a:t>Data coupling			</a:t>
            </a:r>
          </a:p>
          <a:p>
            <a:pPr lvl="1">
              <a:buNone/>
            </a:pPr>
            <a:r>
              <a:rPr lang="en-US" dirty="0" smtClean="0"/>
              <a:t>Stamp Coupling</a:t>
            </a:r>
          </a:p>
          <a:p>
            <a:pPr lvl="1">
              <a:buNone/>
            </a:pPr>
            <a:r>
              <a:rPr lang="en-US" dirty="0" smtClean="0"/>
              <a:t>Control Coupling</a:t>
            </a:r>
          </a:p>
          <a:p>
            <a:pPr lvl="1">
              <a:buNone/>
            </a:pPr>
            <a:r>
              <a:rPr lang="en-US" dirty="0" smtClean="0"/>
              <a:t>External coupling</a:t>
            </a:r>
          </a:p>
          <a:p>
            <a:pPr lvl="1">
              <a:buNone/>
            </a:pPr>
            <a:r>
              <a:rPr lang="en-US" dirty="0" smtClean="0"/>
              <a:t>Common Coupling</a:t>
            </a:r>
          </a:p>
          <a:p>
            <a:pPr lvl="1">
              <a:buNone/>
            </a:pPr>
            <a:r>
              <a:rPr lang="en-US" dirty="0" smtClean="0"/>
              <a:t>Content Coupling</a:t>
            </a:r>
          </a:p>
          <a:p>
            <a:pPr lvl="1">
              <a:buNone/>
            </a:pPr>
            <a:endParaRPr lang="en-US" dirty="0" smtClean="0"/>
          </a:p>
          <a:p>
            <a:pPr lvl="1"/>
            <a:endParaRPr lang="en-US" dirty="0" smtClean="0"/>
          </a:p>
          <a:p>
            <a:pPr lvl="1">
              <a:buNone/>
            </a:pPr>
            <a:endParaRPr lang="en-US" dirty="0"/>
          </a:p>
        </p:txBody>
      </p:sp>
      <p:cxnSp>
        <p:nvCxnSpPr>
          <p:cNvPr id="5" name="Straight Arrow Connector 4"/>
          <p:cNvCxnSpPr/>
          <p:nvPr/>
        </p:nvCxnSpPr>
        <p:spPr>
          <a:xfrm flipV="1">
            <a:off x="4953000" y="2819400"/>
            <a:ext cx="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0800000" flipH="1" flipV="1">
            <a:off x="5410200" y="2819400"/>
            <a:ext cx="2438400" cy="369332"/>
          </a:xfrm>
          <a:prstGeom prst="rect">
            <a:avLst/>
          </a:prstGeom>
          <a:noFill/>
        </p:spPr>
        <p:txBody>
          <a:bodyPr wrap="square" rtlCol="0">
            <a:spAutoFit/>
          </a:bodyPr>
          <a:lstStyle/>
          <a:p>
            <a:r>
              <a:rPr lang="en-US" dirty="0" smtClean="0"/>
              <a:t>Best</a:t>
            </a:r>
            <a:endParaRPr lang="en-US" dirty="0"/>
          </a:p>
        </p:txBody>
      </p:sp>
      <p:sp>
        <p:nvSpPr>
          <p:cNvPr id="8" name="TextBox 7"/>
          <p:cNvSpPr txBox="1"/>
          <p:nvPr/>
        </p:nvSpPr>
        <p:spPr>
          <a:xfrm rot="10800000" flipH="1" flipV="1">
            <a:off x="5257800" y="5029200"/>
            <a:ext cx="2438400" cy="369332"/>
          </a:xfrm>
          <a:prstGeom prst="rect">
            <a:avLst/>
          </a:prstGeom>
          <a:noFill/>
        </p:spPr>
        <p:txBody>
          <a:bodyPr wrap="square" rtlCol="0">
            <a:spAutoFit/>
          </a:bodyPr>
          <a:lstStyle/>
          <a:p>
            <a:r>
              <a:rPr lang="en-US" dirty="0" smtClean="0"/>
              <a:t>Worst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1026" name="Picture 2" descr="D:\IMP Materials\DTU materials 2016\MY SE ppts\pics\202.JPG"/>
          <p:cNvPicPr>
            <a:picLocks noChangeAspect="1" noChangeArrowheads="1"/>
          </p:cNvPicPr>
          <p:nvPr/>
        </p:nvPicPr>
        <p:blipFill>
          <a:blip r:embed="rId2" cstate="print"/>
          <a:srcRect/>
          <a:stretch>
            <a:fillRect/>
          </a:stretch>
        </p:blipFill>
        <p:spPr bwMode="auto">
          <a:xfrm>
            <a:off x="304800" y="381000"/>
            <a:ext cx="8458200" cy="5715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029200"/>
          </a:xfrm>
        </p:spPr>
        <p:txBody>
          <a:bodyPr>
            <a:normAutofit fontScale="85000" lnSpcReduction="20000"/>
          </a:bodyPr>
          <a:lstStyle/>
          <a:p>
            <a:pPr algn="just"/>
            <a:r>
              <a:rPr lang="en-US" dirty="0" smtClean="0"/>
              <a:t>A strong cohesive module implements functionality that is related to one feature of the solution and requires little or no interaction with other modules.</a:t>
            </a:r>
          </a:p>
          <a:p>
            <a:pPr algn="just"/>
            <a:endParaRPr lang="en-US" dirty="0" smtClean="0"/>
          </a:p>
          <a:p>
            <a:pPr algn="just"/>
            <a:r>
              <a:rPr lang="en-US" dirty="0" smtClean="0"/>
              <a:t>Cohesion may be viewed as a glue that the module together.</a:t>
            </a:r>
          </a:p>
          <a:p>
            <a:pPr algn="just"/>
            <a:endParaRPr lang="en-US" dirty="0" smtClean="0"/>
          </a:p>
          <a:p>
            <a:pPr algn="just"/>
            <a:r>
              <a:rPr lang="en-US" dirty="0" smtClean="0"/>
              <a:t>Thus, we want to maximize the interaction within a module. Hence, an important design objective is to maximize the module cohesion and minimize module coupling.</a:t>
            </a:r>
          </a:p>
          <a:p>
            <a:pPr algn="just"/>
            <a:endParaRPr lang="en-US" dirty="0" smtClean="0"/>
          </a:p>
          <a:p>
            <a:pPr algn="just"/>
            <a:r>
              <a:rPr lang="en-US" dirty="0" smtClean="0"/>
              <a:t>High cohesion is associated with several undesirable traits of software including robustness, reliability, reusability and understandability.</a:t>
            </a:r>
          </a:p>
          <a:p>
            <a:pPr algn="just"/>
            <a:endParaRPr lang="en-US" dirty="0" smtClean="0"/>
          </a:p>
          <a:p>
            <a:pPr algn="just"/>
            <a:r>
              <a:rPr lang="en-US" dirty="0" smtClean="0"/>
              <a:t>Low cohesion is associated with undesirable traits such as being difficult to maintain, test, reuse, or even understand.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655638"/>
          </a:xfrm>
        </p:spPr>
        <p:txBody>
          <a:bodyPr>
            <a:normAutofit fontScale="90000"/>
          </a:bodyPr>
          <a:lstStyle/>
          <a:p>
            <a:r>
              <a:rPr lang="en-US" dirty="0" smtClean="0"/>
              <a:t>Types of Cohesion:</a:t>
            </a:r>
            <a:endParaRPr lang="en-US" dirty="0"/>
          </a:p>
        </p:txBody>
      </p:sp>
      <p:sp>
        <p:nvSpPr>
          <p:cNvPr id="3" name="Content Placeholder 2"/>
          <p:cNvSpPr>
            <a:spLocks noGrp="1"/>
          </p:cNvSpPr>
          <p:nvPr>
            <p:ph sz="quarter" idx="1"/>
          </p:nvPr>
        </p:nvSpPr>
        <p:spPr>
          <a:xfrm>
            <a:off x="914400" y="1219200"/>
            <a:ext cx="7772400" cy="5105400"/>
          </a:xfrm>
        </p:spPr>
        <p:txBody>
          <a:bodyPr>
            <a:normAutofit lnSpcReduction="10000"/>
          </a:bodyPr>
          <a:lstStyle/>
          <a:p>
            <a:pPr marL="514350" indent="-514350" algn="just">
              <a:buAutoNum type="arabicPeriod"/>
            </a:pPr>
            <a:r>
              <a:rPr lang="en-US" dirty="0" smtClean="0"/>
              <a:t>Functional Cohesion</a:t>
            </a:r>
          </a:p>
          <a:p>
            <a:pPr marL="788670" lvl="1" indent="-514350" algn="just">
              <a:buFont typeface="Arial" pitchFamily="34" charset="0"/>
              <a:buChar char="•"/>
            </a:pPr>
            <a:r>
              <a:rPr lang="en-US" dirty="0" smtClean="0"/>
              <a:t>Functional cohesion is when parts of a module are grouped because they all contribute to a well-defined task of the module.</a:t>
            </a:r>
          </a:p>
          <a:p>
            <a:pPr marL="788670" lvl="1" indent="-514350" algn="just">
              <a:buFont typeface="Arial" pitchFamily="34" charset="0"/>
              <a:buChar char="•"/>
            </a:pPr>
            <a:r>
              <a:rPr lang="en-US" dirty="0" smtClean="0"/>
              <a:t>Example:- Mathematical subroutines such as ‘Calculate current GPA’ or ‘Cumulative GPA’.</a:t>
            </a:r>
          </a:p>
          <a:p>
            <a:pPr marL="514350" indent="-514350" algn="just">
              <a:buAutoNum type="arabicPeriod"/>
            </a:pPr>
            <a:endParaRPr lang="en-US" dirty="0" smtClean="0"/>
          </a:p>
          <a:p>
            <a:pPr marL="514350" indent="-514350" algn="just">
              <a:buAutoNum type="arabicPeriod"/>
            </a:pPr>
            <a:r>
              <a:rPr lang="en-US" dirty="0" smtClean="0"/>
              <a:t>Sequential Cohesion</a:t>
            </a:r>
          </a:p>
          <a:p>
            <a:pPr marL="788670" lvl="1" indent="-514350" algn="just"/>
            <a:r>
              <a:rPr lang="en-US" dirty="0" smtClean="0"/>
              <a:t>Sequential  cohesion is when parts of a module are grouped because the output from one part is the input to another part.</a:t>
            </a:r>
          </a:p>
          <a:p>
            <a:pPr marL="788670" lvl="1" indent="-514350" algn="just"/>
            <a:r>
              <a:rPr lang="en-US" dirty="0" smtClean="0"/>
              <a:t>Example:- Addition of marks of individual subjects into a specified format is used to calculate the GPA as input for preparing the result of the students.</a:t>
            </a:r>
          </a:p>
          <a:p>
            <a:pPr marL="788670" lvl="1" indent="-514350"/>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762000"/>
            <a:ext cx="8001000" cy="5638800"/>
          </a:xfrm>
        </p:spPr>
        <p:txBody>
          <a:bodyPr/>
          <a:lstStyle/>
          <a:p>
            <a:pPr algn="just">
              <a:buNone/>
            </a:pPr>
            <a:r>
              <a:rPr lang="en-US" dirty="0" smtClean="0"/>
              <a:t>3. Communicational Cohesion</a:t>
            </a:r>
          </a:p>
          <a:p>
            <a:pPr lvl="1" algn="just"/>
            <a:r>
              <a:rPr lang="en-US" dirty="0" smtClean="0"/>
              <a:t>Communicational cohesion is when parts of a module are grouped because they operate on the same data.</a:t>
            </a:r>
          </a:p>
          <a:p>
            <a:pPr lvl="1" algn="just"/>
            <a:r>
              <a:rPr lang="en-US" dirty="0" smtClean="0"/>
              <a:t>Example:- A module which operates on the same record of information.</a:t>
            </a:r>
          </a:p>
          <a:p>
            <a:pPr lvl="1" algn="just">
              <a:buNone/>
            </a:pPr>
            <a:endParaRPr lang="en-US" dirty="0" smtClean="0"/>
          </a:p>
          <a:p>
            <a:pPr marL="514350" indent="-514350" algn="just">
              <a:buAutoNum type="arabicPeriod" startAt="4"/>
            </a:pPr>
            <a:r>
              <a:rPr lang="en-US" dirty="0" smtClean="0"/>
              <a:t>Procedural Cohesion</a:t>
            </a:r>
          </a:p>
          <a:p>
            <a:pPr marL="788670" lvl="1" indent="-514350" algn="just"/>
            <a:r>
              <a:rPr lang="en-US" dirty="0" smtClean="0"/>
              <a:t>Procedural cohesion is when parts of a module are grouped because they always follow a certain sequence of execution.</a:t>
            </a:r>
          </a:p>
          <a:p>
            <a:pPr marL="788670" lvl="1" indent="-514350" algn="just"/>
            <a:r>
              <a:rPr lang="en-US" dirty="0" smtClean="0"/>
              <a:t>Example:- A function which checks file permissions and then opens the file.</a:t>
            </a:r>
          </a:p>
          <a:p>
            <a:pPr lvl="1"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81000"/>
            <a:ext cx="8153400" cy="6172200"/>
          </a:xfrm>
        </p:spPr>
        <p:txBody>
          <a:bodyPr>
            <a:normAutofit/>
          </a:bodyPr>
          <a:lstStyle/>
          <a:p>
            <a:pPr algn="just">
              <a:buNone/>
            </a:pPr>
            <a:r>
              <a:rPr lang="en-US" dirty="0" smtClean="0"/>
              <a:t>5. Temporal Cohesion</a:t>
            </a:r>
          </a:p>
          <a:p>
            <a:pPr lvl="1" algn="just"/>
            <a:r>
              <a:rPr lang="en-US" dirty="0" smtClean="0"/>
              <a:t>Temporal cohesion is when parts of a module are grouped by when they are processed- the parts are processed at a particular time in program execution.</a:t>
            </a:r>
          </a:p>
          <a:p>
            <a:pPr lvl="1" algn="just"/>
            <a:r>
              <a:rPr lang="en-US" dirty="0" smtClean="0"/>
              <a:t>Example:-	Example:- The set of functions responsible for initializations, start up activities such as setting program counters or control flags associated with programs exhibit temporal cohesion.	</a:t>
            </a:r>
          </a:p>
          <a:p>
            <a:pPr lvl="1" algn="just">
              <a:buNone/>
            </a:pPr>
            <a:endParaRPr lang="en-US" dirty="0" smtClean="0"/>
          </a:p>
          <a:p>
            <a:pPr algn="just">
              <a:buNone/>
            </a:pPr>
            <a:r>
              <a:rPr lang="en-US" dirty="0" smtClean="0"/>
              <a:t>6. Logical Cohesion</a:t>
            </a:r>
          </a:p>
          <a:p>
            <a:pPr lvl="1" algn="just"/>
            <a:r>
              <a:rPr lang="en-US" dirty="0" smtClean="0"/>
              <a:t>Logical cohesion is when parts of a module are grouped because they are logically categorized to do the same thing even though they are different by nature.</a:t>
            </a:r>
          </a:p>
          <a:p>
            <a:pPr lvl="1" algn="just"/>
            <a:r>
              <a:rPr lang="en-US" dirty="0" smtClean="0"/>
              <a:t>Example:- Grouping all mouse and keyboard input handling routines.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09600"/>
            <a:ext cx="7772400" cy="5410200"/>
          </a:xfrm>
        </p:spPr>
        <p:txBody>
          <a:bodyPr/>
          <a:lstStyle/>
          <a:p>
            <a:pPr>
              <a:buNone/>
            </a:pPr>
            <a:r>
              <a:rPr lang="en-US" dirty="0" smtClean="0"/>
              <a:t>7. Coincidental Cohesion</a:t>
            </a:r>
          </a:p>
          <a:p>
            <a:pPr lvl="1" algn="just"/>
            <a:r>
              <a:rPr lang="en-US" dirty="0" smtClean="0"/>
              <a:t>Coincidental cohesion is when parts of a module are grouped arbitrarily; the only relationship between the parts is that they have been grouped together. There is no conceptual relationship other than shared code.</a:t>
            </a:r>
          </a:p>
          <a:p>
            <a:pPr lvl="1" algn="just"/>
            <a:r>
              <a:rPr lang="en-US" dirty="0" smtClean="0"/>
              <a:t>Example:- “Check validity” and “print” is a single component with two parts.</a:t>
            </a:r>
            <a:endParaRPr lang="en-US" dirty="0"/>
          </a:p>
        </p:txBody>
      </p:sp>
      <p:pic>
        <p:nvPicPr>
          <p:cNvPr id="1026" name="Picture 2" descr="D:\IMP Materials\DTU materials 2016\MY SE ppts\pics\203.JPG"/>
          <p:cNvPicPr>
            <a:picLocks noChangeAspect="1" noChangeArrowheads="1"/>
          </p:cNvPicPr>
          <p:nvPr/>
        </p:nvPicPr>
        <p:blipFill>
          <a:blip r:embed="rId2" cstate="print"/>
          <a:srcRect/>
          <a:stretch>
            <a:fillRect/>
          </a:stretch>
        </p:blipFill>
        <p:spPr bwMode="auto">
          <a:xfrm>
            <a:off x="1447800" y="3505200"/>
            <a:ext cx="5886450" cy="304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9218" name="Picture 2" descr="C:\Users\Admin\Desktop\DU 2018 July-Dec\Software Engineering PPt\pic9.PNG"/>
          <p:cNvPicPr>
            <a:picLocks noChangeAspect="1" noChangeArrowheads="1"/>
          </p:cNvPicPr>
          <p:nvPr/>
        </p:nvPicPr>
        <p:blipFill>
          <a:blip r:embed="rId2" cstate="print"/>
          <a:srcRect/>
          <a:stretch>
            <a:fillRect/>
          </a:stretch>
        </p:blipFill>
        <p:spPr bwMode="auto">
          <a:xfrm>
            <a:off x="685800" y="457200"/>
            <a:ext cx="7924800" cy="5715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686800" cy="579438"/>
          </a:xfrm>
        </p:spPr>
        <p:txBody>
          <a:bodyPr>
            <a:noAutofit/>
          </a:bodyPr>
          <a:lstStyle/>
          <a:p>
            <a:r>
              <a:rPr lang="en-US" sz="3200" dirty="0" smtClean="0"/>
              <a:t>Relationship between Cohesion and Coupling</a:t>
            </a:r>
            <a:endParaRPr lang="en-US" sz="3200" dirty="0"/>
          </a:p>
        </p:txBody>
      </p:sp>
      <p:sp>
        <p:nvSpPr>
          <p:cNvPr id="3" name="Content Placeholder 2"/>
          <p:cNvSpPr>
            <a:spLocks noGrp="1"/>
          </p:cNvSpPr>
          <p:nvPr>
            <p:ph sz="quarter" idx="1"/>
          </p:nvPr>
        </p:nvSpPr>
        <p:spPr>
          <a:xfrm>
            <a:off x="609600" y="1447800"/>
            <a:ext cx="8077200" cy="4572000"/>
          </a:xfrm>
        </p:spPr>
        <p:txBody>
          <a:bodyPr/>
          <a:lstStyle/>
          <a:p>
            <a:endParaRPr lang="en-US" dirty="0"/>
          </a:p>
        </p:txBody>
      </p:sp>
      <p:pic>
        <p:nvPicPr>
          <p:cNvPr id="2050" name="Picture 2" descr="D:\IMP Materials\DTU materials 2016\MY SE ppts\pics\204.JPG"/>
          <p:cNvPicPr>
            <a:picLocks noChangeAspect="1" noChangeArrowheads="1"/>
          </p:cNvPicPr>
          <p:nvPr/>
        </p:nvPicPr>
        <p:blipFill>
          <a:blip r:embed="rId3" cstate="print"/>
          <a:srcRect/>
          <a:stretch>
            <a:fillRect/>
          </a:stretch>
        </p:blipFill>
        <p:spPr bwMode="auto">
          <a:xfrm>
            <a:off x="914400" y="1524000"/>
            <a:ext cx="7924800" cy="4953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of Design</a:t>
            </a:r>
            <a:endParaRPr lang="en-US" dirty="0"/>
          </a:p>
        </p:txBody>
      </p:sp>
      <p:sp>
        <p:nvSpPr>
          <p:cNvPr id="3" name="Content Placeholder 2"/>
          <p:cNvSpPr>
            <a:spLocks noGrp="1"/>
          </p:cNvSpPr>
          <p:nvPr>
            <p:ph sz="quarter" idx="1"/>
          </p:nvPr>
        </p:nvSpPr>
        <p:spPr/>
        <p:txBody>
          <a:bodyPr/>
          <a:lstStyle/>
          <a:p>
            <a:r>
              <a:rPr lang="en-US" dirty="0" smtClean="0"/>
              <a:t>R</a:t>
            </a:r>
          </a:p>
          <a:p>
            <a:endParaRPr lang="en-US" dirty="0" smtClean="0"/>
          </a:p>
          <a:p>
            <a:r>
              <a:rPr lang="en-US" dirty="0" smtClean="0"/>
              <a:t>r</a:t>
            </a:r>
          </a:p>
          <a:p>
            <a:endParaRPr lang="en-US" dirty="0" smtClean="0"/>
          </a:p>
          <a:p>
            <a:endParaRPr lang="en-US" dirty="0"/>
          </a:p>
        </p:txBody>
      </p:sp>
      <p:pic>
        <p:nvPicPr>
          <p:cNvPr id="3075" name="Picture 3" descr="D:\IMP Materials\DTU materials 2016\MY SE ppts\pics\205.JPG"/>
          <p:cNvPicPr>
            <a:picLocks noChangeAspect="1" noChangeArrowheads="1"/>
          </p:cNvPicPr>
          <p:nvPr/>
        </p:nvPicPr>
        <p:blipFill>
          <a:blip r:embed="rId2" cstate="print"/>
          <a:srcRect/>
          <a:stretch>
            <a:fillRect/>
          </a:stretch>
        </p:blipFill>
        <p:spPr bwMode="auto">
          <a:xfrm>
            <a:off x="1219200" y="1447800"/>
            <a:ext cx="7315200" cy="714375"/>
          </a:xfrm>
          <a:prstGeom prst="rect">
            <a:avLst/>
          </a:prstGeom>
          <a:noFill/>
        </p:spPr>
      </p:pic>
      <p:pic>
        <p:nvPicPr>
          <p:cNvPr id="3076" name="Picture 4" descr="D:\IMP Materials\DTU materials 2016\MY SE ppts\pics\pids206.JPG"/>
          <p:cNvPicPr>
            <a:picLocks noChangeAspect="1" noChangeArrowheads="1"/>
          </p:cNvPicPr>
          <p:nvPr/>
        </p:nvPicPr>
        <p:blipFill>
          <a:blip r:embed="rId3" cstate="print"/>
          <a:srcRect/>
          <a:stretch>
            <a:fillRect/>
          </a:stretch>
        </p:blipFill>
        <p:spPr bwMode="auto">
          <a:xfrm>
            <a:off x="1295400" y="2514600"/>
            <a:ext cx="6962775" cy="1619250"/>
          </a:xfrm>
          <a:prstGeom prst="rect">
            <a:avLst/>
          </a:prstGeom>
          <a:noFill/>
        </p:spPr>
      </p:pic>
      <p:pic>
        <p:nvPicPr>
          <p:cNvPr id="3078" name="Picture 6" descr="D:\IMP Materials\DTU materials 2016\MY SE ppts\pics\207.JPG"/>
          <p:cNvPicPr>
            <a:picLocks noChangeAspect="1" noChangeArrowheads="1"/>
          </p:cNvPicPr>
          <p:nvPr/>
        </p:nvPicPr>
        <p:blipFill>
          <a:blip r:embed="rId4" cstate="print"/>
          <a:srcRect/>
          <a:stretch>
            <a:fillRect/>
          </a:stretch>
        </p:blipFill>
        <p:spPr bwMode="auto">
          <a:xfrm>
            <a:off x="1295400" y="4191000"/>
            <a:ext cx="6953250" cy="17907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lstStyle/>
          <a:p>
            <a:r>
              <a:rPr lang="en-US" dirty="0" smtClean="0"/>
              <a:t>There are many strategies or techniques for performing system design.</a:t>
            </a:r>
          </a:p>
          <a:p>
            <a:r>
              <a:rPr lang="en-US" dirty="0" smtClean="0"/>
              <a:t>They include:-1. Bottom-up design</a:t>
            </a:r>
          </a:p>
          <a:p>
            <a:pPr lvl="7">
              <a:buNone/>
            </a:pPr>
            <a:r>
              <a:rPr lang="en-US" sz="2400" dirty="0" smtClean="0"/>
              <a:t>2.  Top down Approach</a:t>
            </a:r>
          </a:p>
          <a:p>
            <a:pPr lvl="7">
              <a:buNone/>
            </a:pPr>
            <a:r>
              <a:rPr lang="en-US" sz="2400" dirty="0" smtClean="0"/>
              <a:t>3.  Hybrid Approach</a:t>
            </a:r>
          </a:p>
          <a:p>
            <a:endParaRPr lang="en-US" dirty="0" smtClean="0"/>
          </a:p>
          <a:p>
            <a:r>
              <a:rPr lang="en-US" dirty="0" smtClean="0"/>
              <a:t>s</a:t>
            </a:r>
          </a:p>
          <a:p>
            <a:pPr lvl="7">
              <a:buNone/>
            </a:pPr>
            <a:endParaRPr lang="en-US" sz="2400" dirty="0"/>
          </a:p>
        </p:txBody>
      </p:sp>
      <p:pic>
        <p:nvPicPr>
          <p:cNvPr id="5" name="Picture 2" descr="D:\IMP Materials\DTU materials 2016\MY SE ppts\pics\208.JPG"/>
          <p:cNvPicPr>
            <a:picLocks noChangeAspect="1" noChangeArrowheads="1"/>
          </p:cNvPicPr>
          <p:nvPr/>
        </p:nvPicPr>
        <p:blipFill>
          <a:blip r:embed="rId2" cstate="print"/>
          <a:srcRect/>
          <a:stretch>
            <a:fillRect/>
          </a:stretch>
        </p:blipFill>
        <p:spPr bwMode="auto">
          <a:xfrm>
            <a:off x="1143000" y="3429000"/>
            <a:ext cx="7162800" cy="32004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772400" cy="5029200"/>
          </a:xfrm>
        </p:spPr>
        <p:txBody>
          <a:bodyPr/>
          <a:lstStyle/>
          <a:p>
            <a:pPr algn="just"/>
            <a:r>
              <a:rPr lang="en-US" dirty="0" smtClean="0"/>
              <a:t>This approach lead to a style of design where we decide how to combine these modules to provide larger ones; to combine those to provide even larger ones, and so on, till we arrive at one big module which is the whole of the desired program.</a:t>
            </a:r>
          </a:p>
          <a:p>
            <a:pPr algn="just"/>
            <a:endParaRPr lang="en-US" dirty="0" smtClean="0"/>
          </a:p>
          <a:p>
            <a:pPr algn="just"/>
            <a:r>
              <a:rPr lang="en-US" dirty="0" smtClean="0"/>
              <a:t>The main argument for this design is that if we start coding a module soon after the design, the chances of recoding is high; but the coded module can be tested and design can be validated sooner than a module whose sub modules have not yet been designed.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14400"/>
            <a:ext cx="7772400" cy="5105400"/>
          </a:xfrm>
        </p:spPr>
        <p:txBody>
          <a:bodyPr/>
          <a:lstStyle/>
          <a:p>
            <a:pPr algn="just"/>
            <a:r>
              <a:rPr lang="en-US" dirty="0" smtClean="0"/>
              <a:t>This method has one terrible weakness; we need to provide lot of intuition to decide exactly what functionality a module should provide.</a:t>
            </a:r>
          </a:p>
          <a:p>
            <a:pPr lvl="1" algn="just"/>
            <a:r>
              <a:rPr lang="en-US" dirty="0" smtClean="0"/>
              <a:t>If we get it wrong, then at higher level, we will find that is not as per requirements; then we have to redesign at a lower level.</a:t>
            </a:r>
          </a:p>
          <a:p>
            <a:pPr algn="just"/>
            <a:endParaRPr lang="en-US" dirty="0" smtClean="0"/>
          </a:p>
          <a:p>
            <a:pPr algn="just"/>
            <a:r>
              <a:rPr lang="en-US" dirty="0" smtClean="0"/>
              <a:t>If a system is to be built from an existing system, this approach is more suitable, as it starts from some existing modules.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4572000"/>
          </a:xfrm>
        </p:spPr>
        <p:txBody>
          <a:bodyPr/>
          <a:lstStyle/>
          <a:p>
            <a:r>
              <a:rPr lang="en-US" dirty="0" smtClean="0"/>
              <a:t>R</a:t>
            </a:r>
          </a:p>
          <a:p>
            <a:endParaRPr lang="en-US" dirty="0" smtClean="0"/>
          </a:p>
          <a:p>
            <a:endParaRPr lang="en-US" dirty="0" smtClean="0"/>
          </a:p>
          <a:p>
            <a:endParaRPr lang="en-US" dirty="0" smtClean="0"/>
          </a:p>
          <a:p>
            <a:endParaRPr lang="en-US" dirty="0" smtClean="0"/>
          </a:p>
          <a:p>
            <a:endParaRPr lang="en-US" dirty="0" smtClean="0"/>
          </a:p>
          <a:p>
            <a:r>
              <a:rPr lang="en-US" dirty="0" smtClean="0"/>
              <a:t>s</a:t>
            </a:r>
            <a:endParaRPr lang="en-US" dirty="0"/>
          </a:p>
        </p:txBody>
      </p:sp>
      <p:pic>
        <p:nvPicPr>
          <p:cNvPr id="5122" name="Picture 2" descr="D:\IMP Materials\DTU materials 2016\MY SE ppts\pics\209.JPG"/>
          <p:cNvPicPr>
            <a:picLocks noChangeAspect="1" noChangeArrowheads="1"/>
          </p:cNvPicPr>
          <p:nvPr/>
        </p:nvPicPr>
        <p:blipFill>
          <a:blip r:embed="rId2" cstate="print"/>
          <a:srcRect/>
          <a:stretch>
            <a:fillRect/>
          </a:stretch>
        </p:blipFill>
        <p:spPr bwMode="auto">
          <a:xfrm>
            <a:off x="1295400" y="563776"/>
            <a:ext cx="6924675" cy="2760449"/>
          </a:xfrm>
          <a:prstGeom prst="rect">
            <a:avLst/>
          </a:prstGeom>
          <a:noFill/>
        </p:spPr>
      </p:pic>
      <p:pic>
        <p:nvPicPr>
          <p:cNvPr id="5124" name="Picture 4" descr="D:\IMP Materials\DTU materials 2016\MY SE ppts\pics\210.JPG"/>
          <p:cNvPicPr>
            <a:picLocks noChangeAspect="1" noChangeArrowheads="1"/>
          </p:cNvPicPr>
          <p:nvPr/>
        </p:nvPicPr>
        <p:blipFill>
          <a:blip r:embed="rId3" cstate="print"/>
          <a:srcRect/>
          <a:stretch>
            <a:fillRect/>
          </a:stretch>
        </p:blipFill>
        <p:spPr bwMode="auto">
          <a:xfrm>
            <a:off x="1295400" y="3352800"/>
            <a:ext cx="6858000" cy="3048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MP Materials\DTU materials 2016\MY SE ppts\pics\211.JPG"/>
          <p:cNvPicPr>
            <a:picLocks noChangeAspect="1" noChangeArrowheads="1"/>
          </p:cNvPicPr>
          <p:nvPr/>
        </p:nvPicPr>
        <p:blipFill>
          <a:blip r:embed="rId2" cstate="print"/>
          <a:srcRect/>
          <a:stretch>
            <a:fillRect/>
          </a:stretch>
        </p:blipFill>
        <p:spPr bwMode="auto">
          <a:xfrm>
            <a:off x="609600" y="152400"/>
            <a:ext cx="8077200" cy="3124200"/>
          </a:xfrm>
          <a:prstGeom prst="rect">
            <a:avLst/>
          </a:prstGeom>
          <a:noFill/>
        </p:spPr>
      </p:pic>
      <p:sp>
        <p:nvSpPr>
          <p:cNvPr id="3" name="Content Placeholder 2"/>
          <p:cNvSpPr>
            <a:spLocks noGrp="1"/>
          </p:cNvSpPr>
          <p:nvPr>
            <p:ph sz="quarter" idx="1"/>
          </p:nvPr>
        </p:nvSpPr>
        <p:spPr>
          <a:xfrm>
            <a:off x="914400" y="2743200"/>
            <a:ext cx="7772400" cy="3276600"/>
          </a:xfrm>
        </p:spPr>
        <p:txBody>
          <a:bodyPr>
            <a:normAutofit/>
          </a:bodyPr>
          <a:lstStyle/>
          <a:p>
            <a:pPr algn="just"/>
            <a:r>
              <a:rPr lang="en-US" sz="2400" dirty="0" smtClean="0">
                <a:cs typeface="Times New Roman" pitchFamily="18" charset="0"/>
              </a:rPr>
              <a:t>Stepwise refinement is a top-down design strategy originally proposed by </a:t>
            </a:r>
            <a:r>
              <a:rPr lang="en-US" sz="2400" dirty="0" err="1" smtClean="0">
                <a:cs typeface="Times New Roman" pitchFamily="18" charset="0"/>
              </a:rPr>
              <a:t>Niklaus</a:t>
            </a:r>
            <a:r>
              <a:rPr lang="en-US" sz="2400" dirty="0" smtClean="0">
                <a:cs typeface="Times New Roman" pitchFamily="18" charset="0"/>
              </a:rPr>
              <a:t>  Wirth.</a:t>
            </a:r>
          </a:p>
          <a:p>
            <a:pPr algn="just"/>
            <a:endParaRPr lang="en-US" sz="2400" i="1" dirty="0" smtClean="0"/>
          </a:p>
          <a:p>
            <a:pPr algn="just"/>
            <a:r>
              <a:rPr lang="en-US" sz="2400" dirty="0" smtClean="0"/>
              <a:t>A program is developed by successively refining levels of procedural detail.</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a:bodyPr>
          <a:lstStyle/>
          <a:p>
            <a:pPr algn="just"/>
            <a:r>
              <a:rPr lang="en-US" dirty="0" smtClean="0"/>
              <a:t>An example of a top down approach to software development:</a:t>
            </a:r>
            <a:br>
              <a:rPr lang="en-US" dirty="0" smtClean="0"/>
            </a:br>
            <a:endParaRPr lang="en-US" dirty="0" smtClean="0"/>
          </a:p>
          <a:p>
            <a:pPr lvl="1" algn="just"/>
            <a:r>
              <a:rPr lang="en-US" dirty="0" smtClean="0"/>
              <a:t>System: Multiple programs working together in order to achieve a common goal. </a:t>
            </a:r>
            <a:r>
              <a:rPr lang="en-US" dirty="0" err="1" smtClean="0"/>
              <a:t>Eg</a:t>
            </a:r>
            <a:r>
              <a:rPr lang="en-US" dirty="0" smtClean="0"/>
              <a:t>. Google Drive</a:t>
            </a:r>
          </a:p>
          <a:p>
            <a:pPr lvl="1" algn="just"/>
            <a:r>
              <a:rPr lang="en-US" dirty="0" smtClean="0"/>
              <a:t>Program: An individual piece of software that has been developed for a specific purpose. </a:t>
            </a:r>
            <a:r>
              <a:rPr lang="en-US" dirty="0" err="1" smtClean="0"/>
              <a:t>Eg</a:t>
            </a:r>
            <a:r>
              <a:rPr lang="en-US" dirty="0" smtClean="0"/>
              <a:t>. Word processor</a:t>
            </a:r>
          </a:p>
          <a:p>
            <a:pPr lvl="1" algn="just"/>
            <a:r>
              <a:rPr lang="en-US" dirty="0" smtClean="0"/>
              <a:t>Module: Stand alone parts within a piece of software used for achieving tasks. </a:t>
            </a:r>
            <a:r>
              <a:rPr lang="en-US" dirty="0" err="1" smtClean="0"/>
              <a:t>Eg</a:t>
            </a:r>
            <a:r>
              <a:rPr lang="en-US" dirty="0" smtClean="0"/>
              <a:t>. Mail Merge</a:t>
            </a:r>
          </a:p>
          <a:p>
            <a:pPr lvl="1" algn="just"/>
            <a:r>
              <a:rPr lang="en-US" dirty="0" smtClean="0"/>
              <a:t>Subprogram: A sequence of steps that achieve an objective, which Is part of a larger program. </a:t>
            </a:r>
            <a:r>
              <a:rPr lang="en-US" dirty="0" err="1" smtClean="0"/>
              <a:t>Eg</a:t>
            </a:r>
            <a:r>
              <a:rPr lang="en-US" dirty="0" smtClean="0"/>
              <a:t>. Recording and recalling variable.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D:\IMP Materials\DTU materials 2016\MY SE ppts\pics\212.JPG"/>
          <p:cNvPicPr>
            <a:picLocks noChangeAspect="1" noChangeArrowheads="1"/>
          </p:cNvPicPr>
          <p:nvPr/>
        </p:nvPicPr>
        <p:blipFill>
          <a:blip r:embed="rId2" cstate="print"/>
          <a:srcRect/>
          <a:stretch>
            <a:fillRect/>
          </a:stretch>
        </p:blipFill>
        <p:spPr bwMode="auto">
          <a:xfrm>
            <a:off x="304800" y="228600"/>
            <a:ext cx="8534400" cy="62484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990600"/>
            <a:ext cx="7772400" cy="4572000"/>
          </a:xfrm>
        </p:spPr>
        <p:txBody>
          <a:bodyPr/>
          <a:lstStyle/>
          <a:p>
            <a:endParaRPr lang="en-US" dirty="0"/>
          </a:p>
        </p:txBody>
      </p:sp>
      <p:pic>
        <p:nvPicPr>
          <p:cNvPr id="2050" name="Picture 2" descr="D:\IMP Materials\DTU materials 2016\MY SE ppts\pics\213.JPG"/>
          <p:cNvPicPr>
            <a:picLocks noChangeAspect="1" noChangeArrowheads="1"/>
          </p:cNvPicPr>
          <p:nvPr/>
        </p:nvPicPr>
        <p:blipFill>
          <a:blip r:embed="rId2" cstate="print"/>
          <a:srcRect/>
          <a:stretch>
            <a:fillRect/>
          </a:stretch>
        </p:blipFill>
        <p:spPr bwMode="auto">
          <a:xfrm>
            <a:off x="1066800" y="838200"/>
            <a:ext cx="7543800" cy="4800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42" name="Picture 2" descr="C:\Users\Admin\Desktop\DU 2018 July-Dec\Software Engineering PPt\pic10.PNG"/>
          <p:cNvPicPr>
            <a:picLocks noChangeAspect="1" noChangeArrowheads="1"/>
          </p:cNvPicPr>
          <p:nvPr/>
        </p:nvPicPr>
        <p:blipFill>
          <a:blip r:embed="rId2" cstate="print"/>
          <a:srcRect/>
          <a:stretch>
            <a:fillRect/>
          </a:stretch>
        </p:blipFill>
        <p:spPr bwMode="auto">
          <a:xfrm>
            <a:off x="685800" y="609600"/>
            <a:ext cx="7924800" cy="5791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4098" name="Picture 2" descr="D:\IMP Materials\DTU materials 2016\MY SE ppts\pics\215.JPG"/>
          <p:cNvPicPr>
            <a:picLocks noChangeAspect="1" noChangeArrowheads="1"/>
          </p:cNvPicPr>
          <p:nvPr/>
        </p:nvPicPr>
        <p:blipFill>
          <a:blip r:embed="rId2" cstate="print"/>
          <a:srcRect/>
          <a:stretch>
            <a:fillRect/>
          </a:stretch>
        </p:blipFill>
        <p:spPr bwMode="auto">
          <a:xfrm>
            <a:off x="457200" y="533400"/>
            <a:ext cx="8458200" cy="55626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pPr algn="just"/>
            <a:r>
              <a:rPr lang="en-US" dirty="0" smtClean="0"/>
              <a:t>Data Dictionaries: A data dictionary is a collection of descriptions of the data objects or items in a data model for the benefit of programmers and others who need to refer to them.</a:t>
            </a:r>
          </a:p>
        </p:txBody>
      </p:sp>
      <p:pic>
        <p:nvPicPr>
          <p:cNvPr id="1026" name="Picture 2" descr="C:\Users\Admin\Desktop\Software Engineering\data-dictionary.png"/>
          <p:cNvPicPr>
            <a:picLocks noChangeAspect="1" noChangeArrowheads="1"/>
          </p:cNvPicPr>
          <p:nvPr/>
        </p:nvPicPr>
        <p:blipFill>
          <a:blip r:embed="rId2" cstate="print"/>
          <a:srcRect/>
          <a:stretch>
            <a:fillRect/>
          </a:stretch>
        </p:blipFill>
        <p:spPr bwMode="auto">
          <a:xfrm>
            <a:off x="762000" y="2667000"/>
            <a:ext cx="7620000" cy="2286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295400"/>
            <a:ext cx="7772400" cy="4572000"/>
          </a:xfrm>
        </p:spPr>
        <p:txBody>
          <a:bodyPr/>
          <a:lstStyle/>
          <a:p>
            <a:endParaRPr lang="en-US" dirty="0"/>
          </a:p>
        </p:txBody>
      </p:sp>
      <p:pic>
        <p:nvPicPr>
          <p:cNvPr id="5122" name="Picture 2" descr="D:\IMP Materials\DTU materials 2016\MY SE ppts\pics\216.JPG"/>
          <p:cNvPicPr>
            <a:picLocks noChangeAspect="1" noChangeArrowheads="1"/>
          </p:cNvPicPr>
          <p:nvPr/>
        </p:nvPicPr>
        <p:blipFill>
          <a:blip r:embed="rId2" cstate="print"/>
          <a:srcRect/>
          <a:stretch>
            <a:fillRect/>
          </a:stretch>
        </p:blipFill>
        <p:spPr bwMode="auto">
          <a:xfrm>
            <a:off x="685800" y="762000"/>
            <a:ext cx="8001000" cy="52578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6146" name="Picture 2" descr="D:\IMP Materials\DTU materials 2016\MY SE ppts\pics\217.JPG"/>
          <p:cNvPicPr>
            <a:picLocks noChangeAspect="1" noChangeArrowheads="1"/>
          </p:cNvPicPr>
          <p:nvPr/>
        </p:nvPicPr>
        <p:blipFill>
          <a:blip r:embed="rId2" cstate="print"/>
          <a:srcRect/>
          <a:stretch>
            <a:fillRect/>
          </a:stretch>
        </p:blipFill>
        <p:spPr bwMode="auto">
          <a:xfrm>
            <a:off x="457200" y="1219200"/>
            <a:ext cx="8153400" cy="4953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7170" name="Picture 2" descr="D:\IMP Materials\DTU materials 2016\MY SE ppts\pics\218.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4876800"/>
          </a:xfrm>
        </p:spPr>
        <p:txBody>
          <a:bodyPr/>
          <a:lstStyle/>
          <a:p>
            <a:pPr algn="just"/>
            <a:r>
              <a:rPr lang="en-US" dirty="0" smtClean="0"/>
              <a:t>Fig 18 represents a transform-centered structures.</a:t>
            </a:r>
          </a:p>
          <a:p>
            <a:pPr algn="just"/>
            <a:endParaRPr lang="en-US" dirty="0" smtClean="0"/>
          </a:p>
          <a:p>
            <a:pPr algn="just"/>
            <a:r>
              <a:rPr lang="en-US" dirty="0" smtClean="0"/>
              <a:t>Transformed-centered structure chart receives an input which  is transformed by a sequence of operations, with each operation being carried out by one module.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8194" name="Picture 2" descr="D:\IMP Materials\DTU materials 2016\MY SE ppts\pics\219.JPG"/>
          <p:cNvPicPr>
            <a:picLocks noChangeAspect="1" noChangeArrowheads="1"/>
          </p:cNvPicPr>
          <p:nvPr/>
        </p:nvPicPr>
        <p:blipFill>
          <a:blip r:embed="rId2" cstate="print"/>
          <a:srcRect/>
          <a:stretch>
            <a:fillRect/>
          </a:stretch>
        </p:blipFill>
        <p:spPr bwMode="auto">
          <a:xfrm>
            <a:off x="381000" y="304800"/>
            <a:ext cx="8382000" cy="3352800"/>
          </a:xfrm>
          <a:prstGeom prst="rect">
            <a:avLst/>
          </a:prstGeom>
          <a:noFill/>
        </p:spPr>
      </p:pic>
      <p:pic>
        <p:nvPicPr>
          <p:cNvPr id="8195" name="Picture 3" descr="D:\IMP Materials\DTU materials 2016\MY SE ppts\pics\220.JPG"/>
          <p:cNvPicPr>
            <a:picLocks noChangeAspect="1" noChangeArrowheads="1"/>
          </p:cNvPicPr>
          <p:nvPr/>
        </p:nvPicPr>
        <p:blipFill>
          <a:blip r:embed="rId3" cstate="print"/>
          <a:srcRect/>
          <a:stretch>
            <a:fillRect/>
          </a:stretch>
        </p:blipFill>
        <p:spPr bwMode="auto">
          <a:xfrm>
            <a:off x="381000" y="3657600"/>
            <a:ext cx="8610600" cy="3200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9218" name="Picture 2" descr="D:\IMP Materials\DTU materials 2016\MY SE ppts\pics\221.JPG"/>
          <p:cNvPicPr>
            <a:picLocks noChangeAspect="1" noChangeArrowheads="1"/>
          </p:cNvPicPr>
          <p:nvPr/>
        </p:nvPicPr>
        <p:blipFill>
          <a:blip r:embed="rId2" cstate="print"/>
          <a:srcRect/>
          <a:stretch>
            <a:fillRect/>
          </a:stretch>
        </p:blipFill>
        <p:spPr bwMode="auto">
          <a:xfrm>
            <a:off x="533400" y="228600"/>
            <a:ext cx="8382000" cy="51054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42" name="Picture 2" descr="D:\IMP Materials\DTU materials 2016\MY SE ppts\pics\222.JPG"/>
          <p:cNvPicPr>
            <a:picLocks noChangeAspect="1" noChangeArrowheads="1"/>
          </p:cNvPicPr>
          <p:nvPr/>
        </p:nvPicPr>
        <p:blipFill>
          <a:blip r:embed="rId2" cstate="print"/>
          <a:srcRect/>
          <a:stretch>
            <a:fillRect/>
          </a:stretch>
        </p:blipFill>
        <p:spPr bwMode="auto">
          <a:xfrm>
            <a:off x="985838" y="685800"/>
            <a:ext cx="7624762" cy="53340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11266" name="Picture 2" descr="D:\IMP Materials\DTU materials 2016\MY SE ppts\pics\224.JPG"/>
          <p:cNvPicPr>
            <a:picLocks noChangeAspect="1" noChangeArrowheads="1"/>
          </p:cNvPicPr>
          <p:nvPr/>
        </p:nvPicPr>
        <p:blipFill>
          <a:blip r:embed="rId2" cstate="print"/>
          <a:srcRect/>
          <a:stretch>
            <a:fillRect/>
          </a:stretch>
        </p:blipFill>
        <p:spPr bwMode="auto">
          <a:xfrm>
            <a:off x="1143000" y="1447800"/>
            <a:ext cx="7467600" cy="4343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1266" name="Picture 2" descr="C:\Users\Admin\Desktop\DU 2018 July-Dec\Software Engineering PPt\pic11.PNG"/>
          <p:cNvPicPr>
            <a:picLocks noChangeAspect="1" noChangeArrowheads="1"/>
          </p:cNvPicPr>
          <p:nvPr/>
        </p:nvPicPr>
        <p:blipFill>
          <a:blip r:embed="rId2" cstate="print"/>
          <a:srcRect/>
          <a:stretch>
            <a:fillRect/>
          </a:stretch>
        </p:blipFill>
        <p:spPr bwMode="auto">
          <a:xfrm>
            <a:off x="609600" y="304800"/>
            <a:ext cx="8077199" cy="55626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43000" y="1447800"/>
            <a:ext cx="7772400" cy="4572000"/>
          </a:xfrm>
        </p:spPr>
        <p:txBody>
          <a:bodyPr/>
          <a:lstStyle/>
          <a:p>
            <a:endParaRPr lang="en-US"/>
          </a:p>
        </p:txBody>
      </p:sp>
      <p:pic>
        <p:nvPicPr>
          <p:cNvPr id="12290" name="Picture 2" descr="D:\IMP Materials\DTU materials 2016\MY SE ppts\pics\225.JPG"/>
          <p:cNvPicPr>
            <a:picLocks noChangeAspect="1" noChangeArrowheads="1"/>
          </p:cNvPicPr>
          <p:nvPr/>
        </p:nvPicPr>
        <p:blipFill>
          <a:blip r:embed="rId2" cstate="print"/>
          <a:srcRect/>
          <a:stretch>
            <a:fillRect/>
          </a:stretch>
        </p:blipFill>
        <p:spPr bwMode="auto">
          <a:xfrm>
            <a:off x="533400" y="914400"/>
            <a:ext cx="7848600" cy="52578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2050" name="Picture 2" descr="C:\Users\Admin\Desktop\DU 2018 July-Dec\Software Engineering PPt\pic20.PNG"/>
          <p:cNvPicPr>
            <a:picLocks noChangeAspect="1" noChangeArrowheads="1"/>
          </p:cNvPicPr>
          <p:nvPr/>
        </p:nvPicPr>
        <p:blipFill>
          <a:blip r:embed="rId3" cstate="print"/>
          <a:srcRect/>
          <a:stretch>
            <a:fillRect/>
          </a:stretch>
        </p:blipFill>
        <p:spPr bwMode="auto">
          <a:xfrm>
            <a:off x="1143000" y="1447800"/>
            <a:ext cx="7315200" cy="38862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descr="C:\Users\Admin\Desktop\DU 2018 July-Dec\Software Engineering PPt\pic21.PNG"/>
          <p:cNvPicPr>
            <a:picLocks noChangeAspect="1" noChangeArrowheads="1"/>
          </p:cNvPicPr>
          <p:nvPr/>
        </p:nvPicPr>
        <p:blipFill>
          <a:blip r:embed="rId2" cstate="print"/>
          <a:srcRect/>
          <a:stretch>
            <a:fillRect/>
          </a:stretch>
        </p:blipFill>
        <p:spPr bwMode="auto">
          <a:xfrm>
            <a:off x="533400" y="228600"/>
            <a:ext cx="8153400" cy="3619500"/>
          </a:xfrm>
          <a:prstGeom prst="rect">
            <a:avLst/>
          </a:prstGeom>
          <a:noFill/>
        </p:spPr>
      </p:pic>
      <p:pic>
        <p:nvPicPr>
          <p:cNvPr id="3075" name="Picture 3" descr="C:\Users\Admin\Desktop\DU 2018 July-Dec\Software Engineering PPt\pic22.PNG"/>
          <p:cNvPicPr>
            <a:picLocks noChangeAspect="1" noChangeArrowheads="1"/>
          </p:cNvPicPr>
          <p:nvPr/>
        </p:nvPicPr>
        <p:blipFill>
          <a:blip r:embed="rId3" cstate="print"/>
          <a:srcRect/>
          <a:stretch>
            <a:fillRect/>
          </a:stretch>
        </p:blipFill>
        <p:spPr bwMode="auto">
          <a:xfrm>
            <a:off x="762000" y="2971800"/>
            <a:ext cx="8001000" cy="324802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descr="C:\Users\Admin\Desktop\DU 2018 July-Dec\Software Engineering PPt\pic23.PNG"/>
          <p:cNvPicPr>
            <a:picLocks noChangeAspect="1" noChangeArrowheads="1"/>
          </p:cNvPicPr>
          <p:nvPr/>
        </p:nvPicPr>
        <p:blipFill>
          <a:blip r:embed="rId2" cstate="print"/>
          <a:srcRect/>
          <a:stretch>
            <a:fillRect/>
          </a:stretch>
        </p:blipFill>
        <p:spPr bwMode="auto">
          <a:xfrm>
            <a:off x="304800" y="381000"/>
            <a:ext cx="8839200" cy="51054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533400"/>
            <a:ext cx="7772400" cy="4572000"/>
          </a:xfrm>
        </p:spPr>
        <p:txBody>
          <a:bodyPr/>
          <a:lstStyle/>
          <a:p>
            <a:endParaRPr lang="en-US" dirty="0"/>
          </a:p>
        </p:txBody>
      </p:sp>
      <p:pic>
        <p:nvPicPr>
          <p:cNvPr id="4" name="Picture 3" descr="C:\Users\Admin\Desktop\DU 2018 July-Dec\Software Engineering PPt\pic24.PNG"/>
          <p:cNvPicPr>
            <a:picLocks noChangeAspect="1" noChangeArrowheads="1"/>
          </p:cNvPicPr>
          <p:nvPr/>
        </p:nvPicPr>
        <p:blipFill>
          <a:blip r:embed="rId2" cstate="print"/>
          <a:srcRect/>
          <a:stretch>
            <a:fillRect/>
          </a:stretch>
        </p:blipFill>
        <p:spPr bwMode="auto">
          <a:xfrm>
            <a:off x="838200" y="533400"/>
            <a:ext cx="7787825" cy="47244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descr="C:\Users\Admin\Desktop\DU 2018 July-Dec\Software Engineering PPt\pic25.PNG"/>
          <p:cNvPicPr>
            <a:picLocks noChangeAspect="1" noChangeArrowheads="1"/>
          </p:cNvPicPr>
          <p:nvPr/>
        </p:nvPicPr>
        <p:blipFill>
          <a:blip r:embed="rId2" cstate="print"/>
          <a:srcRect/>
          <a:stretch>
            <a:fillRect/>
          </a:stretch>
        </p:blipFill>
        <p:spPr bwMode="auto">
          <a:xfrm>
            <a:off x="457200" y="533400"/>
            <a:ext cx="8305800" cy="46482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6146" name="Picture 2" descr="C:\Users\Admin\Desktop\DU 2018 July-Dec\Software Engineering PPt\pic26.PNG"/>
          <p:cNvPicPr>
            <a:picLocks noChangeAspect="1" noChangeArrowheads="1"/>
          </p:cNvPicPr>
          <p:nvPr/>
        </p:nvPicPr>
        <p:blipFill>
          <a:blip r:embed="rId2" cstate="print"/>
          <a:srcRect/>
          <a:stretch>
            <a:fillRect/>
          </a:stretch>
        </p:blipFill>
        <p:spPr bwMode="auto">
          <a:xfrm>
            <a:off x="533400" y="1295400"/>
            <a:ext cx="8610600" cy="42672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7170" name="Picture 2" descr="C:\Users\Admin\Desktop\DU 2018 July-Dec\Software Engineering PPt\pic27.PNG"/>
          <p:cNvPicPr>
            <a:picLocks noChangeAspect="1" noChangeArrowheads="1"/>
          </p:cNvPicPr>
          <p:nvPr/>
        </p:nvPicPr>
        <p:blipFill>
          <a:blip r:embed="rId2" cstate="print"/>
          <a:srcRect/>
          <a:stretch>
            <a:fillRect/>
          </a:stretch>
        </p:blipFill>
        <p:spPr bwMode="auto">
          <a:xfrm>
            <a:off x="457200" y="609600"/>
            <a:ext cx="8433693" cy="45720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8194" name="Picture 2" descr="C:\Users\Admin\Desktop\DU 2018 July-Dec\Software Engineering PPt\pic28.PNG"/>
          <p:cNvPicPr>
            <a:picLocks noChangeAspect="1" noChangeArrowheads="1"/>
          </p:cNvPicPr>
          <p:nvPr/>
        </p:nvPicPr>
        <p:blipFill>
          <a:blip r:embed="rId2" cstate="print"/>
          <a:srcRect/>
          <a:stretch>
            <a:fillRect/>
          </a:stretch>
        </p:blipFill>
        <p:spPr bwMode="auto">
          <a:xfrm>
            <a:off x="457201" y="609600"/>
            <a:ext cx="8224232" cy="44958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7772400" cy="4572000"/>
          </a:xfrm>
        </p:spPr>
        <p:txBody>
          <a:bodyPr/>
          <a:lstStyle/>
          <a:p>
            <a:endParaRPr lang="en-US" dirty="0"/>
          </a:p>
        </p:txBody>
      </p:sp>
      <p:pic>
        <p:nvPicPr>
          <p:cNvPr id="9218" name="Picture 2" descr="C:\Users\Admin\Desktop\DU 2018 July-Dec\Software Engineering PPt\pic29.PNG"/>
          <p:cNvPicPr>
            <a:picLocks noChangeAspect="1" noChangeArrowheads="1"/>
          </p:cNvPicPr>
          <p:nvPr/>
        </p:nvPicPr>
        <p:blipFill>
          <a:blip r:embed="rId3" cstate="print"/>
          <a:srcRect/>
          <a:stretch>
            <a:fillRect/>
          </a:stretch>
        </p:blipFill>
        <p:spPr bwMode="auto">
          <a:xfrm>
            <a:off x="838200" y="533400"/>
            <a:ext cx="7620000" cy="4267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2290" name="Picture 2" descr="C:\Users\Admin\Desktop\DU 2018 July-Dec\Software Engineering PPt\pic12.PNG"/>
          <p:cNvPicPr>
            <a:picLocks noChangeAspect="1" noChangeArrowheads="1"/>
          </p:cNvPicPr>
          <p:nvPr/>
        </p:nvPicPr>
        <p:blipFill>
          <a:blip r:embed="rId2" cstate="print"/>
          <a:srcRect/>
          <a:stretch>
            <a:fillRect/>
          </a:stretch>
        </p:blipFill>
        <p:spPr bwMode="auto">
          <a:xfrm>
            <a:off x="762000" y="990600"/>
            <a:ext cx="7286625" cy="51054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42" name="Picture 2" descr="C:\Users\Admin\Desktop\DU 2018 July-Dec\Software Engineering PPt\pic30.PNG"/>
          <p:cNvPicPr>
            <a:picLocks noChangeAspect="1" noChangeArrowheads="1"/>
          </p:cNvPicPr>
          <p:nvPr/>
        </p:nvPicPr>
        <p:blipFill>
          <a:blip r:embed="rId2" cstate="print"/>
          <a:srcRect/>
          <a:stretch>
            <a:fillRect/>
          </a:stretch>
        </p:blipFill>
        <p:spPr bwMode="auto">
          <a:xfrm>
            <a:off x="685800" y="457200"/>
            <a:ext cx="7924800" cy="49530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1266" name="Picture 2" descr="C:\Users\Admin\Desktop\DU 2018 July-Dec\Software Engineering PPt\pic31.PNG"/>
          <p:cNvPicPr>
            <a:picLocks noChangeAspect="1" noChangeArrowheads="1"/>
          </p:cNvPicPr>
          <p:nvPr/>
        </p:nvPicPr>
        <p:blipFill>
          <a:blip r:embed="rId2" cstate="print"/>
          <a:srcRect/>
          <a:stretch>
            <a:fillRect/>
          </a:stretch>
        </p:blipFill>
        <p:spPr bwMode="auto">
          <a:xfrm>
            <a:off x="381000" y="609600"/>
            <a:ext cx="8229600" cy="48768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2290" name="Picture 2" descr="C:\Users\Admin\Desktop\DU 2018 July-Dec\Software Engineering PPt\pic32.PNG"/>
          <p:cNvPicPr>
            <a:picLocks noChangeAspect="1" noChangeArrowheads="1"/>
          </p:cNvPicPr>
          <p:nvPr/>
        </p:nvPicPr>
        <p:blipFill>
          <a:blip r:embed="rId2" cstate="print"/>
          <a:srcRect/>
          <a:stretch>
            <a:fillRect/>
          </a:stretch>
        </p:blipFill>
        <p:spPr bwMode="auto">
          <a:xfrm>
            <a:off x="685800" y="609600"/>
            <a:ext cx="7848600" cy="49530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3314" name="Picture 2" descr="C:\Users\Admin\Desktop\DU 2018 July-Dec\Software Engineering PPt\pic33.PNG"/>
          <p:cNvPicPr>
            <a:picLocks noChangeAspect="1" noChangeArrowheads="1"/>
          </p:cNvPicPr>
          <p:nvPr/>
        </p:nvPicPr>
        <p:blipFill>
          <a:blip r:embed="rId2" cstate="print"/>
          <a:srcRect/>
          <a:stretch>
            <a:fillRect/>
          </a:stretch>
        </p:blipFill>
        <p:spPr bwMode="auto">
          <a:xfrm>
            <a:off x="0" y="1"/>
            <a:ext cx="9144000" cy="1981200"/>
          </a:xfrm>
          <a:prstGeom prst="rect">
            <a:avLst/>
          </a:prstGeom>
          <a:noFill/>
        </p:spPr>
      </p:pic>
      <p:pic>
        <p:nvPicPr>
          <p:cNvPr id="13315" name="Picture 3" descr="C:\Users\Admin\Desktop\DU 2018 July-Dec\Software Engineering PPt\pic34.PNG"/>
          <p:cNvPicPr>
            <a:picLocks noChangeAspect="1" noChangeArrowheads="1"/>
          </p:cNvPicPr>
          <p:nvPr/>
        </p:nvPicPr>
        <p:blipFill>
          <a:blip r:embed="rId3" cstate="print"/>
          <a:srcRect/>
          <a:stretch>
            <a:fillRect/>
          </a:stretch>
        </p:blipFill>
        <p:spPr bwMode="auto">
          <a:xfrm>
            <a:off x="0" y="1219200"/>
            <a:ext cx="9144000" cy="56388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915400" cy="4572000"/>
          </a:xfrm>
        </p:spPr>
        <p:txBody>
          <a:bodyPr/>
          <a:lstStyle/>
          <a:p>
            <a:pPr algn="just"/>
            <a:r>
              <a:rPr lang="en-US" dirty="0" smtClean="0"/>
              <a:t>The </a:t>
            </a:r>
            <a:r>
              <a:rPr lang="en-US" b="1" dirty="0" smtClean="0"/>
              <a:t>Unified Modeling Language</a:t>
            </a:r>
            <a:r>
              <a:rPr lang="en-US" dirty="0" smtClean="0"/>
              <a:t> (</a:t>
            </a:r>
            <a:r>
              <a:rPr lang="en-US" b="1" dirty="0" smtClean="0"/>
              <a:t>UML</a:t>
            </a:r>
            <a:r>
              <a:rPr lang="en-US" dirty="0" smtClean="0"/>
              <a:t>) is a general-purpose, developmental, modeling language in the field of software engineering, that is intended to provide a standard way to visualize the design of a system.</a:t>
            </a:r>
            <a:endParaRPr lang="en-US" dirty="0"/>
          </a:p>
        </p:txBody>
      </p:sp>
      <p:pic>
        <p:nvPicPr>
          <p:cNvPr id="1026" name="Picture 2" descr="C:\Users\Admin\Desktop\DU 2018 July-Dec\Software Engineering PPt\pic64.PNG"/>
          <p:cNvPicPr>
            <a:picLocks noChangeAspect="1" noChangeArrowheads="1"/>
          </p:cNvPicPr>
          <p:nvPr/>
        </p:nvPicPr>
        <p:blipFill>
          <a:blip r:embed="rId2" cstate="print"/>
          <a:srcRect/>
          <a:stretch>
            <a:fillRect/>
          </a:stretch>
        </p:blipFill>
        <p:spPr bwMode="auto">
          <a:xfrm>
            <a:off x="228600" y="1676400"/>
            <a:ext cx="8686800" cy="49149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4338" name="Picture 2" descr="C:\Users\Admin\Desktop\DU 2018 July-Dec\Software Engineering PPt\pic35.PNG"/>
          <p:cNvPicPr>
            <a:picLocks noChangeAspect="1" noChangeArrowheads="1"/>
          </p:cNvPicPr>
          <p:nvPr/>
        </p:nvPicPr>
        <p:blipFill>
          <a:blip r:embed="rId2" cstate="print"/>
          <a:srcRect/>
          <a:stretch>
            <a:fillRect/>
          </a:stretch>
        </p:blipFill>
        <p:spPr bwMode="auto">
          <a:xfrm>
            <a:off x="381000" y="381000"/>
            <a:ext cx="8229600" cy="45720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3554" name="Picture 2" descr="C:\Users\Admin\Desktop\DU 2018 July-Dec\Software Engineering PPt\pic46.PNG"/>
          <p:cNvPicPr>
            <a:picLocks noChangeAspect="1" noChangeArrowheads="1"/>
          </p:cNvPicPr>
          <p:nvPr/>
        </p:nvPicPr>
        <p:blipFill>
          <a:blip r:embed="rId2" cstate="print"/>
          <a:srcRect/>
          <a:stretch>
            <a:fillRect/>
          </a:stretch>
        </p:blipFill>
        <p:spPr bwMode="auto">
          <a:xfrm>
            <a:off x="0" y="228600"/>
            <a:ext cx="8839200" cy="66294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5362" name="Picture 2" descr="C:\Users\Admin\Desktop\DU 2018 July-Dec\Software Engineering PPt\pic36.PNG"/>
          <p:cNvPicPr>
            <a:picLocks noChangeAspect="1" noChangeArrowheads="1"/>
          </p:cNvPicPr>
          <p:nvPr/>
        </p:nvPicPr>
        <p:blipFill>
          <a:blip r:embed="rId2" cstate="print"/>
          <a:srcRect/>
          <a:stretch>
            <a:fillRect/>
          </a:stretch>
        </p:blipFill>
        <p:spPr bwMode="auto">
          <a:xfrm>
            <a:off x="762000" y="381000"/>
            <a:ext cx="7924800" cy="59436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fontScale="90000"/>
          </a:bodyPr>
          <a:lstStyle/>
          <a:p>
            <a:r>
              <a:rPr lang="en-US" dirty="0" smtClean="0"/>
              <a:t>Activity Diagram Example - Student Enrollment:</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This UML activity diagram example describes a process for student enrollment in a university as follows:</a:t>
            </a:r>
          </a:p>
          <a:p>
            <a:pPr lvl="1"/>
            <a:r>
              <a:rPr lang="en-US" dirty="0" smtClean="0"/>
              <a:t>An applicant wants to enroll in the university.</a:t>
            </a:r>
          </a:p>
          <a:p>
            <a:pPr lvl="1"/>
            <a:r>
              <a:rPr lang="en-US" dirty="0" smtClean="0"/>
              <a:t>The applicant hands a filled out copy of Enrollment Form.</a:t>
            </a:r>
          </a:p>
          <a:p>
            <a:pPr lvl="1"/>
            <a:r>
              <a:rPr lang="en-US" dirty="0" smtClean="0"/>
              <a:t>The registrar inspects the forms.</a:t>
            </a:r>
          </a:p>
          <a:p>
            <a:pPr lvl="1"/>
            <a:r>
              <a:rPr lang="en-US" dirty="0" smtClean="0"/>
              <a:t>The registrar determines that the forms have been filled out properly.</a:t>
            </a:r>
          </a:p>
          <a:p>
            <a:pPr lvl="1"/>
            <a:r>
              <a:rPr lang="en-US" dirty="0" smtClean="0"/>
              <a:t>The registrar informs student to attend in university overview presentation.</a:t>
            </a:r>
          </a:p>
          <a:p>
            <a:pPr lvl="1"/>
            <a:r>
              <a:rPr lang="en-US" dirty="0" smtClean="0"/>
              <a:t>The registrar helps the student to enroll in seminars.</a:t>
            </a:r>
          </a:p>
          <a:p>
            <a:pPr lvl="1"/>
            <a:r>
              <a:rPr lang="en-US" dirty="0" smtClean="0"/>
              <a:t>The registrar asks the student to pay for the initial tuition.</a:t>
            </a:r>
          </a:p>
          <a:p>
            <a:pPr lvl="1"/>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Admin\Desktop\DU 2018 July-Dec\Software Engineering PPt\pic65.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3314" name="Picture 2" descr="C:\Users\Admin\Desktop\DU 2018 July-Dec\Software Engineering PPt\pic13.PNG"/>
          <p:cNvPicPr>
            <a:picLocks noChangeAspect="1" noChangeArrowheads="1"/>
          </p:cNvPicPr>
          <p:nvPr/>
        </p:nvPicPr>
        <p:blipFill>
          <a:blip r:embed="rId2" cstate="print"/>
          <a:srcRect/>
          <a:stretch>
            <a:fillRect/>
          </a:stretch>
        </p:blipFill>
        <p:spPr bwMode="auto">
          <a:xfrm>
            <a:off x="762000" y="762001"/>
            <a:ext cx="7543799" cy="4205288"/>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6386" name="Picture 2" descr="C:\Users\Admin\Desktop\DU 2018 July-Dec\Software Engineering PPt\pic37.PNG"/>
          <p:cNvPicPr>
            <a:picLocks noChangeAspect="1" noChangeArrowheads="1"/>
          </p:cNvPicPr>
          <p:nvPr/>
        </p:nvPicPr>
        <p:blipFill>
          <a:blip r:embed="rId2" cstate="print"/>
          <a:srcRect/>
          <a:stretch>
            <a:fillRect/>
          </a:stretch>
        </p:blipFill>
        <p:spPr bwMode="auto">
          <a:xfrm>
            <a:off x="762000" y="228600"/>
            <a:ext cx="7924800" cy="54864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7410" name="Picture 2" descr="C:\Users\Admin\Desktop\DU 2018 July-Dec\Software Engineering PPt\pic38.PNG"/>
          <p:cNvPicPr>
            <a:picLocks noChangeAspect="1" noChangeArrowheads="1"/>
          </p:cNvPicPr>
          <p:nvPr/>
        </p:nvPicPr>
        <p:blipFill>
          <a:blip r:embed="rId2" cstate="print"/>
          <a:srcRect/>
          <a:stretch>
            <a:fillRect/>
          </a:stretch>
        </p:blipFill>
        <p:spPr bwMode="auto">
          <a:xfrm>
            <a:off x="533400" y="762000"/>
            <a:ext cx="7805670" cy="4243388"/>
          </a:xfrm>
          <a:prstGeom prst="rect">
            <a:avLst/>
          </a:prstGeom>
          <a:noFill/>
        </p:spPr>
      </p:pic>
      <p:cxnSp>
        <p:nvCxnSpPr>
          <p:cNvPr id="6" name="Straight Connector 5"/>
          <p:cNvCxnSpPr/>
          <p:nvPr/>
        </p:nvCxnSpPr>
        <p:spPr>
          <a:xfrm>
            <a:off x="1981200" y="3048000"/>
            <a:ext cx="76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descr="C:\Users\Admin\Desktop\DU 2018 July-Dec\Software Engineering PPt\pic74.PNG"/>
          <p:cNvPicPr>
            <a:picLocks noChangeAspect="1" noChangeArrowheads="1"/>
          </p:cNvPicPr>
          <p:nvPr/>
        </p:nvPicPr>
        <p:blipFill>
          <a:blip r:embed="rId2" cstate="print"/>
          <a:srcRect/>
          <a:stretch>
            <a:fillRect/>
          </a:stretch>
        </p:blipFill>
        <p:spPr bwMode="auto">
          <a:xfrm>
            <a:off x="457200" y="304800"/>
            <a:ext cx="8305800" cy="57912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4099" name="Picture 3" descr="C:\Users\Admin\Desktop\DU 2018 July-Dec\Software Engineering PPt\pic79.PNG"/>
          <p:cNvPicPr>
            <a:picLocks noChangeAspect="1" noChangeArrowheads="1"/>
          </p:cNvPicPr>
          <p:nvPr/>
        </p:nvPicPr>
        <p:blipFill>
          <a:blip r:embed="rId2" cstate="print"/>
          <a:srcRect/>
          <a:stretch>
            <a:fillRect/>
          </a:stretch>
        </p:blipFill>
        <p:spPr bwMode="auto">
          <a:xfrm>
            <a:off x="1600200" y="6162675"/>
            <a:ext cx="6705600" cy="695325"/>
          </a:xfrm>
          <a:prstGeom prst="rect">
            <a:avLst/>
          </a:prstGeom>
          <a:noFill/>
        </p:spPr>
      </p:pic>
      <p:pic>
        <p:nvPicPr>
          <p:cNvPr id="4100" name="Picture 4" descr="C:\Users\Admin\Desktop\DU 2018 July-Dec\Software Engineering PPt\pic78.PNG"/>
          <p:cNvPicPr>
            <a:picLocks noChangeAspect="1" noChangeArrowheads="1"/>
          </p:cNvPicPr>
          <p:nvPr/>
        </p:nvPicPr>
        <p:blipFill>
          <a:blip r:embed="rId3" cstate="print"/>
          <a:srcRect/>
          <a:stretch>
            <a:fillRect/>
          </a:stretch>
        </p:blipFill>
        <p:spPr bwMode="auto">
          <a:xfrm>
            <a:off x="457200" y="0"/>
            <a:ext cx="8001000" cy="62484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4578" name="Picture 2" descr="C:\Users\Admin\Desktop\DU 2018 July-Dec\Software Engineering PPt\pic47.PNG"/>
          <p:cNvPicPr>
            <a:picLocks noChangeAspect="1" noChangeArrowheads="1"/>
          </p:cNvPicPr>
          <p:nvPr/>
        </p:nvPicPr>
        <p:blipFill>
          <a:blip r:embed="rId3" cstate="print"/>
          <a:srcRect/>
          <a:stretch>
            <a:fillRect/>
          </a:stretch>
        </p:blipFill>
        <p:spPr bwMode="auto">
          <a:xfrm>
            <a:off x="228600" y="228600"/>
            <a:ext cx="8686800" cy="6248400"/>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5602" name="Picture 2" descr="C:\Users\Admin\Desktop\DU 2018 July-Dec\Software Engineering PPt\pic48.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6627" name="Picture 3" descr="C:\Users\Admin\Desktop\DU 2018 July-Dec\Software Engineering PPt\pic49.PNG"/>
          <p:cNvPicPr>
            <a:picLocks noChangeAspect="1" noChangeArrowheads="1"/>
          </p:cNvPicPr>
          <p:nvPr/>
        </p:nvPicPr>
        <p:blipFill>
          <a:blip r:embed="rId2" cstate="print"/>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7650" name="Picture 2" descr="C:\Users\Admin\Desktop\DU 2018 July-Dec\Software Engineering PPt\pic50.PNG"/>
          <p:cNvPicPr>
            <a:picLocks noChangeAspect="1" noChangeArrowheads="1"/>
          </p:cNvPicPr>
          <p:nvPr/>
        </p:nvPicPr>
        <p:blipFill>
          <a:blip r:embed="rId2" cstate="print"/>
          <a:srcRect/>
          <a:stretch>
            <a:fillRect/>
          </a:stretch>
        </p:blipFill>
        <p:spPr bwMode="auto">
          <a:xfrm>
            <a:off x="533400" y="228600"/>
            <a:ext cx="8229600" cy="60198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8674" name="Picture 2" descr="C:\Users\Admin\Desktop\DU 2018 July-Dec\Software Engineering PPt\pic51.PNG"/>
          <p:cNvPicPr>
            <a:picLocks noChangeAspect="1" noChangeArrowheads="1"/>
          </p:cNvPicPr>
          <p:nvPr/>
        </p:nvPicPr>
        <p:blipFill>
          <a:blip r:embed="rId2" cstate="print"/>
          <a:srcRect/>
          <a:stretch>
            <a:fillRect/>
          </a:stretch>
        </p:blipFill>
        <p:spPr bwMode="auto">
          <a:xfrm>
            <a:off x="765175" y="228600"/>
            <a:ext cx="7997825" cy="60198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9698" name="Picture 2" descr="C:\Users\Admin\Desktop\DU 2018 July-Dec\Software Engineering PPt\pic52.PNG"/>
          <p:cNvPicPr>
            <a:picLocks noChangeAspect="1" noChangeArrowheads="1"/>
          </p:cNvPicPr>
          <p:nvPr/>
        </p:nvPicPr>
        <p:blipFill>
          <a:blip r:embed="rId2" cstate="print"/>
          <a:srcRect/>
          <a:stretch>
            <a:fillRect/>
          </a:stretch>
        </p:blipFill>
        <p:spPr bwMode="auto">
          <a:xfrm>
            <a:off x="850900" y="228600"/>
            <a:ext cx="7912100" cy="594359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4338" name="Picture 2" descr="C:\Users\Admin\Desktop\DU 2018 July-Dec\Software Engineering PPt\pic14.PNG"/>
          <p:cNvPicPr>
            <a:picLocks noChangeAspect="1" noChangeArrowheads="1"/>
          </p:cNvPicPr>
          <p:nvPr/>
        </p:nvPicPr>
        <p:blipFill>
          <a:blip r:embed="rId2" cstate="print"/>
          <a:srcRect/>
          <a:stretch>
            <a:fillRect/>
          </a:stretch>
        </p:blipFill>
        <p:spPr bwMode="auto">
          <a:xfrm>
            <a:off x="457200" y="685800"/>
            <a:ext cx="8381999" cy="5562599"/>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30722" name="Picture 2" descr="C:\Users\Admin\Desktop\DU 2018 July-Dec\Software Engineering PPt\pic59.PNG"/>
          <p:cNvPicPr>
            <a:picLocks noChangeAspect="1" noChangeArrowheads="1"/>
          </p:cNvPicPr>
          <p:nvPr/>
        </p:nvPicPr>
        <p:blipFill>
          <a:blip r:embed="rId2" cstate="print"/>
          <a:srcRect/>
          <a:stretch>
            <a:fillRect/>
          </a:stretch>
        </p:blipFill>
        <p:spPr bwMode="auto">
          <a:xfrm>
            <a:off x="884238" y="152400"/>
            <a:ext cx="7954962" cy="59436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lstStyle/>
          <a:p>
            <a:pPr algn="just"/>
            <a:r>
              <a:rPr lang="en-US" b="1" dirty="0" smtClean="0"/>
              <a:t>Class Diagram:</a:t>
            </a:r>
          </a:p>
          <a:p>
            <a:pPr algn="just"/>
            <a:endParaRPr lang="en-US" b="1" dirty="0" smtClean="0"/>
          </a:p>
          <a:p>
            <a:pPr lvl="1" algn="just"/>
            <a:r>
              <a:rPr lang="en-US" dirty="0" smtClean="0"/>
              <a:t>Class diagram is a static  structural diagram.</a:t>
            </a:r>
          </a:p>
          <a:p>
            <a:pPr lvl="1" algn="just"/>
            <a:r>
              <a:rPr lang="en-US" dirty="0" smtClean="0"/>
              <a:t>It represents the static view of an application.</a:t>
            </a:r>
          </a:p>
          <a:p>
            <a:pPr lvl="1" algn="just"/>
            <a:r>
              <a:rPr lang="en-US" dirty="0" smtClean="0"/>
              <a:t>Class diagram is not only used for visualizing, describing, and documenting different aspects of a system but also for constructing executable code of the software application.</a:t>
            </a:r>
          </a:p>
          <a:p>
            <a:pPr lvl="1" algn="just"/>
            <a:r>
              <a:rPr lang="en-US" dirty="0" smtClean="0"/>
              <a:t>Class diagram describes the attributes and operations of a class and also the constraints imposed on the system.</a:t>
            </a:r>
          </a:p>
          <a:p>
            <a:pPr lvl="1" algn="just"/>
            <a:r>
              <a:rPr lang="en-US" dirty="0" smtClean="0"/>
              <a:t>The class diagrams are widely used in the modeling of object oriented systems because they can be mapped directly with object oriented languages.</a:t>
            </a:r>
          </a:p>
          <a:p>
            <a:pPr lvl="1" algn="just">
              <a:buNone/>
            </a:pPr>
            <a:endParaRPr lang="en-US" dirty="0" smtClean="0"/>
          </a:p>
          <a:p>
            <a:pPr lvl="1" algn="just"/>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purpose of the class diagram can be summarized as:</a:t>
            </a:r>
          </a:p>
          <a:p>
            <a:pPr lvl="1"/>
            <a:r>
              <a:rPr lang="en-US" dirty="0" smtClean="0"/>
              <a:t>Analysis and design of the static view of an application.</a:t>
            </a:r>
          </a:p>
          <a:p>
            <a:pPr lvl="1"/>
            <a:r>
              <a:rPr lang="en-US" dirty="0" smtClean="0"/>
              <a:t>Describe responsibilities of a system.</a:t>
            </a:r>
          </a:p>
          <a:p>
            <a:pPr lvl="1"/>
            <a:r>
              <a:rPr lang="en-US" dirty="0" smtClean="0"/>
              <a:t>Base for component and deployment diagrams.</a:t>
            </a:r>
          </a:p>
          <a:p>
            <a:pPr lvl="1"/>
            <a:r>
              <a:rPr lang="en-US" dirty="0" smtClean="0"/>
              <a:t>Forward and reverse engineering</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Admin\Desktop\DU 2018 July-Dec\Software Engineering PPt\pic73.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pic>
        <p:nvPicPr>
          <p:cNvPr id="11266" name="Picture 2" descr="C:\Users\Admin\Desktop\DU 2018 July-Dec\Software Engineering PPt\pic71.PNG"/>
          <p:cNvPicPr>
            <a:picLocks noChangeAspect="1" noChangeArrowheads="1"/>
          </p:cNvPicPr>
          <p:nvPr/>
        </p:nvPicPr>
        <p:blipFill>
          <a:blip r:embed="rId2" cstate="print"/>
          <a:srcRect/>
          <a:stretch>
            <a:fillRect/>
          </a:stretch>
        </p:blipFill>
        <p:spPr bwMode="auto">
          <a:xfrm>
            <a:off x="685800" y="228600"/>
            <a:ext cx="8001000" cy="6172200"/>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9459" name="Picture 3" descr="C:\Users\Admin\Desktop\DU 2018 July-Dec\Software Engineering PPt\pic41.PNG"/>
          <p:cNvPicPr>
            <a:picLocks noChangeAspect="1" noChangeArrowheads="1"/>
          </p:cNvPicPr>
          <p:nvPr/>
        </p:nvPicPr>
        <p:blipFill>
          <a:blip r:embed="rId2" cstate="print"/>
          <a:srcRect/>
          <a:stretch>
            <a:fillRect/>
          </a:stretch>
        </p:blipFill>
        <p:spPr bwMode="auto">
          <a:xfrm>
            <a:off x="608258" y="228600"/>
            <a:ext cx="8230942" cy="59436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7" name="Picture 3" descr="C:\Users\Admin\Desktop\Roni Backup data\DU 2018 July-Dec\Software Engineering PPt\pic81.PNG"/>
          <p:cNvPicPr>
            <a:picLocks noChangeAspect="1" noChangeArrowheads="1"/>
          </p:cNvPicPr>
          <p:nvPr/>
        </p:nvPicPr>
        <p:blipFill>
          <a:blip r:embed="rId2" cstate="print"/>
          <a:srcRect/>
          <a:stretch>
            <a:fillRect/>
          </a:stretch>
        </p:blipFill>
        <p:spPr bwMode="auto">
          <a:xfrm>
            <a:off x="533400" y="304800"/>
            <a:ext cx="8153400" cy="6248400"/>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655638"/>
          </a:xfrm>
        </p:spPr>
        <p:txBody>
          <a:bodyPr>
            <a:normAutofit/>
          </a:bodyPr>
          <a:lstStyle/>
          <a:p>
            <a:r>
              <a:rPr lang="en-US" sz="2400" dirty="0" smtClean="0"/>
              <a:t>vi. Draw component and deployment diagram</a:t>
            </a:r>
            <a:endParaRPr lang="en-US" sz="2400" dirty="0"/>
          </a:p>
        </p:txBody>
      </p:sp>
      <p:sp>
        <p:nvSpPr>
          <p:cNvPr id="3" name="Content Placeholder 2"/>
          <p:cNvSpPr>
            <a:spLocks noGrp="1"/>
          </p:cNvSpPr>
          <p:nvPr>
            <p:ph sz="quarter" idx="1"/>
          </p:nvPr>
        </p:nvSpPr>
        <p:spPr>
          <a:xfrm>
            <a:off x="914400" y="838200"/>
            <a:ext cx="7772400" cy="5562600"/>
          </a:xfrm>
        </p:spPr>
        <p:txBody>
          <a:bodyPr>
            <a:normAutofit/>
          </a:bodyPr>
          <a:lstStyle/>
          <a:p>
            <a:pPr algn="just"/>
            <a:r>
              <a:rPr lang="en-US" b="1" dirty="0" smtClean="0"/>
              <a:t>Component diagrams are used to describe the components </a:t>
            </a:r>
            <a:r>
              <a:rPr lang="en-US" b="1" dirty="0" smtClean="0"/>
              <a:t>such as </a:t>
            </a:r>
            <a:r>
              <a:rPr lang="en-US" b="1" dirty="0" smtClean="0"/>
              <a:t>files, executables, libraries, etc. </a:t>
            </a:r>
            <a:r>
              <a:rPr lang="en-US" b="1" dirty="0" smtClean="0"/>
              <a:t>and </a:t>
            </a:r>
            <a:r>
              <a:rPr lang="en-US" b="1" dirty="0" smtClean="0"/>
              <a:t>deployment diagrams shows how they are deployed in hardware</a:t>
            </a:r>
            <a:r>
              <a:rPr lang="en-US" b="1" dirty="0" smtClean="0"/>
              <a:t>.</a:t>
            </a:r>
          </a:p>
          <a:p>
            <a:pPr algn="just">
              <a:buNone/>
            </a:pPr>
            <a:endParaRPr lang="en-US" b="1" dirty="0" smtClean="0"/>
          </a:p>
        </p:txBody>
      </p:sp>
      <p:pic>
        <p:nvPicPr>
          <p:cNvPr id="2050" name="Picture 2" descr="C:\Users\Admin\Desktop\Roni Backup data\DU 2018 July-Dec\Software Engineering PPt\pic82.PNG"/>
          <p:cNvPicPr>
            <a:picLocks noChangeAspect="1" noChangeArrowheads="1"/>
          </p:cNvPicPr>
          <p:nvPr/>
        </p:nvPicPr>
        <p:blipFill>
          <a:blip r:embed="rId3" cstate="print"/>
          <a:srcRect/>
          <a:stretch>
            <a:fillRect/>
          </a:stretch>
        </p:blipFill>
        <p:spPr bwMode="auto">
          <a:xfrm>
            <a:off x="457200" y="2514600"/>
            <a:ext cx="8001000" cy="4343400"/>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pPr lvl="1">
              <a:buNone/>
            </a:pPr>
            <a:endParaRPr lang="en-US" dirty="0"/>
          </a:p>
        </p:txBody>
      </p:sp>
      <p:pic>
        <p:nvPicPr>
          <p:cNvPr id="5" name="Picture 2" descr="C:\Users\Admin\Desktop\DU 2018 July-Dec\Software Engineering PPt\pic72.PNG"/>
          <p:cNvPicPr>
            <a:picLocks noChangeAspect="1" noChangeArrowheads="1"/>
          </p:cNvPicPr>
          <p:nvPr/>
        </p:nvPicPr>
        <p:blipFill>
          <a:blip r:embed="rId2" cstate="print"/>
          <a:srcRect/>
          <a:stretch>
            <a:fillRect/>
          </a:stretch>
        </p:blipFill>
        <p:spPr bwMode="auto">
          <a:xfrm>
            <a:off x="0" y="381000"/>
            <a:ext cx="9144000" cy="54864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1143000"/>
          </a:xfrm>
        </p:spPr>
        <p:txBody>
          <a:bodyPr>
            <a:normAutofit fontScale="90000"/>
          </a:bodyPr>
          <a:lstStyle/>
          <a:p>
            <a:r>
              <a:rPr lang="en-US" dirty="0" smtClean="0"/>
              <a:t>Some Important Aspects of Implementation:</a:t>
            </a:r>
            <a:endParaRPr lang="en-US" dirty="0"/>
          </a:p>
        </p:txBody>
      </p:sp>
      <p:sp>
        <p:nvSpPr>
          <p:cNvPr id="3" name="Content Placeholder 2"/>
          <p:cNvSpPr>
            <a:spLocks noGrp="1"/>
          </p:cNvSpPr>
          <p:nvPr>
            <p:ph sz="quarter" idx="1"/>
          </p:nvPr>
        </p:nvSpPr>
        <p:spPr>
          <a:xfrm>
            <a:off x="914400" y="2362200"/>
            <a:ext cx="7772400" cy="3657600"/>
          </a:xfrm>
        </p:spPr>
        <p:txBody>
          <a:bodyPr/>
          <a:lstStyle/>
          <a:p>
            <a:r>
              <a:rPr lang="en-US" b="1" dirty="0" smtClean="0"/>
              <a:t>Reuse</a:t>
            </a:r>
          </a:p>
          <a:p>
            <a:r>
              <a:rPr lang="en-US" b="1" dirty="0" smtClean="0"/>
              <a:t>Configuration Management</a:t>
            </a:r>
          </a:p>
          <a:p>
            <a:r>
              <a:rPr lang="en-US" b="1" dirty="0" smtClean="0"/>
              <a:t>Host-target development</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Design important?</a:t>
            </a:r>
            <a:endParaRPr lang="en-US" dirty="0"/>
          </a:p>
        </p:txBody>
      </p:sp>
      <p:sp>
        <p:nvSpPr>
          <p:cNvPr id="3" name="Content Placeholder 2"/>
          <p:cNvSpPr>
            <a:spLocks noGrp="1"/>
          </p:cNvSpPr>
          <p:nvPr>
            <p:ph sz="quarter" idx="1"/>
          </p:nvPr>
        </p:nvSpPr>
        <p:spPr/>
        <p:txBody>
          <a:bodyPr/>
          <a:lstStyle/>
          <a:p>
            <a:r>
              <a:rPr lang="en-US" dirty="0" smtClean="0"/>
              <a:t>Following are the desirable properties of a good design:</a:t>
            </a:r>
          </a:p>
          <a:p>
            <a:pPr lvl="1"/>
            <a:r>
              <a:rPr lang="en-US" dirty="0" smtClean="0"/>
              <a:t>Durability</a:t>
            </a:r>
          </a:p>
          <a:p>
            <a:pPr lvl="1"/>
            <a:r>
              <a:rPr lang="en-US" dirty="0" smtClean="0"/>
              <a:t>Utility</a:t>
            </a:r>
          </a:p>
          <a:p>
            <a:pPr lvl="1"/>
            <a:r>
              <a:rPr lang="en-US" dirty="0" smtClean="0"/>
              <a:t>Charm</a:t>
            </a:r>
          </a:p>
          <a:p>
            <a:pPr lvl="1"/>
            <a:endParaRPr lang="en-US" dirty="0" smtClean="0"/>
          </a:p>
          <a:p>
            <a:r>
              <a:rPr lang="en-US" dirty="0" smtClean="0"/>
              <a:t>Without design, we risk building an unstable system:</a:t>
            </a:r>
          </a:p>
          <a:p>
            <a:pPr lvl="1"/>
            <a:r>
              <a:rPr lang="en-US" dirty="0" smtClean="0"/>
              <a:t>One that will fail when small changes are made</a:t>
            </a:r>
          </a:p>
          <a:p>
            <a:pPr lvl="1"/>
            <a:r>
              <a:rPr lang="en-US" dirty="0" smtClean="0"/>
              <a:t>One that is difficult to maintain</a:t>
            </a:r>
          </a:p>
          <a:p>
            <a:pPr lvl="1"/>
            <a:r>
              <a:rPr lang="en-US" dirty="0" smtClean="0"/>
              <a:t>One whose quality cannot be assessed until late in the software process.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686800" cy="6629400"/>
          </a:xfrm>
        </p:spPr>
        <p:txBody>
          <a:bodyPr>
            <a:normAutofit/>
          </a:bodyPr>
          <a:lstStyle/>
          <a:p>
            <a:r>
              <a:rPr lang="en-US" sz="2800" b="1" dirty="0" smtClean="0"/>
              <a:t>Reuse:</a:t>
            </a:r>
          </a:p>
          <a:p>
            <a:pPr>
              <a:buNone/>
            </a:pPr>
            <a:endParaRPr lang="en-US" sz="2400" b="1" dirty="0" smtClean="0"/>
          </a:p>
          <a:p>
            <a:pPr lvl="1" algn="just"/>
            <a:r>
              <a:rPr lang="en-US" dirty="0" smtClean="0"/>
              <a:t>Software reuse is possible at a number of different levels:</a:t>
            </a:r>
          </a:p>
          <a:p>
            <a:pPr lvl="1" algn="just">
              <a:buNone/>
            </a:pPr>
            <a:r>
              <a:rPr lang="en-US" dirty="0" smtClean="0"/>
              <a:t>  </a:t>
            </a:r>
            <a:r>
              <a:rPr lang="en-US" b="1" dirty="0" smtClean="0"/>
              <a:t>1. The abstraction level: </a:t>
            </a:r>
            <a:r>
              <a:rPr lang="en-US" dirty="0" smtClean="0"/>
              <a:t>At this level, you don’t reuse software directly but rather use knowledge of successful abstractions in the design of your software. Design patterns and architectural patterns are ways of representing abstract knowledge for reuse</a:t>
            </a:r>
            <a:r>
              <a:rPr lang="en-US" dirty="0" smtClean="0"/>
              <a:t>.</a:t>
            </a:r>
          </a:p>
          <a:p>
            <a:pPr lvl="1" algn="just">
              <a:buNone/>
            </a:pPr>
            <a:endParaRPr lang="en-US" dirty="0" smtClean="0"/>
          </a:p>
          <a:p>
            <a:pPr algn="just">
              <a:buNone/>
            </a:pPr>
            <a:r>
              <a:rPr lang="en-US" sz="2400" b="1" dirty="0" smtClean="0"/>
              <a:t>      2. The object level :</a:t>
            </a:r>
            <a:r>
              <a:rPr lang="en-US" sz="2400" dirty="0" smtClean="0"/>
              <a:t>At this level, you directly reuse objects from a library rather than writing the code yourself. To implement this type of reuse, you have to find appropriate libraries and discover if the objects and methods offer the functionality that you need. For example, if you need to process mail messages in a Java program, you may use objects and methods from a </a:t>
            </a:r>
            <a:r>
              <a:rPr lang="en-US" sz="2400" dirty="0" err="1" smtClean="0"/>
              <a:t>JavaMail</a:t>
            </a:r>
            <a:r>
              <a:rPr lang="en-US" sz="2400" dirty="0" smtClean="0"/>
              <a:t> library.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762000"/>
            <a:ext cx="9144000" cy="6858000"/>
          </a:xfrm>
        </p:spPr>
        <p:txBody>
          <a:bodyPr>
            <a:normAutofit/>
          </a:bodyPr>
          <a:lstStyle/>
          <a:p>
            <a:pPr>
              <a:buNone/>
            </a:pPr>
            <a:r>
              <a:rPr lang="en-US" i="1" dirty="0" smtClean="0"/>
              <a:t>		</a:t>
            </a:r>
            <a:r>
              <a:rPr lang="en-US" b="1" dirty="0" smtClean="0"/>
              <a:t>3. The component level: </a:t>
            </a:r>
            <a:r>
              <a:rPr lang="en-US" dirty="0" smtClean="0"/>
              <a:t>Components are collections of objects and object classes that operate together to provide related functions and services. You often have to adapt and extend the component by adding some code of your own. An example of component-level reuse is where you build your user interface using a framework. This is a set of general object classes that implement event handling, display management, etc. You add connections to the data to be displayed and write code to define specific display details such as screen layout and colors.</a:t>
            </a:r>
          </a:p>
          <a:p>
            <a:pPr>
              <a:buNone/>
            </a:pPr>
            <a:r>
              <a:rPr lang="en-US" dirty="0" smtClean="0"/>
              <a:t>		</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t>4. The system level: </a:t>
            </a:r>
            <a:r>
              <a:rPr lang="en-US" dirty="0" smtClean="0"/>
              <a:t>At this level, you reuse entire application systems. This usually involves some kind of configuration of these systems. This may be done by adding and modifying code (if you are reusing a software product line) or by using the system’s own configuration interface. Most commercial systems are now built in this way where generic COTS (commercial off-the-shelf) systems are adapted and reused. Sometimes this approach may involve reusing several different systems and integrating these to create a new system.</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533400"/>
            <a:ext cx="8153400" cy="6019800"/>
          </a:xfrm>
        </p:spPr>
        <p:txBody>
          <a:bodyPr/>
          <a:lstStyle/>
          <a:p>
            <a:r>
              <a:rPr lang="en-US" b="1" dirty="0" smtClean="0"/>
              <a:t>Configuration Management:</a:t>
            </a:r>
          </a:p>
          <a:p>
            <a:endParaRPr lang="en-US" b="1" dirty="0" smtClean="0"/>
          </a:p>
          <a:p>
            <a:pPr lvl="1" algn="just"/>
            <a:r>
              <a:rPr lang="en-US" sz="2800" dirty="0" smtClean="0"/>
              <a:t>Configuration management is the name given to the general process of managing a changed software system.</a:t>
            </a:r>
          </a:p>
          <a:p>
            <a:pPr lvl="1" algn="just"/>
            <a:endParaRPr lang="en-US" sz="2800" dirty="0" smtClean="0"/>
          </a:p>
          <a:p>
            <a:pPr lvl="1" algn="just"/>
            <a:r>
              <a:rPr lang="en-US" sz="2800" dirty="0" smtClean="0"/>
              <a:t>The aim of configuration management is to support system integration process so that all developers cam access the project code and documents in a controlled way, find out what changes have been made, and compile and link components to create a system.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6324600"/>
          </a:xfrm>
        </p:spPr>
        <p:txBody>
          <a:bodyPr>
            <a:normAutofit/>
          </a:bodyPr>
          <a:lstStyle/>
          <a:p>
            <a:pPr lvl="1" algn="just"/>
            <a:r>
              <a:rPr lang="en-US" sz="2800" dirty="0" smtClean="0"/>
              <a:t>Three fundamental configuration management activities:</a:t>
            </a:r>
          </a:p>
          <a:p>
            <a:pPr lvl="1" algn="just">
              <a:buNone/>
            </a:pPr>
            <a:endParaRPr lang="en-US" sz="2800" dirty="0" smtClean="0"/>
          </a:p>
          <a:p>
            <a:pPr algn="just">
              <a:buNone/>
            </a:pPr>
            <a:r>
              <a:rPr lang="en-US" sz="2800" b="1" dirty="0" smtClean="0"/>
              <a:t>1. Version management</a:t>
            </a:r>
            <a:r>
              <a:rPr lang="en-US" sz="2800" dirty="0" smtClean="0"/>
              <a:t>, where support is provided to keep track of the different versions of software components. Version management systems include facilities to coordinate development by several programmers. They stop one developer overwriting code that has been submitted to the system by someone else.</a:t>
            </a:r>
          </a:p>
          <a:p>
            <a:pPr algn="just">
              <a:buNone/>
            </a:pPr>
            <a:r>
              <a:rPr lang="en-US" sz="2800" b="1" dirty="0" smtClean="0"/>
              <a:t>2. System integration</a:t>
            </a:r>
            <a:r>
              <a:rPr lang="en-US" sz="2800" dirty="0" smtClean="0"/>
              <a:t>, where support is provided to help developers define what versions of components are used to create each version of a system. This description is then used to build a system automatically by compiling and linking the required components.</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143000"/>
            <a:ext cx="7772400" cy="4876800"/>
          </a:xfrm>
        </p:spPr>
        <p:txBody>
          <a:bodyPr/>
          <a:lstStyle/>
          <a:p>
            <a:pPr>
              <a:buNone/>
            </a:pPr>
            <a:r>
              <a:rPr lang="en-US" dirty="0" smtClean="0"/>
              <a:t>  	</a:t>
            </a:r>
            <a:r>
              <a:rPr lang="en-US" b="1" dirty="0" smtClean="0"/>
              <a:t>3. Problem tracking</a:t>
            </a:r>
            <a:r>
              <a:rPr lang="en-US" dirty="0" smtClean="0"/>
              <a:t>, where support is provided to allow users to report bugs and other problems, and to allow all developers to see who is working on these problems and when they are fixed.</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lstStyle/>
          <a:p>
            <a:pPr algn="just"/>
            <a:r>
              <a:rPr lang="en-US" dirty="0" smtClean="0"/>
              <a:t>Comprehensive change management system- </a:t>
            </a:r>
            <a:r>
              <a:rPr lang="en-US" b="1" dirty="0" err="1" smtClean="0"/>
              <a:t>ClearCase</a:t>
            </a:r>
            <a:endParaRPr lang="en-US" b="1" dirty="0" smtClean="0"/>
          </a:p>
          <a:p>
            <a:pPr algn="just"/>
            <a:endParaRPr lang="en-US" dirty="0" smtClean="0"/>
          </a:p>
          <a:p>
            <a:pPr algn="just"/>
            <a:r>
              <a:rPr lang="en-US" dirty="0" smtClean="0"/>
              <a:t>Or Use Separate tools such as – </a:t>
            </a:r>
            <a:r>
              <a:rPr lang="en-US" b="1" dirty="0" smtClean="0"/>
              <a:t>Subversion</a:t>
            </a:r>
            <a:r>
              <a:rPr lang="en-US" dirty="0" smtClean="0"/>
              <a:t> for Version management, </a:t>
            </a:r>
            <a:r>
              <a:rPr lang="en-US" b="1" dirty="0" smtClean="0"/>
              <a:t>GNU build system</a:t>
            </a:r>
            <a:r>
              <a:rPr lang="en-US" dirty="0" smtClean="0"/>
              <a:t> for System Integration, </a:t>
            </a:r>
            <a:r>
              <a:rPr lang="en-US" b="1" dirty="0" err="1" smtClean="0"/>
              <a:t>Bugzilla</a:t>
            </a:r>
            <a:r>
              <a:rPr lang="en-US" dirty="0" smtClean="0"/>
              <a:t> to repot bugs and other issues and to keep track of whether or not these have been fixed.</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0"/>
            <a:ext cx="8763000" cy="6858000"/>
          </a:xfrm>
        </p:spPr>
        <p:txBody>
          <a:bodyPr>
            <a:normAutofit lnSpcReduction="10000"/>
          </a:bodyPr>
          <a:lstStyle/>
          <a:p>
            <a:r>
              <a:rPr lang="en-US" b="1" dirty="0" smtClean="0"/>
              <a:t>Host-Target development:</a:t>
            </a:r>
          </a:p>
          <a:p>
            <a:pPr lvl="1"/>
            <a:r>
              <a:rPr lang="en-US" sz="2600" dirty="0" smtClean="0"/>
              <a:t>For embedded systems, where the target is usually a single computer. </a:t>
            </a:r>
          </a:p>
          <a:p>
            <a:pPr lvl="1"/>
            <a:r>
              <a:rPr lang="en-US" sz="2600" dirty="0" smtClean="0"/>
              <a:t>However, for distributed systems, you need to decide on the specific platforms where the components will be deployed. Issues that you have to consider in making this decision are:</a:t>
            </a:r>
          </a:p>
          <a:p>
            <a:pPr>
              <a:buNone/>
            </a:pPr>
            <a:r>
              <a:rPr lang="en-US" dirty="0" smtClean="0"/>
              <a:t>		</a:t>
            </a:r>
            <a:r>
              <a:rPr lang="en-US" b="1" dirty="0" smtClean="0"/>
              <a:t>1. The hardware and software requirements of a component: </a:t>
            </a:r>
            <a:r>
              <a:rPr lang="en-US" dirty="0" smtClean="0"/>
              <a:t>If a component is designed for a specific hardware architecture, or relies on some other software system, it must obviously be deployed on a platform that provides the required </a:t>
            </a:r>
            <a:r>
              <a:rPr lang="en-US" sz="2800" dirty="0" smtClean="0"/>
              <a:t>hardware and software support.</a:t>
            </a:r>
          </a:p>
          <a:p>
            <a:pPr>
              <a:buNone/>
            </a:pPr>
            <a:r>
              <a:rPr lang="en-US" sz="2800" dirty="0" smtClean="0"/>
              <a:t>		</a:t>
            </a:r>
            <a:r>
              <a:rPr lang="en-US" sz="2800" b="1" dirty="0" smtClean="0"/>
              <a:t>2. The availability requirements of the system</a:t>
            </a:r>
            <a:r>
              <a:rPr lang="en-US" sz="2800" dirty="0" smtClean="0"/>
              <a:t> </a:t>
            </a:r>
            <a:r>
              <a:rPr lang="en-US" sz="2800" b="1" dirty="0" smtClean="0"/>
              <a:t>:</a:t>
            </a:r>
            <a:r>
              <a:rPr lang="en-US" sz="2800" dirty="0" smtClean="0"/>
              <a:t>High-availability systems may require components to be deployed on more than one platform. This means that, in the event of platform failure, an alternative implementation of the component is available.</a:t>
            </a:r>
          </a:p>
          <a:p>
            <a:pPr lvl="1"/>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1" algn="just">
              <a:buNone/>
            </a:pPr>
            <a:r>
              <a:rPr lang="en-US" sz="2200" dirty="0" smtClean="0"/>
              <a:t>	</a:t>
            </a:r>
            <a:r>
              <a:rPr lang="en-US" sz="2200" b="1" dirty="0" smtClean="0"/>
              <a:t>3. Component communications: </a:t>
            </a:r>
            <a:r>
              <a:rPr lang="en-US" sz="2200" dirty="0" smtClean="0"/>
              <a:t>If there is a high level of communications traffic </a:t>
            </a:r>
            <a:r>
              <a:rPr lang="en-US" sz="2400" dirty="0" smtClean="0"/>
              <a:t>between components, it usually makes sense to deploy them on the same platform or on platforms that are physically close to one other. This reduces communications latency, the delay between the time a message is sent by one component and received by another.</a:t>
            </a:r>
            <a:endParaRPr lang="en-US" b="1" dirty="0" smtClean="0"/>
          </a:p>
          <a:p>
            <a:pPr lvl="1"/>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6869</TotalTime>
  <Words>1977</Words>
  <Application>Microsoft Office PowerPoint</Application>
  <PresentationFormat>On-screen Show (4:3)</PresentationFormat>
  <Paragraphs>222</Paragraphs>
  <Slides>98</Slides>
  <Notes>8</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Equity</vt:lpstr>
      <vt:lpstr>Software Design</vt:lpstr>
      <vt:lpstr>Slide 2</vt:lpstr>
      <vt:lpstr>Slide 3</vt:lpstr>
      <vt:lpstr>Slide 4</vt:lpstr>
      <vt:lpstr>Slide 5</vt:lpstr>
      <vt:lpstr>Slide 6</vt:lpstr>
      <vt:lpstr>Slide 7</vt:lpstr>
      <vt:lpstr>Slide 8</vt:lpstr>
      <vt:lpstr>Why is Design important?</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Types of Cohesion:</vt:lpstr>
      <vt:lpstr>Slide 27</vt:lpstr>
      <vt:lpstr>Slide 28</vt:lpstr>
      <vt:lpstr>Slide 29</vt:lpstr>
      <vt:lpstr>Relationship between Cohesion and Coupling</vt:lpstr>
      <vt:lpstr>Strategy of Design</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Activity Diagram Example - Student Enrollment: </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vi. Draw component and deployment diagram</vt:lpstr>
      <vt:lpstr>Slide 88</vt:lpstr>
      <vt:lpstr>Some Important Aspects of Implementation:</vt:lpstr>
      <vt:lpstr>Slide 90</vt:lpstr>
      <vt:lpstr>Slide 91</vt:lpstr>
      <vt:lpstr>Slide 92</vt:lpstr>
      <vt:lpstr>Slide 93</vt:lpstr>
      <vt:lpstr>Slide 94</vt:lpstr>
      <vt:lpstr>Slide 95</vt:lpstr>
      <vt:lpstr>Slide 96</vt:lpstr>
      <vt:lpstr>Slide 97</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Admin</cp:lastModifiedBy>
  <cp:revision>145</cp:revision>
  <dcterms:created xsi:type="dcterms:W3CDTF">2016-04-07T16:36:21Z</dcterms:created>
  <dcterms:modified xsi:type="dcterms:W3CDTF">2018-10-03T06:36:38Z</dcterms:modified>
</cp:coreProperties>
</file>