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333" r:id="rId30"/>
    <p:sldId id="334" r:id="rId31"/>
    <p:sldId id="335" r:id="rId32"/>
    <p:sldId id="332" r:id="rId33"/>
    <p:sldId id="286" r:id="rId34"/>
    <p:sldId id="287" r:id="rId35"/>
    <p:sldId id="288" r:id="rId36"/>
    <p:sldId id="289" r:id="rId37"/>
    <p:sldId id="313" r:id="rId38"/>
    <p:sldId id="314" r:id="rId39"/>
    <p:sldId id="315" r:id="rId40"/>
    <p:sldId id="290" r:id="rId41"/>
    <p:sldId id="291" r:id="rId42"/>
    <p:sldId id="292" r:id="rId43"/>
    <p:sldId id="293" r:id="rId44"/>
    <p:sldId id="294" r:id="rId45"/>
    <p:sldId id="295" r:id="rId46"/>
    <p:sldId id="296" r:id="rId47"/>
    <p:sldId id="297" r:id="rId48"/>
    <p:sldId id="300" r:id="rId49"/>
    <p:sldId id="298" r:id="rId50"/>
    <p:sldId id="299" r:id="rId51"/>
    <p:sldId id="301" r:id="rId52"/>
    <p:sldId id="302" r:id="rId53"/>
    <p:sldId id="303" r:id="rId54"/>
    <p:sldId id="316" r:id="rId55"/>
    <p:sldId id="336" r:id="rId56"/>
    <p:sldId id="337" r:id="rId57"/>
    <p:sldId id="304" r:id="rId58"/>
    <p:sldId id="305" r:id="rId59"/>
    <p:sldId id="306" r:id="rId60"/>
    <p:sldId id="307" r:id="rId61"/>
    <p:sldId id="308" r:id="rId62"/>
    <p:sldId id="309" r:id="rId63"/>
    <p:sldId id="310" r:id="rId64"/>
    <p:sldId id="312" r:id="rId65"/>
    <p:sldId id="338" r:id="rId66"/>
    <p:sldId id="339" r:id="rId67"/>
    <p:sldId id="340" r:id="rId68"/>
    <p:sldId id="341" r:id="rId69"/>
    <p:sldId id="317" r:id="rId70"/>
    <p:sldId id="318" r:id="rId71"/>
    <p:sldId id="319" r:id="rId72"/>
    <p:sldId id="320" r:id="rId73"/>
    <p:sldId id="328" r:id="rId74"/>
    <p:sldId id="329" r:id="rId75"/>
    <p:sldId id="322" r:id="rId76"/>
    <p:sldId id="323" r:id="rId77"/>
    <p:sldId id="330" r:id="rId78"/>
    <p:sldId id="325" r:id="rId79"/>
    <p:sldId id="342" r:id="rId80"/>
    <p:sldId id="327" r:id="rId81"/>
    <p:sldId id="343" r:id="rId82"/>
    <p:sldId id="34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p:cViewPr varScale="1">
        <p:scale>
          <a:sx n="69" d="100"/>
          <a:sy n="69" d="100"/>
        </p:scale>
        <p:origin x="-142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66FAE-C51D-454B-8096-F20CF7A8DB9A}" type="datetimeFigureOut">
              <a:rPr lang="en-US" smtClean="0"/>
              <a:pPr/>
              <a:t>9/10/2018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66F5A-FCCB-4CC8-81EF-2E50D34D8C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multivariable estimation model.</a:t>
            </a:r>
            <a:endParaRPr lang="en-US" dirty="0"/>
          </a:p>
        </p:txBody>
      </p:sp>
      <p:sp>
        <p:nvSpPr>
          <p:cNvPr id="4" name="Slide Number Placeholder 3"/>
          <p:cNvSpPr>
            <a:spLocks noGrp="1"/>
          </p:cNvSpPr>
          <p:nvPr>
            <p:ph type="sldNum" sz="quarter" idx="10"/>
          </p:nvPr>
        </p:nvSpPr>
        <p:spPr/>
        <p:txBody>
          <a:bodyPr/>
          <a:lstStyle/>
          <a:p>
            <a:fld id="{C2066F5A-FCCB-4CC8-81EF-2E50D34D8CA2}"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6A9EDBD-8ECF-49A4-9F1C-FC201B6E0C49}" type="datetimeFigureOut">
              <a:rPr lang="en-US" smtClean="0"/>
              <a:pPr/>
              <a:t>9/10/2018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711E0EC-0F0B-46BB-9472-94C220021A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9EDBD-8ECF-49A4-9F1C-FC201B6E0C4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1E0EC-0F0B-46BB-9472-94C220021A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9EDBD-8ECF-49A4-9F1C-FC201B6E0C4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1E0EC-0F0B-46BB-9472-94C220021A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A9EDBD-8ECF-49A4-9F1C-FC201B6E0C49}" type="datetimeFigureOut">
              <a:rPr lang="en-US" smtClean="0"/>
              <a:pPr/>
              <a:t>9/10/2018</a:t>
            </a:fld>
            <a:endParaRPr lang="en-US"/>
          </a:p>
        </p:txBody>
      </p:sp>
      <p:sp>
        <p:nvSpPr>
          <p:cNvPr id="9" name="Slide Number Placeholder 8"/>
          <p:cNvSpPr>
            <a:spLocks noGrp="1"/>
          </p:cNvSpPr>
          <p:nvPr>
            <p:ph type="sldNum" sz="quarter" idx="15"/>
          </p:nvPr>
        </p:nvSpPr>
        <p:spPr/>
        <p:txBody>
          <a:bodyPr rtlCol="0"/>
          <a:lstStyle/>
          <a:p>
            <a:fld id="{4711E0EC-0F0B-46BB-9472-94C220021AC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6A9EDBD-8ECF-49A4-9F1C-FC201B6E0C49}" type="datetimeFigureOut">
              <a:rPr lang="en-US" smtClean="0"/>
              <a:pPr/>
              <a:t>9/10/2018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711E0EC-0F0B-46BB-9472-94C220021A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A9EDBD-8ECF-49A4-9F1C-FC201B6E0C4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1E0EC-0F0B-46BB-9472-94C220021AC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A9EDBD-8ECF-49A4-9F1C-FC201B6E0C49}" type="datetimeFigureOut">
              <a:rPr lang="en-US" smtClean="0"/>
              <a:pPr/>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1E0EC-0F0B-46BB-9472-94C220021AC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A9EDBD-8ECF-49A4-9F1C-FC201B6E0C49}" type="datetimeFigureOut">
              <a:rPr lang="en-US" smtClean="0"/>
              <a:pPr/>
              <a:t>9/10/2018</a:t>
            </a:fld>
            <a:endParaRPr lang="en-US"/>
          </a:p>
        </p:txBody>
      </p:sp>
      <p:sp>
        <p:nvSpPr>
          <p:cNvPr id="7" name="Slide Number Placeholder 6"/>
          <p:cNvSpPr>
            <a:spLocks noGrp="1"/>
          </p:cNvSpPr>
          <p:nvPr>
            <p:ph type="sldNum" sz="quarter" idx="11"/>
          </p:nvPr>
        </p:nvSpPr>
        <p:spPr/>
        <p:txBody>
          <a:bodyPr rtlCol="0"/>
          <a:lstStyle/>
          <a:p>
            <a:fld id="{4711E0EC-0F0B-46BB-9472-94C220021AC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9EDBD-8ECF-49A4-9F1C-FC201B6E0C49}" type="datetimeFigureOut">
              <a:rPr lang="en-US" smtClean="0"/>
              <a:pPr/>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1E0EC-0F0B-46BB-9472-94C220021A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A9EDBD-8ECF-49A4-9F1C-FC201B6E0C49}" type="datetimeFigureOut">
              <a:rPr lang="en-US" smtClean="0"/>
              <a:pPr/>
              <a:t>9/10/2018</a:t>
            </a:fld>
            <a:endParaRPr lang="en-US"/>
          </a:p>
        </p:txBody>
      </p:sp>
      <p:sp>
        <p:nvSpPr>
          <p:cNvPr id="22" name="Slide Number Placeholder 21"/>
          <p:cNvSpPr>
            <a:spLocks noGrp="1"/>
          </p:cNvSpPr>
          <p:nvPr>
            <p:ph type="sldNum" sz="quarter" idx="15"/>
          </p:nvPr>
        </p:nvSpPr>
        <p:spPr/>
        <p:txBody>
          <a:bodyPr rtlCol="0"/>
          <a:lstStyle/>
          <a:p>
            <a:fld id="{4711E0EC-0F0B-46BB-9472-94C220021AC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A9EDBD-8ECF-49A4-9F1C-FC201B6E0C49}" type="datetimeFigureOut">
              <a:rPr lang="en-US" smtClean="0"/>
              <a:pPr/>
              <a:t>9/10/2018</a:t>
            </a:fld>
            <a:endParaRPr lang="en-US"/>
          </a:p>
        </p:txBody>
      </p:sp>
      <p:sp>
        <p:nvSpPr>
          <p:cNvPr id="18" name="Slide Number Placeholder 17"/>
          <p:cNvSpPr>
            <a:spLocks noGrp="1"/>
          </p:cNvSpPr>
          <p:nvPr>
            <p:ph type="sldNum" sz="quarter" idx="11"/>
          </p:nvPr>
        </p:nvSpPr>
        <p:spPr/>
        <p:txBody>
          <a:bodyPr rtlCol="0"/>
          <a:lstStyle/>
          <a:p>
            <a:fld id="{4711E0EC-0F0B-46BB-9472-94C220021AC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6A9EDBD-8ECF-49A4-9F1C-FC201B6E0C49}" type="datetimeFigureOut">
              <a:rPr lang="en-US" smtClean="0"/>
              <a:pPr/>
              <a:t>9/10/2018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711E0EC-0F0B-46BB-9472-94C220021A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2057400"/>
            <a:ext cx="8229600"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FF0000"/>
                </a:solidFill>
                <a:effectLst/>
                <a:uLnTx/>
                <a:uFillTx/>
                <a:latin typeface="+mj-lt"/>
                <a:ea typeface="+mj-ea"/>
                <a:cs typeface="+mj-cs"/>
              </a:rPr>
              <a:t>Software Project Planning</a:t>
            </a:r>
            <a:endParaRPr kumimoji="0" lang="en-US" sz="3000" b="1" i="0" u="none" strike="noStrike" kern="1200" cap="small"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229600" cy="5486400"/>
          </a:xfrm>
        </p:spPr>
        <p:txBody>
          <a:bodyPr>
            <a:normAutofit/>
          </a:bodyPr>
          <a:lstStyle/>
          <a:p>
            <a:pPr algn="just"/>
            <a:r>
              <a:rPr lang="en-US" dirty="0" smtClean="0"/>
              <a:t>However, there is a fundamental reason for including comments in the program.</a:t>
            </a:r>
          </a:p>
          <a:p>
            <a:pPr algn="just"/>
            <a:endParaRPr lang="en-US" dirty="0" smtClean="0"/>
          </a:p>
          <a:p>
            <a:pPr lvl="1" algn="just"/>
            <a:r>
              <a:rPr lang="en-US" dirty="0" smtClean="0"/>
              <a:t>The quality of comments materially affects maintenance costs because maintenance person will depend on the comments more than anything else to do the job.</a:t>
            </a:r>
          </a:p>
          <a:p>
            <a:pPr lvl="1" algn="just"/>
            <a:r>
              <a:rPr lang="en-US" dirty="0" smtClean="0"/>
              <a:t>Conversely, too many blank lines and comments with poor readability and understandability will increase maintenance.</a:t>
            </a:r>
          </a:p>
          <a:p>
            <a:pPr lvl="1" algn="just"/>
            <a:r>
              <a:rPr lang="en-US" dirty="0" smtClean="0"/>
              <a:t>The problem with including comments is that we must be able to distinguish between useful and useless comments, and there is no rigorous way to do that.</a:t>
            </a:r>
          </a:p>
          <a:p>
            <a:pPr lvl="1" algn="just"/>
            <a:r>
              <a:rPr lang="en-US" dirty="0" smtClean="0"/>
              <a:t>Therefore, it is always advisable  not to consider comments and blank lines while counting for LOC.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029200"/>
          </a:xfrm>
        </p:spPr>
        <p:txBody>
          <a:bodyPr/>
          <a:lstStyle/>
          <a:p>
            <a:r>
              <a:rPr lang="en-US" dirty="0" smtClean="0"/>
              <a:t>Conte has defined lines of code 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pic>
        <p:nvPicPr>
          <p:cNvPr id="3076" name="Picture 4" descr="C:\Users\lenovo\Desktop\DTU materials 2016\MY SE ppts\pics\pic136.JPG"/>
          <p:cNvPicPr>
            <a:picLocks noChangeAspect="1" noChangeArrowheads="1"/>
          </p:cNvPicPr>
          <p:nvPr/>
        </p:nvPicPr>
        <p:blipFill>
          <a:blip r:embed="rId2" cstate="print"/>
          <a:srcRect/>
          <a:stretch>
            <a:fillRect/>
          </a:stretch>
        </p:blipFill>
        <p:spPr bwMode="auto">
          <a:xfrm>
            <a:off x="990600" y="1905000"/>
            <a:ext cx="6943725" cy="1981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5410200"/>
          </a:xfrm>
        </p:spPr>
        <p:txBody>
          <a:bodyPr/>
          <a:lstStyle/>
          <a:p>
            <a:pPr algn="just"/>
            <a:r>
              <a:rPr lang="en-US" dirty="0" smtClean="0"/>
              <a:t>This is the predominant definition for lines of code used by researchers. By this definition the fig 2 has 17 LOC.</a:t>
            </a:r>
          </a:p>
          <a:p>
            <a:pPr algn="just"/>
            <a:endParaRPr lang="en-US" dirty="0" smtClean="0"/>
          </a:p>
          <a:p>
            <a:pPr algn="just"/>
            <a:r>
              <a:rPr lang="en-US" dirty="0" smtClean="0"/>
              <a:t>While lines of code have their uses( e.g., in estimating programming time for a program during the build phase of a project), their usefulness is limited for other tasks like functionality, complexity, efficiency, 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638800"/>
          </a:xfrm>
        </p:spPr>
        <p:txBody>
          <a:bodyPr>
            <a:normAutofit fontScale="92500" lnSpcReduction="10000"/>
          </a:bodyPr>
          <a:lstStyle/>
          <a:p>
            <a:pPr>
              <a:buNone/>
            </a:pPr>
            <a:r>
              <a:rPr lang="en-US" sz="2600" b="1" dirty="0" smtClean="0">
                <a:solidFill>
                  <a:schemeClr val="accent6">
                    <a:lumMod val="50000"/>
                  </a:schemeClr>
                </a:solidFill>
              </a:rPr>
              <a:t>2. Function Count</a:t>
            </a:r>
          </a:p>
          <a:p>
            <a:endParaRPr lang="en-US" dirty="0" smtClean="0"/>
          </a:p>
          <a:p>
            <a:r>
              <a:rPr lang="en-US" dirty="0" smtClean="0"/>
              <a:t>e</a:t>
            </a:r>
          </a:p>
          <a:p>
            <a:endParaRPr lang="en-US" dirty="0" smtClean="0"/>
          </a:p>
          <a:p>
            <a:endParaRPr lang="en-US" dirty="0" smtClean="0"/>
          </a:p>
          <a:p>
            <a:endParaRPr lang="en-US" dirty="0" smtClean="0"/>
          </a:p>
          <a:p>
            <a:endParaRPr lang="en-US" dirty="0" smtClean="0"/>
          </a:p>
          <a:p>
            <a:pPr algn="just"/>
            <a:r>
              <a:rPr lang="en-US" dirty="0" smtClean="0"/>
              <a:t>It measures functionality from the users point of view, that is, on the basis of what the user requests and  receives in return.</a:t>
            </a:r>
          </a:p>
          <a:p>
            <a:pPr lvl="1" algn="just"/>
            <a:r>
              <a:rPr lang="en-US" dirty="0" smtClean="0"/>
              <a:t>Therefore, it deals with the functionality being delivered, and not with the lines of code, source modules, files, etc.</a:t>
            </a:r>
          </a:p>
          <a:p>
            <a:pPr lvl="1" algn="just"/>
            <a:endParaRPr lang="en-US" dirty="0" smtClean="0"/>
          </a:p>
          <a:p>
            <a:pPr algn="just"/>
            <a:r>
              <a:rPr lang="en-US" dirty="0" smtClean="0"/>
              <a:t>Measuring size in this way has the advantage that size measure is independent of the technology used to deliver the functions.</a:t>
            </a:r>
          </a:p>
        </p:txBody>
      </p:sp>
      <p:pic>
        <p:nvPicPr>
          <p:cNvPr id="4099" name="Picture 3" descr="C:\Users\lenovo\Desktop\DTU materials 2016\MY SE ppts\pics\pic138.JPG"/>
          <p:cNvPicPr>
            <a:picLocks noChangeAspect="1" noChangeArrowheads="1"/>
          </p:cNvPicPr>
          <p:nvPr/>
        </p:nvPicPr>
        <p:blipFill>
          <a:blip r:embed="rId2" cstate="print"/>
          <a:srcRect/>
          <a:stretch>
            <a:fillRect/>
          </a:stretch>
        </p:blipFill>
        <p:spPr bwMode="auto">
          <a:xfrm>
            <a:off x="762000" y="1447800"/>
            <a:ext cx="7924800" cy="1752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848600" cy="5864352"/>
          </a:xfrm>
        </p:spPr>
        <p:txBody>
          <a:bodyPr/>
          <a:lstStyle/>
          <a:p>
            <a:endParaRPr lang="en-US" dirty="0"/>
          </a:p>
        </p:txBody>
      </p:sp>
      <p:pic>
        <p:nvPicPr>
          <p:cNvPr id="1026" name="Picture 2" descr="C:\Users\lenovo\Desktop\DTU materials 2016\MY SE ppts\pics\pic139.JPG"/>
          <p:cNvPicPr>
            <a:picLocks noChangeAspect="1" noChangeArrowheads="1"/>
          </p:cNvPicPr>
          <p:nvPr/>
        </p:nvPicPr>
        <p:blipFill>
          <a:blip r:embed="rId2" cstate="print"/>
          <a:srcRect/>
          <a:stretch>
            <a:fillRect/>
          </a:stretch>
        </p:blipFill>
        <p:spPr bwMode="auto">
          <a:xfrm>
            <a:off x="762000" y="609600"/>
            <a:ext cx="7924800" cy="5867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7467600" cy="4873752"/>
          </a:xfrm>
        </p:spPr>
        <p:txBody>
          <a:bodyPr/>
          <a:lstStyle/>
          <a:p>
            <a:endParaRPr lang="en-US" dirty="0"/>
          </a:p>
        </p:txBody>
      </p:sp>
      <p:pic>
        <p:nvPicPr>
          <p:cNvPr id="2050" name="Picture 2" descr="C:\Users\lenovo\Desktop\DTU materials 2016\MY SE ppts\pics\pic140.JPG"/>
          <p:cNvPicPr>
            <a:picLocks noChangeAspect="1" noChangeArrowheads="1"/>
          </p:cNvPicPr>
          <p:nvPr/>
        </p:nvPicPr>
        <p:blipFill>
          <a:blip r:embed="rId2" cstate="print"/>
          <a:srcRect/>
          <a:stretch>
            <a:fillRect/>
          </a:stretch>
        </p:blipFill>
        <p:spPr bwMode="auto">
          <a:xfrm>
            <a:off x="609600" y="1066800"/>
            <a:ext cx="7848600" cy="5029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Desktop\DTU materials 2016\MY SE ppts\pics\pic141.JPG"/>
          <p:cNvPicPr>
            <a:picLocks noGrp="1" noChangeAspect="1" noChangeArrowheads="1"/>
          </p:cNvPicPr>
          <p:nvPr>
            <p:ph sz="quarter" idx="1"/>
          </p:nvPr>
        </p:nvPicPr>
        <p:blipFill>
          <a:blip r:embed="rId2" cstate="print"/>
          <a:srcRect/>
          <a:stretch>
            <a:fillRect/>
          </a:stretch>
        </p:blipFill>
        <p:spPr bwMode="auto">
          <a:xfrm>
            <a:off x="533400" y="990600"/>
            <a:ext cx="7462837" cy="4953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43000"/>
            <a:ext cx="7467600" cy="4873752"/>
          </a:xfrm>
        </p:spPr>
        <p:txBody>
          <a:bodyPr/>
          <a:lstStyle/>
          <a:p>
            <a:endParaRPr lang="en-US" dirty="0"/>
          </a:p>
        </p:txBody>
      </p:sp>
      <p:pic>
        <p:nvPicPr>
          <p:cNvPr id="4098" name="Picture 2" descr="C:\Users\lenovo\Desktop\DTU materials 2016\MY SE ppts\pics\pic142.JPG"/>
          <p:cNvPicPr>
            <a:picLocks noChangeAspect="1" noChangeArrowheads="1"/>
          </p:cNvPicPr>
          <p:nvPr/>
        </p:nvPicPr>
        <p:blipFill>
          <a:blip r:embed="rId2" cstate="print"/>
          <a:srcRect/>
          <a:stretch>
            <a:fillRect/>
          </a:stretch>
        </p:blipFill>
        <p:spPr bwMode="auto">
          <a:xfrm>
            <a:off x="609600" y="990600"/>
            <a:ext cx="7500939" cy="502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066800"/>
            <a:ext cx="7467600" cy="4873752"/>
          </a:xfrm>
        </p:spPr>
        <p:txBody>
          <a:bodyPr/>
          <a:lstStyle/>
          <a:p>
            <a:endParaRPr lang="en-US"/>
          </a:p>
        </p:txBody>
      </p:sp>
      <p:pic>
        <p:nvPicPr>
          <p:cNvPr id="5122" name="Picture 2" descr="C:\Users\lenovo\Desktop\DTU materials 2016\MY SE ppts\pics\pic143.JPG"/>
          <p:cNvPicPr>
            <a:picLocks noChangeAspect="1" noChangeArrowheads="1"/>
          </p:cNvPicPr>
          <p:nvPr/>
        </p:nvPicPr>
        <p:blipFill>
          <a:blip r:embed="rId2" cstate="print"/>
          <a:srcRect/>
          <a:stretch>
            <a:fillRect/>
          </a:stretch>
        </p:blipFill>
        <p:spPr bwMode="auto">
          <a:xfrm>
            <a:off x="533400" y="0"/>
            <a:ext cx="7696200" cy="3771900"/>
          </a:xfrm>
          <a:prstGeom prst="rect">
            <a:avLst/>
          </a:prstGeom>
          <a:noFill/>
        </p:spPr>
      </p:pic>
      <p:pic>
        <p:nvPicPr>
          <p:cNvPr id="5123" name="Picture 3" descr="C:\Users\lenovo\Desktop\DTU materials 2016\MY SE ppts\pics\pic144.JPG"/>
          <p:cNvPicPr>
            <a:picLocks noChangeAspect="1" noChangeArrowheads="1"/>
          </p:cNvPicPr>
          <p:nvPr/>
        </p:nvPicPr>
        <p:blipFill>
          <a:blip r:embed="rId3" cstate="print"/>
          <a:srcRect/>
          <a:stretch>
            <a:fillRect/>
          </a:stretch>
        </p:blipFill>
        <p:spPr bwMode="auto">
          <a:xfrm>
            <a:off x="533400" y="3581400"/>
            <a:ext cx="7696200" cy="24765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772400" cy="5788152"/>
          </a:xfrm>
        </p:spPr>
        <p:txBody>
          <a:bodyPr/>
          <a:lstStyle/>
          <a:p>
            <a:endParaRPr lang="en-US" dirty="0"/>
          </a:p>
        </p:txBody>
      </p:sp>
      <p:pic>
        <p:nvPicPr>
          <p:cNvPr id="6146" name="Picture 2" descr="C:\Users\lenovo\Desktop\DTU materials 2016\MY SE ppts\pics\pic145.JPG"/>
          <p:cNvPicPr>
            <a:picLocks noChangeAspect="1" noChangeArrowheads="1"/>
          </p:cNvPicPr>
          <p:nvPr/>
        </p:nvPicPr>
        <p:blipFill>
          <a:blip r:embed="rId2" cstate="print"/>
          <a:srcRect/>
          <a:stretch>
            <a:fillRect/>
          </a:stretch>
        </p:blipFill>
        <p:spPr bwMode="auto">
          <a:xfrm>
            <a:off x="457200" y="685800"/>
            <a:ext cx="7848600" cy="5334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90600"/>
            <a:ext cx="8382000" cy="5334000"/>
          </a:xfrm>
        </p:spPr>
        <p:txBody>
          <a:bodyPr>
            <a:normAutofit/>
          </a:bodyPr>
          <a:lstStyle/>
          <a:p>
            <a:pPr algn="just"/>
            <a:r>
              <a:rPr lang="en-US" dirty="0" smtClean="0"/>
              <a:t>After the finalization of SRS, we would like to estimate size, cost and development time of the project.</a:t>
            </a:r>
          </a:p>
          <a:p>
            <a:pPr algn="just"/>
            <a:endParaRPr lang="en-US" dirty="0" smtClean="0"/>
          </a:p>
          <a:p>
            <a:pPr algn="just"/>
            <a:r>
              <a:rPr lang="en-US" dirty="0" smtClean="0"/>
              <a:t>In many cases, customer may like to know the cost and development time even prior to finalization of the SRS.</a:t>
            </a:r>
          </a:p>
          <a:p>
            <a:pPr algn="just"/>
            <a:endParaRPr lang="en-US" dirty="0" smtClean="0"/>
          </a:p>
          <a:p>
            <a:pPr algn="just">
              <a:buNone/>
            </a:pPr>
            <a:r>
              <a:rPr lang="en-US" dirty="0" smtClean="0"/>
              <a:t>    An Essential issue in the planning process         </a:t>
            </a:r>
          </a:p>
          <a:p>
            <a:pPr algn="just">
              <a:buNone/>
            </a:pPr>
            <a:r>
              <a:rPr lang="en-US" dirty="0" smtClean="0"/>
              <a:t>                                                                                    </a:t>
            </a:r>
            <a:r>
              <a:rPr lang="en-US" dirty="0" smtClean="0">
                <a:solidFill>
                  <a:srgbClr val="FF0000"/>
                </a:solidFill>
              </a:rPr>
              <a:t>being     able to make plans that accurately represent what we do</a:t>
            </a:r>
            <a:endParaRPr lang="en-US" dirty="0">
              <a:solidFill>
                <a:srgbClr val="FF0000"/>
              </a:solidFill>
            </a:endParaRPr>
          </a:p>
        </p:txBody>
      </p:sp>
      <p:cxnSp>
        <p:nvCxnSpPr>
          <p:cNvPr id="8" name="Elbow Connector 7"/>
          <p:cNvCxnSpPr/>
          <p:nvPr/>
        </p:nvCxnSpPr>
        <p:spPr>
          <a:xfrm>
            <a:off x="6858000" y="3733800"/>
            <a:ext cx="4572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7170" name="Picture 2" descr="C:\Users\lenovo\Desktop\DTU materials 2016\MY SE ppts\pics\pic146.JPG"/>
          <p:cNvPicPr>
            <a:picLocks noChangeAspect="1" noChangeArrowheads="1"/>
          </p:cNvPicPr>
          <p:nvPr/>
        </p:nvPicPr>
        <p:blipFill>
          <a:blip r:embed="rId2" cstate="print"/>
          <a:srcRect/>
          <a:stretch>
            <a:fillRect/>
          </a:stretch>
        </p:blipFill>
        <p:spPr bwMode="auto">
          <a:xfrm>
            <a:off x="457200" y="0"/>
            <a:ext cx="7620000" cy="4953000"/>
          </a:xfrm>
          <a:prstGeom prst="rect">
            <a:avLst/>
          </a:prstGeom>
          <a:noFill/>
        </p:spPr>
      </p:pic>
      <p:pic>
        <p:nvPicPr>
          <p:cNvPr id="7171" name="Picture 3" descr="C:\Users\lenovo\Desktop\DTU materials 2016\MY SE ppts\pics\pic147.JPG"/>
          <p:cNvPicPr>
            <a:picLocks noChangeAspect="1" noChangeArrowheads="1"/>
          </p:cNvPicPr>
          <p:nvPr/>
        </p:nvPicPr>
        <p:blipFill>
          <a:blip r:embed="rId3" cstate="print"/>
          <a:srcRect/>
          <a:stretch>
            <a:fillRect/>
          </a:stretch>
        </p:blipFill>
        <p:spPr bwMode="auto">
          <a:xfrm>
            <a:off x="457200" y="4953000"/>
            <a:ext cx="7620000" cy="1600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enovo\Desktop\DTU materials 2016\MY SE ppts\pics\pic149.JPG"/>
          <p:cNvPicPr>
            <a:picLocks noChangeAspect="1" noChangeArrowheads="1"/>
          </p:cNvPicPr>
          <p:nvPr/>
        </p:nvPicPr>
        <p:blipFill>
          <a:blip r:embed="rId2" cstate="print"/>
          <a:srcRect/>
          <a:stretch>
            <a:fillRect/>
          </a:stretch>
        </p:blipFill>
        <p:spPr bwMode="auto">
          <a:xfrm>
            <a:off x="609600" y="1219200"/>
            <a:ext cx="7772399" cy="4419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enovo\Desktop\DTU materials 2016\MY SE ppts\pics\pic150.JPG"/>
          <p:cNvPicPr>
            <a:picLocks noChangeAspect="1" noChangeArrowheads="1"/>
          </p:cNvPicPr>
          <p:nvPr/>
        </p:nvPicPr>
        <p:blipFill>
          <a:blip r:embed="rId2" cstate="print"/>
          <a:srcRect/>
          <a:stretch>
            <a:fillRect/>
          </a:stretch>
        </p:blipFill>
        <p:spPr bwMode="auto">
          <a:xfrm>
            <a:off x="533400" y="762000"/>
            <a:ext cx="7848600" cy="4800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7467600" cy="4873752"/>
          </a:xfrm>
        </p:spPr>
        <p:txBody>
          <a:bodyPr/>
          <a:lstStyle/>
          <a:p>
            <a:endParaRPr lang="en-US" dirty="0"/>
          </a:p>
        </p:txBody>
      </p:sp>
      <p:pic>
        <p:nvPicPr>
          <p:cNvPr id="10242" name="Picture 2" descr="C:\Users\lenovo\Desktop\DTU materials 2016\MY SE ppts\pics\pic152.JPG"/>
          <p:cNvPicPr>
            <a:picLocks noChangeAspect="1" noChangeArrowheads="1"/>
          </p:cNvPicPr>
          <p:nvPr/>
        </p:nvPicPr>
        <p:blipFill>
          <a:blip r:embed="rId2" cstate="print"/>
          <a:srcRect/>
          <a:stretch>
            <a:fillRect/>
          </a:stretch>
        </p:blipFill>
        <p:spPr bwMode="auto">
          <a:xfrm>
            <a:off x="381000" y="228600"/>
            <a:ext cx="7772400" cy="60198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ovo\Desktop\DTU materials 2016\MY SE ppts\pics\pic153.JPG"/>
          <p:cNvPicPr>
            <a:picLocks noChangeAspect="1" noChangeArrowheads="1"/>
          </p:cNvPicPr>
          <p:nvPr/>
        </p:nvPicPr>
        <p:blipFill>
          <a:blip r:embed="rId2" cstate="print"/>
          <a:srcRect/>
          <a:stretch>
            <a:fillRect/>
          </a:stretch>
        </p:blipFill>
        <p:spPr bwMode="auto">
          <a:xfrm>
            <a:off x="457200" y="762000"/>
            <a:ext cx="7696200" cy="51816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7467600" cy="4873752"/>
          </a:xfrm>
        </p:spPr>
        <p:txBody>
          <a:bodyPr/>
          <a:lstStyle/>
          <a:p>
            <a:endParaRPr lang="en-US" dirty="0"/>
          </a:p>
        </p:txBody>
      </p:sp>
      <p:pic>
        <p:nvPicPr>
          <p:cNvPr id="12290" name="Picture 2" descr="C:\Users\lenovo\Desktop\DTU materials 2016\MY SE ppts\pics\pic154.JPG"/>
          <p:cNvPicPr>
            <a:picLocks noChangeAspect="1" noChangeArrowheads="1"/>
          </p:cNvPicPr>
          <p:nvPr/>
        </p:nvPicPr>
        <p:blipFill>
          <a:blip r:embed="rId2" cstate="print"/>
          <a:srcRect/>
          <a:stretch>
            <a:fillRect/>
          </a:stretch>
        </p:blipFill>
        <p:spPr bwMode="auto">
          <a:xfrm>
            <a:off x="228600" y="914400"/>
            <a:ext cx="7696200" cy="5105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lenovo\Desktop\DTU materials 2016\MY SE ppts\pics\pic155.JPG"/>
          <p:cNvPicPr>
            <a:picLocks noChangeAspect="1" noChangeArrowheads="1"/>
          </p:cNvPicPr>
          <p:nvPr/>
        </p:nvPicPr>
        <p:blipFill>
          <a:blip r:embed="rId2" cstate="print"/>
          <a:srcRect/>
          <a:stretch>
            <a:fillRect/>
          </a:stretch>
        </p:blipFill>
        <p:spPr bwMode="auto">
          <a:xfrm>
            <a:off x="381000" y="1219200"/>
            <a:ext cx="7772400" cy="36576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90600"/>
            <a:ext cx="7467600" cy="4873752"/>
          </a:xfrm>
        </p:spPr>
        <p:txBody>
          <a:bodyPr/>
          <a:lstStyle/>
          <a:p>
            <a:endParaRPr lang="en-US" dirty="0"/>
          </a:p>
        </p:txBody>
      </p:sp>
      <p:pic>
        <p:nvPicPr>
          <p:cNvPr id="14338" name="Picture 2" descr="C:\Users\lenovo\Desktop\DTU materials 2016\MY SE ppts\pics\pic156.JPG"/>
          <p:cNvPicPr>
            <a:picLocks noChangeAspect="1" noChangeArrowheads="1"/>
          </p:cNvPicPr>
          <p:nvPr/>
        </p:nvPicPr>
        <p:blipFill>
          <a:blip r:embed="rId2" cstate="print"/>
          <a:srcRect/>
          <a:stretch>
            <a:fillRect/>
          </a:stretch>
        </p:blipFill>
        <p:spPr bwMode="auto">
          <a:xfrm>
            <a:off x="609600" y="457200"/>
            <a:ext cx="7619999" cy="5867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lenovo\Desktop\DTU materials 2016\MY SE ppts\pics\pic157.JPG"/>
          <p:cNvPicPr>
            <a:picLocks noChangeAspect="1" noChangeArrowheads="1"/>
          </p:cNvPicPr>
          <p:nvPr/>
        </p:nvPicPr>
        <p:blipFill>
          <a:blip r:embed="rId2" cstate="print"/>
          <a:srcRect/>
          <a:stretch>
            <a:fillRect/>
          </a:stretch>
        </p:blipFill>
        <p:spPr bwMode="auto">
          <a:xfrm>
            <a:off x="304800" y="1066800"/>
            <a:ext cx="7924800" cy="4876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Project Estimation techniques</a:t>
            </a:r>
            <a:endParaRPr lang="en-US" dirty="0"/>
          </a:p>
        </p:txBody>
      </p:sp>
      <p:sp>
        <p:nvSpPr>
          <p:cNvPr id="3" name="Content Placeholder 2"/>
          <p:cNvSpPr>
            <a:spLocks noGrp="1"/>
          </p:cNvSpPr>
          <p:nvPr>
            <p:ph sz="quarter" idx="1"/>
          </p:nvPr>
        </p:nvSpPr>
        <p:spPr>
          <a:xfrm>
            <a:off x="457200" y="1219200"/>
            <a:ext cx="8229600" cy="5254752"/>
          </a:xfrm>
        </p:spPr>
        <p:txBody>
          <a:bodyPr>
            <a:normAutofit/>
          </a:bodyPr>
          <a:lstStyle/>
          <a:p>
            <a:pPr algn="just"/>
            <a:r>
              <a:rPr lang="en-US" dirty="0" smtClean="0"/>
              <a:t>The different parameters of a project that need to be estimated include—project size, effort required to complete the project, project duration, and cost.</a:t>
            </a:r>
          </a:p>
          <a:p>
            <a:pPr algn="just"/>
            <a:endParaRPr lang="en-US" dirty="0" smtClean="0"/>
          </a:p>
          <a:p>
            <a:pPr algn="just"/>
            <a:r>
              <a:rPr lang="en-US" dirty="0" smtClean="0"/>
              <a:t>A large number of estimation techniques have been</a:t>
            </a:r>
          </a:p>
          <a:p>
            <a:pPr algn="just">
              <a:buNone/>
            </a:pPr>
            <a:r>
              <a:rPr lang="en-US" dirty="0" smtClean="0"/>
              <a:t>	proposed by researchers. </a:t>
            </a:r>
          </a:p>
          <a:p>
            <a:pPr algn="just">
              <a:buNone/>
            </a:pPr>
            <a:endParaRPr lang="en-US" dirty="0" smtClean="0"/>
          </a:p>
          <a:p>
            <a:pPr algn="just"/>
            <a:r>
              <a:rPr lang="en-US" dirty="0" smtClean="0"/>
              <a:t>These can broadly be classified into three main categories:</a:t>
            </a:r>
          </a:p>
          <a:p>
            <a:pPr lvl="1" algn="just"/>
            <a:r>
              <a:rPr lang="en-US" dirty="0" smtClean="0"/>
              <a:t>Empirical estimation techniques</a:t>
            </a:r>
          </a:p>
          <a:p>
            <a:pPr lvl="1" algn="just"/>
            <a:r>
              <a:rPr lang="en-US" dirty="0" smtClean="0"/>
              <a:t> Heuristic techniques</a:t>
            </a:r>
          </a:p>
          <a:p>
            <a:pPr lvl="1" algn="just"/>
            <a:r>
              <a:rPr lang="en-US" dirty="0" smtClean="0"/>
              <a:t>Analytical estimation techniques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5638800"/>
          </a:xfrm>
        </p:spPr>
        <p:txBody>
          <a:bodyPr>
            <a:normAutofit/>
          </a:bodyPr>
          <a:lstStyle/>
          <a:p>
            <a:pPr algn="just"/>
            <a:r>
              <a:rPr lang="en-US" dirty="0" smtClean="0"/>
              <a:t>Business operates on commitments, and commitments require plans.</a:t>
            </a:r>
          </a:p>
          <a:p>
            <a:pPr algn="just"/>
            <a:r>
              <a:rPr lang="en-US" dirty="0" smtClean="0"/>
              <a:t>The failure of many large software projects in the 1960s and early 1970s highlighted this problem of poor planning.</a:t>
            </a:r>
          </a:p>
          <a:p>
            <a:pPr lvl="1" algn="just"/>
            <a:r>
              <a:rPr lang="en-US" dirty="0" smtClean="0"/>
              <a:t>The delivered software was late, unreliable, </a:t>
            </a:r>
            <a:r>
              <a:rPr lang="en-US" dirty="0" err="1" smtClean="0"/>
              <a:t>costed</a:t>
            </a:r>
            <a:r>
              <a:rPr lang="en-US" dirty="0" smtClean="0"/>
              <a:t> several times the original estimates and often exhibited poor performances.</a:t>
            </a:r>
          </a:p>
          <a:p>
            <a:pPr algn="just"/>
            <a:r>
              <a:rPr lang="en-US" dirty="0" smtClean="0"/>
              <a:t>These projects did not fail because managers or developers were incompetent.</a:t>
            </a:r>
          </a:p>
          <a:p>
            <a:pPr lvl="1" algn="just"/>
            <a:r>
              <a:rPr lang="en-US" dirty="0" smtClean="0"/>
              <a:t>The fault was in the approach of planning that was used.</a:t>
            </a:r>
          </a:p>
          <a:p>
            <a:pPr lvl="1" algn="just"/>
            <a:r>
              <a:rPr lang="en-US" dirty="0" smtClean="0"/>
              <a:t>Planning techniques derived from small-scale projects did not scale up to large systems development.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marL="274320" lvl="1">
              <a:spcBef>
                <a:spcPts val="600"/>
              </a:spcBef>
              <a:buSzPct val="70000"/>
              <a:buFont typeface="Wingdings"/>
              <a:buChar char=""/>
            </a:pPr>
            <a:r>
              <a:rPr lang="en-US" b="1" dirty="0" smtClean="0"/>
              <a:t>Empirical estimation techniques</a:t>
            </a:r>
          </a:p>
          <a:p>
            <a:pPr marL="274320" lvl="1" algn="just">
              <a:spcBef>
                <a:spcPts val="600"/>
              </a:spcBef>
              <a:buSzPct val="70000"/>
              <a:buFont typeface="Wingdings"/>
              <a:buChar char=""/>
            </a:pPr>
            <a:endParaRPr lang="en-US" dirty="0" smtClean="0"/>
          </a:p>
          <a:p>
            <a:pPr lvl="1" algn="just"/>
            <a:r>
              <a:rPr lang="en-US" dirty="0" smtClean="0"/>
              <a:t>Empirical estimation techniques are essentially based on making an educated guess of the project parameters. </a:t>
            </a:r>
          </a:p>
          <a:p>
            <a:pPr lvl="1" algn="just"/>
            <a:endParaRPr lang="en-US" dirty="0" smtClean="0"/>
          </a:p>
          <a:p>
            <a:pPr lvl="1" algn="just"/>
            <a:r>
              <a:rPr lang="en-US" dirty="0" smtClean="0"/>
              <a:t>While using this technique, prior experience with development of similar products is helpful.</a:t>
            </a:r>
          </a:p>
          <a:p>
            <a:pPr lvl="1" algn="just"/>
            <a:endParaRPr lang="en-US" dirty="0" smtClean="0"/>
          </a:p>
          <a:p>
            <a:pPr lvl="1" algn="just"/>
            <a:r>
              <a:rPr lang="en-US" dirty="0" smtClean="0"/>
              <a:t>Two  </a:t>
            </a:r>
            <a:r>
              <a:rPr lang="en-US" dirty="0" err="1" smtClean="0"/>
              <a:t>formalisations</a:t>
            </a:r>
            <a:r>
              <a:rPr lang="en-US" dirty="0" smtClean="0"/>
              <a:t> of the basic empirical estimation techniques known as</a:t>
            </a:r>
          </a:p>
          <a:p>
            <a:pPr lvl="1" algn="just">
              <a:buNone/>
            </a:pPr>
            <a:r>
              <a:rPr lang="en-US" dirty="0" smtClean="0"/>
              <a:t> </a:t>
            </a:r>
          </a:p>
          <a:p>
            <a:pPr lvl="2" algn="just"/>
            <a:r>
              <a:rPr lang="en-US" dirty="0" smtClean="0"/>
              <a:t>Expert </a:t>
            </a:r>
            <a:r>
              <a:rPr lang="en-US" dirty="0" err="1" smtClean="0"/>
              <a:t>judgement</a:t>
            </a:r>
            <a:r>
              <a:rPr lang="en-US" dirty="0" smtClean="0"/>
              <a:t> and </a:t>
            </a:r>
          </a:p>
          <a:p>
            <a:pPr lvl="2" algn="just"/>
            <a:r>
              <a:rPr lang="en-US" dirty="0" smtClean="0"/>
              <a:t>the Delphi techniques</a:t>
            </a:r>
          </a:p>
          <a:p>
            <a:pPr lvl="1"/>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01000" cy="5711952"/>
          </a:xfrm>
        </p:spPr>
        <p:txBody>
          <a:bodyPr>
            <a:normAutofit/>
          </a:bodyPr>
          <a:lstStyle/>
          <a:p>
            <a:pPr lvl="1" algn="just"/>
            <a:r>
              <a:rPr lang="en-US" b="1" dirty="0" smtClean="0"/>
              <a:t>Expert </a:t>
            </a:r>
            <a:r>
              <a:rPr lang="en-US" b="1" dirty="0" err="1" smtClean="0"/>
              <a:t>judgement</a:t>
            </a:r>
            <a:r>
              <a:rPr lang="en-US" b="1" dirty="0" smtClean="0"/>
              <a:t>:</a:t>
            </a:r>
            <a:r>
              <a:rPr lang="en-US" dirty="0" smtClean="0"/>
              <a:t> It is a widely used size estimation technique.</a:t>
            </a:r>
          </a:p>
          <a:p>
            <a:pPr lvl="1" algn="just"/>
            <a:endParaRPr lang="en-US" dirty="0" smtClean="0"/>
          </a:p>
          <a:p>
            <a:pPr lvl="2" algn="just"/>
            <a:r>
              <a:rPr lang="en-US" dirty="0" smtClean="0"/>
              <a:t>In this technique, an expert makes an educated guess about the problem size after analyzing the problem thoroughly.</a:t>
            </a:r>
          </a:p>
          <a:p>
            <a:pPr lvl="2" algn="just"/>
            <a:endParaRPr lang="en-US" dirty="0" smtClean="0"/>
          </a:p>
          <a:p>
            <a:pPr lvl="1" algn="just"/>
            <a:r>
              <a:rPr lang="en-US" b="1" dirty="0" smtClean="0"/>
              <a:t>Delphi cost estimation technique </a:t>
            </a:r>
            <a:r>
              <a:rPr lang="en-US" dirty="0" smtClean="0"/>
              <a:t>tries to overcome some of the shortcomings of the expert </a:t>
            </a:r>
            <a:r>
              <a:rPr lang="en-US" dirty="0" err="1" smtClean="0"/>
              <a:t>judgement</a:t>
            </a:r>
            <a:r>
              <a:rPr lang="en-US" dirty="0" smtClean="0"/>
              <a:t> approach. Delphi estimation is carried out by a team comprising a group of experts and a co-</a:t>
            </a:r>
            <a:r>
              <a:rPr lang="en-US" dirty="0" err="1" smtClean="0"/>
              <a:t>ordinator</a:t>
            </a:r>
            <a:r>
              <a:rPr lang="en-US" dirty="0" smtClean="0"/>
              <a:t>.</a:t>
            </a:r>
          </a:p>
          <a:p>
            <a:pPr lvl="1" algn="just"/>
            <a:endParaRPr lang="en-US" dirty="0" smtClean="0"/>
          </a:p>
          <a:p>
            <a:pPr lvl="2" algn="just"/>
            <a:r>
              <a:rPr lang="en-US" dirty="0" smtClean="0"/>
              <a:t>In this approach, the co-</a:t>
            </a:r>
            <a:r>
              <a:rPr lang="en-US" dirty="0" err="1" smtClean="0"/>
              <a:t>ordinator</a:t>
            </a:r>
            <a:r>
              <a:rPr lang="en-US" dirty="0" smtClean="0"/>
              <a:t> provides each estimator with a copy of the software requirements specification (SRS) document and a form for recording his cost estimate.</a:t>
            </a:r>
          </a:p>
          <a:p>
            <a:pPr lvl="2"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153400" cy="5711952"/>
          </a:xfrm>
        </p:spPr>
        <p:txBody>
          <a:bodyPr/>
          <a:lstStyle/>
          <a:p>
            <a:pPr algn="just"/>
            <a:r>
              <a:rPr lang="en-US" b="1" dirty="0" err="1" smtClean="0"/>
              <a:t>Heurestic</a:t>
            </a:r>
            <a:r>
              <a:rPr lang="en-US" b="1" dirty="0" smtClean="0"/>
              <a:t> Techniques:</a:t>
            </a:r>
          </a:p>
          <a:p>
            <a:pPr algn="just"/>
            <a:endParaRPr lang="en-US" dirty="0" smtClean="0"/>
          </a:p>
          <a:p>
            <a:pPr lvl="1" algn="just"/>
            <a:r>
              <a:rPr lang="en-US" dirty="0" err="1" smtClean="0"/>
              <a:t>Heurestic</a:t>
            </a:r>
            <a:r>
              <a:rPr lang="en-US" dirty="0" smtClean="0"/>
              <a:t> techniques assume that the relationships that exist among the different project parameters can be satisfactorily </a:t>
            </a:r>
            <a:r>
              <a:rPr lang="en-US" dirty="0" err="1" smtClean="0"/>
              <a:t>modelled</a:t>
            </a:r>
            <a:r>
              <a:rPr lang="en-US" dirty="0" smtClean="0"/>
              <a:t> using suitable mathematical expressions.</a:t>
            </a:r>
          </a:p>
          <a:p>
            <a:pPr lvl="1" algn="just"/>
            <a:endParaRPr lang="en-US" dirty="0" smtClean="0"/>
          </a:p>
          <a:p>
            <a:pPr lvl="1" algn="just"/>
            <a:r>
              <a:rPr lang="en-US" dirty="0" smtClean="0"/>
              <a:t>Once the basic(independent) parameters are known, the other(dependent) parameters can be easily determined by substituting the values of the independent parameters in the corresponding mathematical expression.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467600" cy="914400"/>
          </a:xfrm>
        </p:spPr>
        <p:txBody>
          <a:bodyPr/>
          <a:lstStyle/>
          <a:p>
            <a:pPr algn="ctr"/>
            <a:r>
              <a:rPr lang="en-US" dirty="0" smtClean="0">
                <a:solidFill>
                  <a:srgbClr val="002060"/>
                </a:solidFill>
              </a:rPr>
              <a:t>Models</a:t>
            </a:r>
            <a:endParaRPr lang="en-US" dirty="0">
              <a:solidFill>
                <a:srgbClr val="002060"/>
              </a:solidFill>
            </a:endParaRPr>
          </a:p>
        </p:txBody>
      </p:sp>
      <p:pic>
        <p:nvPicPr>
          <p:cNvPr id="2050" name="Picture 2" descr="C:\Users\lenovo\Desktop\DTU materials 2016\MY SE ppts\pics\pic159.JPG"/>
          <p:cNvPicPr>
            <a:picLocks noChangeAspect="1" noChangeArrowheads="1"/>
          </p:cNvPicPr>
          <p:nvPr/>
        </p:nvPicPr>
        <p:blipFill>
          <a:blip r:embed="rId2" cstate="print"/>
          <a:srcRect/>
          <a:stretch>
            <a:fillRect/>
          </a:stretch>
        </p:blipFill>
        <p:spPr bwMode="auto">
          <a:xfrm>
            <a:off x="1676400" y="1981200"/>
            <a:ext cx="5943600" cy="2971800"/>
          </a:xfrm>
          <a:prstGeom prst="rect">
            <a:avLst/>
          </a:prstGeom>
          <a:noFill/>
        </p:spPr>
      </p:pic>
      <p:sp>
        <p:nvSpPr>
          <p:cNvPr id="7" name="TextBox 6"/>
          <p:cNvSpPr txBox="1"/>
          <p:nvPr/>
        </p:nvSpPr>
        <p:spPr>
          <a:xfrm>
            <a:off x="609600" y="5410200"/>
            <a:ext cx="7620000" cy="646331"/>
          </a:xfrm>
          <a:prstGeom prst="rect">
            <a:avLst/>
          </a:prstGeom>
          <a:noFill/>
        </p:spPr>
        <p:txBody>
          <a:bodyPr wrap="square" rtlCol="0">
            <a:spAutoFit/>
          </a:bodyPr>
          <a:lstStyle/>
          <a:p>
            <a:pPr algn="just">
              <a:buFont typeface="Arial" pitchFamily="34" charset="0"/>
              <a:buChar char="•"/>
            </a:pPr>
            <a:r>
              <a:rPr lang="en-US" dirty="0" smtClean="0"/>
              <a:t>The variables, single or multivariable, that are input to the model to predict the behavior of a software development are called predictors.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0292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endParaRPr lang="en-US" dirty="0" smtClean="0"/>
          </a:p>
          <a:p>
            <a:pPr algn="just"/>
            <a:r>
              <a:rPr lang="en-US" dirty="0" smtClean="0"/>
              <a:t>The above equations are from SEL model established by the Software Engineering Laboratory of the University of Maryland for estimating its own software productions.</a:t>
            </a:r>
          </a:p>
          <a:p>
            <a:pPr algn="just"/>
            <a:r>
              <a:rPr lang="en-US" dirty="0" smtClean="0"/>
              <a:t>This model is a typical example of a static single-variable model. </a:t>
            </a:r>
            <a:endParaRPr lang="en-US" dirty="0"/>
          </a:p>
        </p:txBody>
      </p:sp>
      <p:pic>
        <p:nvPicPr>
          <p:cNvPr id="3074" name="Picture 2" descr="C:\Users\lenovo\Desktop\DTU materials 2016\MY SE ppts\pics\pic160.JPG"/>
          <p:cNvPicPr>
            <a:picLocks noChangeAspect="1" noChangeArrowheads="1"/>
          </p:cNvPicPr>
          <p:nvPr/>
        </p:nvPicPr>
        <p:blipFill>
          <a:blip r:embed="rId2" cstate="print"/>
          <a:srcRect/>
          <a:stretch>
            <a:fillRect/>
          </a:stretch>
        </p:blipFill>
        <p:spPr bwMode="auto">
          <a:xfrm>
            <a:off x="152400" y="0"/>
            <a:ext cx="8686800" cy="49530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276600"/>
            <a:ext cx="8153400" cy="3581400"/>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Where, </a:t>
            </a:r>
            <a:r>
              <a:rPr lang="en-US" dirty="0" err="1" smtClean="0"/>
              <a:t>wi</a:t>
            </a:r>
            <a:r>
              <a:rPr lang="en-US" dirty="0" smtClean="0"/>
              <a:t> is a factor weight for the </a:t>
            </a:r>
            <a:r>
              <a:rPr lang="en-US" dirty="0" err="1" smtClean="0"/>
              <a:t>ith</a:t>
            </a:r>
            <a:r>
              <a:rPr lang="en-US" dirty="0" smtClean="0"/>
              <a:t> variable and Xi={-1,0,+1}.</a:t>
            </a:r>
          </a:p>
          <a:p>
            <a:pPr algn="just"/>
            <a:r>
              <a:rPr lang="en-US" dirty="0" smtClean="0"/>
              <a:t>The estimator gives Xi one of the values -1,0 or+1 depending on whether the variable decreases, has no effect, or increases the productivity respectively.</a:t>
            </a:r>
          </a:p>
          <a:p>
            <a:pPr algn="just"/>
            <a:r>
              <a:rPr lang="en-US" dirty="0" smtClean="0"/>
              <a:t>The terms of the equation are then added to give the productivity index.</a:t>
            </a:r>
          </a:p>
          <a:p>
            <a:pPr algn="just"/>
            <a:r>
              <a:rPr lang="en-US" dirty="0" smtClean="0"/>
              <a:t>The above equation is used in the model developed by Watson and Felix.</a:t>
            </a:r>
            <a:endParaRPr lang="en-US" dirty="0"/>
          </a:p>
        </p:txBody>
      </p:sp>
      <p:pic>
        <p:nvPicPr>
          <p:cNvPr id="4098" name="Picture 2" descr="C:\Users\lenovo\Desktop\DTU materials 2016\MY SE ppts\pics\pic161.JPG"/>
          <p:cNvPicPr>
            <a:picLocks noChangeAspect="1" noChangeArrowheads="1"/>
          </p:cNvPicPr>
          <p:nvPr/>
        </p:nvPicPr>
        <p:blipFill>
          <a:blip r:embed="rId2" cstate="print"/>
          <a:srcRect/>
          <a:stretch>
            <a:fillRect/>
          </a:stretch>
        </p:blipFill>
        <p:spPr bwMode="auto">
          <a:xfrm>
            <a:off x="228600" y="228600"/>
            <a:ext cx="8458200" cy="4572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3733800"/>
          </a:xfrm>
        </p:spPr>
        <p:txBody>
          <a:bodyPr/>
          <a:lstStyle/>
          <a:p>
            <a:endParaRPr lang="en-US" dirty="0"/>
          </a:p>
        </p:txBody>
      </p:sp>
      <p:pic>
        <p:nvPicPr>
          <p:cNvPr id="5122" name="Picture 2" descr="C:\Users\lenovo\Desktop\DTU materials 2016\MY SE ppts\pics\pic162.JPG"/>
          <p:cNvPicPr>
            <a:picLocks noChangeAspect="1" noChangeArrowheads="1"/>
          </p:cNvPicPr>
          <p:nvPr/>
        </p:nvPicPr>
        <p:blipFill>
          <a:blip r:embed="rId2" cstate="print"/>
          <a:srcRect/>
          <a:stretch>
            <a:fillRect/>
          </a:stretch>
        </p:blipFill>
        <p:spPr bwMode="auto">
          <a:xfrm>
            <a:off x="457201" y="914400"/>
            <a:ext cx="7653338" cy="46482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lenovo\Desktop\DTU materials 2016\MY SE ppts\pics\pic188.JPG"/>
          <p:cNvPicPr>
            <a:picLocks noChangeAspect="1" noChangeArrowheads="1"/>
          </p:cNvPicPr>
          <p:nvPr/>
        </p:nvPicPr>
        <p:blipFill>
          <a:blip r:embed="rId2" cstate="print"/>
          <a:srcRect/>
          <a:stretch>
            <a:fillRect/>
          </a:stretch>
        </p:blipFill>
        <p:spPr bwMode="auto">
          <a:xfrm>
            <a:off x="381000" y="1295400"/>
            <a:ext cx="7529513" cy="4267199"/>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lenovo\Desktop\DTU materials 2016\MY SE ppts\pics\pic189.JPG"/>
          <p:cNvPicPr>
            <a:picLocks noChangeAspect="1" noChangeArrowheads="1"/>
          </p:cNvPicPr>
          <p:nvPr/>
        </p:nvPicPr>
        <p:blipFill>
          <a:blip r:embed="rId2" cstate="print"/>
          <a:srcRect/>
          <a:stretch>
            <a:fillRect/>
          </a:stretch>
        </p:blipFill>
        <p:spPr bwMode="auto">
          <a:xfrm>
            <a:off x="609600" y="1066800"/>
            <a:ext cx="7505700" cy="472439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lenovo\Desktop\DTU materials 2016\MY SE ppts\pics\pic1190.JPG"/>
          <p:cNvPicPr>
            <a:picLocks noChangeAspect="1" noChangeArrowheads="1"/>
          </p:cNvPicPr>
          <p:nvPr/>
        </p:nvPicPr>
        <p:blipFill>
          <a:blip r:embed="rId2" cstate="print"/>
          <a:srcRect/>
          <a:stretch>
            <a:fillRect/>
          </a:stretch>
        </p:blipFill>
        <p:spPr bwMode="auto">
          <a:xfrm>
            <a:off x="762000" y="1371600"/>
            <a:ext cx="7277100" cy="41147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334000"/>
          </a:xfrm>
        </p:spPr>
        <p:txBody>
          <a:bodyPr>
            <a:normAutofit/>
          </a:bodyPr>
          <a:lstStyle/>
          <a:p>
            <a:pPr algn="just"/>
            <a:r>
              <a:rPr lang="en-US" dirty="0" smtClean="0"/>
              <a:t>Software managers are responsible for planning and scheduling project development.</a:t>
            </a:r>
          </a:p>
          <a:p>
            <a:pPr lvl="1" algn="just"/>
            <a:r>
              <a:rPr lang="en-US" dirty="0" smtClean="0"/>
              <a:t>They supervise the work to ensure that it is carried out to the required standards.</a:t>
            </a:r>
          </a:p>
          <a:p>
            <a:pPr lvl="1" algn="just"/>
            <a:r>
              <a:rPr lang="en-US" dirty="0" smtClean="0"/>
              <a:t>They monitor progress to check that the development is on time and within budget.</a:t>
            </a:r>
          </a:p>
          <a:p>
            <a:pPr lvl="1" algn="just">
              <a:buNone/>
            </a:pPr>
            <a:endParaRPr lang="en-US" dirty="0" smtClean="0"/>
          </a:p>
          <a:p>
            <a:pPr algn="just"/>
            <a:r>
              <a:rPr lang="en-US" dirty="0" smtClean="0"/>
              <a:t>The project planning must incorporate major issues like size and cost estimation, scheduling, project monitoring and reviews, personnel selection and evaluation, and risk management.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01000" cy="731838"/>
          </a:xfrm>
        </p:spPr>
        <p:txBody>
          <a:bodyPr>
            <a:normAutofit fontScale="90000"/>
          </a:bodyPr>
          <a:lstStyle/>
          <a:p>
            <a:r>
              <a:rPr lang="en-US" dirty="0" smtClean="0"/>
              <a:t>The Constructive cost model(</a:t>
            </a:r>
            <a:r>
              <a:rPr lang="en-US" dirty="0" err="1" smtClean="0"/>
              <a:t>Cocomo</a:t>
            </a:r>
            <a:r>
              <a:rPr lang="en-US" dirty="0" smtClean="0"/>
              <a:t>)- A </a:t>
            </a:r>
            <a:r>
              <a:rPr lang="en-US" dirty="0" err="1" smtClean="0"/>
              <a:t>Heurestic</a:t>
            </a:r>
            <a:r>
              <a:rPr lang="en-US" dirty="0" smtClean="0"/>
              <a:t> estimation technique</a:t>
            </a:r>
            <a:endParaRPr lang="en-US" dirty="0"/>
          </a:p>
        </p:txBody>
      </p:sp>
      <p:sp>
        <p:nvSpPr>
          <p:cNvPr id="3" name="Content Placeholder 2"/>
          <p:cNvSpPr>
            <a:spLocks noGrp="1"/>
          </p:cNvSpPr>
          <p:nvPr>
            <p:ph sz="quarter" idx="1"/>
          </p:nvPr>
        </p:nvSpPr>
        <p:spPr>
          <a:xfrm>
            <a:off x="457200" y="2057400"/>
            <a:ext cx="7924800" cy="4416552"/>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lgn="just"/>
            <a:r>
              <a:rPr lang="en-US" dirty="0" smtClean="0"/>
              <a:t>COCOMO is a hierarchy of software estimation models which include basic, intermediate and detailed sub models.</a:t>
            </a:r>
            <a:endParaRPr lang="en-US" dirty="0"/>
          </a:p>
        </p:txBody>
      </p:sp>
      <p:pic>
        <p:nvPicPr>
          <p:cNvPr id="6146" name="Picture 2" descr="C:\Users\lenovo\Desktop\DTU materials 2016\MY SE ppts\pics\pic163.JPG"/>
          <p:cNvPicPr>
            <a:picLocks noChangeAspect="1" noChangeArrowheads="1"/>
          </p:cNvPicPr>
          <p:nvPr/>
        </p:nvPicPr>
        <p:blipFill>
          <a:blip r:embed="rId3" cstate="print"/>
          <a:srcRect/>
          <a:stretch>
            <a:fillRect/>
          </a:stretch>
        </p:blipFill>
        <p:spPr bwMode="auto">
          <a:xfrm>
            <a:off x="685800" y="1219201"/>
            <a:ext cx="7696200" cy="3810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enovo\Desktop\DTU materials 2016\MY SE ppts\pics\pic164.JPG"/>
          <p:cNvPicPr>
            <a:picLocks noChangeAspect="1" noChangeArrowheads="1"/>
          </p:cNvPicPr>
          <p:nvPr/>
        </p:nvPicPr>
        <p:blipFill>
          <a:blip r:embed="rId2" cstate="print"/>
          <a:srcRect/>
          <a:stretch>
            <a:fillRect/>
          </a:stretch>
        </p:blipFill>
        <p:spPr bwMode="auto">
          <a:xfrm>
            <a:off x="228600" y="1295400"/>
            <a:ext cx="8077199" cy="386238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lenovo\Desktop\DTU materials 2016\MY SE ppts\pics\pic165.JPG"/>
          <p:cNvPicPr>
            <a:picLocks noChangeAspect="1" noChangeArrowheads="1"/>
          </p:cNvPicPr>
          <p:nvPr/>
        </p:nvPicPr>
        <p:blipFill>
          <a:blip r:embed="rId2" cstate="print"/>
          <a:srcRect/>
          <a:stretch>
            <a:fillRect/>
          </a:stretch>
        </p:blipFill>
        <p:spPr bwMode="auto">
          <a:xfrm>
            <a:off x="0" y="0"/>
            <a:ext cx="8686800" cy="6858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438400"/>
            <a:ext cx="7848600" cy="4035552"/>
          </a:xfrm>
        </p:spPr>
        <p:txBody>
          <a:bodyPr/>
          <a:lstStyle/>
          <a:p>
            <a:endParaRPr lang="en-US" dirty="0" smtClean="0"/>
          </a:p>
          <a:p>
            <a:endParaRPr lang="en-US" dirty="0" smtClean="0"/>
          </a:p>
          <a:p>
            <a:endParaRPr lang="en-US" dirty="0" smtClean="0"/>
          </a:p>
          <a:p>
            <a:endParaRPr lang="en-US" dirty="0" smtClean="0"/>
          </a:p>
          <a:p>
            <a:endParaRPr lang="en-US" dirty="0" smtClean="0"/>
          </a:p>
          <a:p>
            <a:pPr algn="just"/>
            <a:r>
              <a:rPr lang="en-US" dirty="0" smtClean="0"/>
              <a:t>The basic model aims at estimating, in a quick and rough fashion, most of the small to medium sized projects.</a:t>
            </a:r>
            <a:endParaRPr lang="en-US" dirty="0"/>
          </a:p>
        </p:txBody>
      </p:sp>
      <p:pic>
        <p:nvPicPr>
          <p:cNvPr id="9218" name="Picture 2" descr="C:\Users\lenovo\Desktop\DTU materials 2016\MY SE ppts\pics\pic166.JPG"/>
          <p:cNvPicPr>
            <a:picLocks noChangeAspect="1" noChangeArrowheads="1"/>
          </p:cNvPicPr>
          <p:nvPr/>
        </p:nvPicPr>
        <p:blipFill>
          <a:blip r:embed="rId2" cstate="print"/>
          <a:srcRect/>
          <a:stretch>
            <a:fillRect/>
          </a:stretch>
        </p:blipFill>
        <p:spPr bwMode="auto">
          <a:xfrm>
            <a:off x="304800" y="609600"/>
            <a:ext cx="8153400" cy="40433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lenovo\Desktop\DTU materials 2016\MY SE ppts\pics\pic167.JPG"/>
          <p:cNvPicPr>
            <a:picLocks noChangeAspect="1" noChangeArrowheads="1"/>
          </p:cNvPicPr>
          <p:nvPr/>
        </p:nvPicPr>
        <p:blipFill>
          <a:blip r:embed="rId2" cstate="print"/>
          <a:srcRect/>
          <a:stretch>
            <a:fillRect/>
          </a:stretch>
        </p:blipFill>
        <p:spPr bwMode="auto">
          <a:xfrm>
            <a:off x="381000" y="1371600"/>
            <a:ext cx="7534275" cy="43434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ovo\Desktop\DTU materials 2016\MY SE ppts\pics\pic168.JPG"/>
          <p:cNvPicPr>
            <a:picLocks noChangeAspect="1" noChangeArrowheads="1"/>
          </p:cNvPicPr>
          <p:nvPr/>
        </p:nvPicPr>
        <p:blipFill>
          <a:blip r:embed="rId2" cstate="print"/>
          <a:srcRect/>
          <a:stretch>
            <a:fillRect/>
          </a:stretch>
        </p:blipFill>
        <p:spPr bwMode="auto">
          <a:xfrm>
            <a:off x="381000" y="1219200"/>
            <a:ext cx="7686675" cy="4419599"/>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lenovo\Desktop\DTU materials 2016\MY SE ppts\pics\pic169.JPG"/>
          <p:cNvPicPr>
            <a:picLocks noChangeAspect="1" noChangeArrowheads="1"/>
          </p:cNvPicPr>
          <p:nvPr/>
        </p:nvPicPr>
        <p:blipFill>
          <a:blip r:embed="rId2" cstate="print"/>
          <a:srcRect/>
          <a:stretch>
            <a:fillRect/>
          </a:stretch>
        </p:blipFill>
        <p:spPr bwMode="auto">
          <a:xfrm>
            <a:off x="533400" y="1524000"/>
            <a:ext cx="8001000" cy="33147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2286000"/>
          </a:xfrm>
        </p:spPr>
        <p:txBody>
          <a:bodyPr/>
          <a:lstStyle/>
          <a:p>
            <a:endParaRPr lang="en-US" dirty="0"/>
          </a:p>
        </p:txBody>
      </p:sp>
      <p:pic>
        <p:nvPicPr>
          <p:cNvPr id="13314" name="Picture 2" descr="C:\Users\lenovo\Desktop\DTU materials 2016\MY SE ppts\pics\pic170.JPG"/>
          <p:cNvPicPr>
            <a:picLocks noChangeAspect="1" noChangeArrowheads="1"/>
          </p:cNvPicPr>
          <p:nvPr/>
        </p:nvPicPr>
        <p:blipFill>
          <a:blip r:embed="rId2" cstate="print"/>
          <a:srcRect/>
          <a:stretch>
            <a:fillRect/>
          </a:stretch>
        </p:blipFill>
        <p:spPr bwMode="auto">
          <a:xfrm>
            <a:off x="457200" y="1524000"/>
            <a:ext cx="7772400" cy="31242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001000" cy="4724400"/>
          </a:xfrm>
        </p:spPr>
        <p:txBody>
          <a:bodyPr/>
          <a:lstStyle/>
          <a:p>
            <a:pPr algn="just"/>
            <a:r>
              <a:rPr lang="en-US" dirty="0" smtClean="0"/>
              <a:t>The basic model allowed for a quick and rough estimate, but it resulted in a lack of accuracy.</a:t>
            </a:r>
          </a:p>
          <a:p>
            <a:pPr algn="just"/>
            <a:endParaRPr lang="en-US" dirty="0" smtClean="0"/>
          </a:p>
          <a:p>
            <a:pPr algn="just"/>
            <a:r>
              <a:rPr lang="en-US" dirty="0" smtClean="0"/>
              <a:t>Boehm introduced an additional set of 15 predictors called cost drivers in the intermediate model to take account of the software development environment.</a:t>
            </a:r>
          </a:p>
          <a:p>
            <a:pPr algn="just"/>
            <a:endParaRPr lang="en-US" dirty="0" smtClean="0"/>
          </a:p>
          <a:p>
            <a:pPr algn="just"/>
            <a:r>
              <a:rPr lang="en-US" dirty="0" smtClean="0"/>
              <a:t>Cost drivers are used to adjust the nominal cost of the actual project environment, hence increasing the accuracy of the estimate.</a:t>
            </a:r>
            <a:endParaRPr lang="en-US" dirty="0"/>
          </a:p>
        </p:txBody>
      </p:sp>
      <p:pic>
        <p:nvPicPr>
          <p:cNvPr id="15362" name="Picture 2" descr="C:\Users\lenovo\Desktop\DTU materials 2016\MY SE ppts\pics\pic173.JPG"/>
          <p:cNvPicPr>
            <a:picLocks noChangeAspect="1" noChangeArrowheads="1"/>
          </p:cNvPicPr>
          <p:nvPr/>
        </p:nvPicPr>
        <p:blipFill>
          <a:blip r:embed="rId2" cstate="print"/>
          <a:srcRect/>
          <a:stretch>
            <a:fillRect/>
          </a:stretch>
        </p:blipFill>
        <p:spPr bwMode="auto">
          <a:xfrm>
            <a:off x="381000" y="762000"/>
            <a:ext cx="5676900" cy="40005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4339" name="Picture 3" descr="C:\Users\lenovo\Desktop\DTU materials 2016\MY SE ppts\pics\pic172.JPG"/>
          <p:cNvPicPr>
            <a:picLocks noChangeAspect="1" noChangeArrowheads="1"/>
          </p:cNvPicPr>
          <p:nvPr/>
        </p:nvPicPr>
        <p:blipFill>
          <a:blip r:embed="rId2" cstate="print"/>
          <a:srcRect/>
          <a:stretch>
            <a:fillRect/>
          </a:stretch>
        </p:blipFill>
        <p:spPr bwMode="auto">
          <a:xfrm>
            <a:off x="457200" y="3733800"/>
            <a:ext cx="7924800" cy="3124200"/>
          </a:xfrm>
          <a:prstGeom prst="rect">
            <a:avLst/>
          </a:prstGeom>
          <a:noFill/>
        </p:spPr>
      </p:pic>
      <p:pic>
        <p:nvPicPr>
          <p:cNvPr id="14340" name="Picture 4" descr="C:\Users\lenovo\Desktop\DTU materials 2016\MY SE ppts\pics\pic174.JPG"/>
          <p:cNvPicPr>
            <a:picLocks noChangeAspect="1" noChangeArrowheads="1"/>
          </p:cNvPicPr>
          <p:nvPr/>
        </p:nvPicPr>
        <p:blipFill>
          <a:blip r:embed="rId3" cstate="print"/>
          <a:srcRect/>
          <a:stretch>
            <a:fillRect/>
          </a:stretch>
        </p:blipFill>
        <p:spPr bwMode="auto">
          <a:xfrm>
            <a:off x="381000" y="228600"/>
            <a:ext cx="7696200" cy="3505200"/>
          </a:xfrm>
          <a:prstGeom prst="rect">
            <a:avLst/>
          </a:prstGeom>
          <a:noFill/>
        </p:spPr>
      </p:pic>
      <p:sp>
        <p:nvSpPr>
          <p:cNvPr id="6" name="TextBox 5"/>
          <p:cNvSpPr txBox="1"/>
          <p:nvPr/>
        </p:nvSpPr>
        <p:spPr>
          <a:xfrm>
            <a:off x="4343400" y="838200"/>
            <a:ext cx="1143000" cy="369332"/>
          </a:xfrm>
          <a:prstGeom prst="rect">
            <a:avLst/>
          </a:prstGeom>
          <a:noFill/>
        </p:spPr>
        <p:txBody>
          <a:bodyPr wrap="square" rtlCol="0">
            <a:spAutoFit/>
          </a:bodyPr>
          <a:lstStyle/>
          <a:p>
            <a:r>
              <a:rPr lang="en-US" dirty="0" smtClean="0"/>
              <a:t>(RELY)</a:t>
            </a:r>
            <a:endParaRPr lang="en-US" dirty="0"/>
          </a:p>
        </p:txBody>
      </p:sp>
      <p:sp>
        <p:nvSpPr>
          <p:cNvPr id="7" name="TextBox 6"/>
          <p:cNvSpPr txBox="1"/>
          <p:nvPr/>
        </p:nvSpPr>
        <p:spPr>
          <a:xfrm>
            <a:off x="4724400" y="1219200"/>
            <a:ext cx="1143000" cy="369332"/>
          </a:xfrm>
          <a:prstGeom prst="rect">
            <a:avLst/>
          </a:prstGeom>
          <a:noFill/>
        </p:spPr>
        <p:txBody>
          <a:bodyPr wrap="square" rtlCol="0">
            <a:spAutoFit/>
          </a:bodyPr>
          <a:lstStyle/>
          <a:p>
            <a:r>
              <a:rPr lang="en-US" dirty="0" smtClean="0"/>
              <a:t>(DATA)</a:t>
            </a:r>
            <a:endParaRPr lang="en-US" dirty="0"/>
          </a:p>
        </p:txBody>
      </p:sp>
      <p:sp>
        <p:nvSpPr>
          <p:cNvPr id="8" name="TextBox 7"/>
          <p:cNvSpPr txBox="1"/>
          <p:nvPr/>
        </p:nvSpPr>
        <p:spPr>
          <a:xfrm>
            <a:off x="4648200" y="1600200"/>
            <a:ext cx="1143000" cy="369332"/>
          </a:xfrm>
          <a:prstGeom prst="rect">
            <a:avLst/>
          </a:prstGeom>
          <a:noFill/>
        </p:spPr>
        <p:txBody>
          <a:bodyPr wrap="square" rtlCol="0">
            <a:spAutoFit/>
          </a:bodyPr>
          <a:lstStyle/>
          <a:p>
            <a:r>
              <a:rPr lang="en-US" dirty="0" smtClean="0"/>
              <a:t>(CPLX)</a:t>
            </a:r>
            <a:endParaRPr lang="en-US" dirty="0"/>
          </a:p>
        </p:txBody>
      </p:sp>
      <p:sp>
        <p:nvSpPr>
          <p:cNvPr id="9" name="TextBox 8"/>
          <p:cNvSpPr txBox="1"/>
          <p:nvPr/>
        </p:nvSpPr>
        <p:spPr>
          <a:xfrm>
            <a:off x="3581400" y="3429000"/>
            <a:ext cx="1143000" cy="369332"/>
          </a:xfrm>
          <a:prstGeom prst="rect">
            <a:avLst/>
          </a:prstGeom>
          <a:noFill/>
        </p:spPr>
        <p:txBody>
          <a:bodyPr wrap="square" rtlCol="0">
            <a:spAutoFit/>
          </a:bodyPr>
          <a:lstStyle/>
          <a:p>
            <a:r>
              <a:rPr lang="en-US" dirty="0" smtClean="0"/>
              <a:t>(TURN)</a:t>
            </a:r>
            <a:endParaRPr lang="en-US" dirty="0"/>
          </a:p>
        </p:txBody>
      </p:sp>
      <p:sp>
        <p:nvSpPr>
          <p:cNvPr id="10" name="TextBox 9"/>
          <p:cNvSpPr txBox="1"/>
          <p:nvPr/>
        </p:nvSpPr>
        <p:spPr>
          <a:xfrm>
            <a:off x="4495800" y="3048000"/>
            <a:ext cx="1143000" cy="369332"/>
          </a:xfrm>
          <a:prstGeom prst="rect">
            <a:avLst/>
          </a:prstGeom>
          <a:noFill/>
        </p:spPr>
        <p:txBody>
          <a:bodyPr wrap="square" rtlCol="0">
            <a:spAutoFit/>
          </a:bodyPr>
          <a:lstStyle/>
          <a:p>
            <a:r>
              <a:rPr lang="en-US" dirty="0" smtClean="0"/>
              <a:t>(VIRT)</a:t>
            </a:r>
            <a:endParaRPr lang="en-US" dirty="0"/>
          </a:p>
        </p:txBody>
      </p:sp>
      <p:sp>
        <p:nvSpPr>
          <p:cNvPr id="11" name="TextBox 10"/>
          <p:cNvSpPr txBox="1"/>
          <p:nvPr/>
        </p:nvSpPr>
        <p:spPr>
          <a:xfrm>
            <a:off x="3962400" y="2667000"/>
            <a:ext cx="1143000" cy="369332"/>
          </a:xfrm>
          <a:prstGeom prst="rect">
            <a:avLst/>
          </a:prstGeom>
          <a:noFill/>
        </p:spPr>
        <p:txBody>
          <a:bodyPr wrap="square" rtlCol="0">
            <a:spAutoFit/>
          </a:bodyPr>
          <a:lstStyle/>
          <a:p>
            <a:r>
              <a:rPr lang="en-US" dirty="0" smtClean="0"/>
              <a:t>(STOR)</a:t>
            </a:r>
            <a:endParaRPr lang="en-US" dirty="0"/>
          </a:p>
        </p:txBody>
      </p:sp>
      <p:sp>
        <p:nvSpPr>
          <p:cNvPr id="12" name="TextBox 11"/>
          <p:cNvSpPr txBox="1"/>
          <p:nvPr/>
        </p:nvSpPr>
        <p:spPr>
          <a:xfrm>
            <a:off x="5486400" y="2286000"/>
            <a:ext cx="1143000" cy="369332"/>
          </a:xfrm>
          <a:prstGeom prst="rect">
            <a:avLst/>
          </a:prstGeom>
          <a:noFill/>
        </p:spPr>
        <p:txBody>
          <a:bodyPr wrap="square" rtlCol="0">
            <a:spAutoFit/>
          </a:bodyPr>
          <a:lstStyle/>
          <a:p>
            <a:r>
              <a:rPr lang="en-US" dirty="0" smtClean="0"/>
              <a:t>(TIME)</a:t>
            </a:r>
            <a:endParaRPr lang="en-US" dirty="0"/>
          </a:p>
        </p:txBody>
      </p:sp>
      <p:sp>
        <p:nvSpPr>
          <p:cNvPr id="13" name="TextBox 12"/>
          <p:cNvSpPr txBox="1"/>
          <p:nvPr/>
        </p:nvSpPr>
        <p:spPr>
          <a:xfrm>
            <a:off x="6019800" y="5181600"/>
            <a:ext cx="1143000" cy="369332"/>
          </a:xfrm>
          <a:prstGeom prst="rect">
            <a:avLst/>
          </a:prstGeom>
          <a:noFill/>
        </p:spPr>
        <p:txBody>
          <a:bodyPr wrap="square" rtlCol="0">
            <a:spAutoFit/>
          </a:bodyPr>
          <a:lstStyle/>
          <a:p>
            <a:r>
              <a:rPr lang="en-US" dirty="0" smtClean="0"/>
              <a:t>(LEXP)</a:t>
            </a:r>
            <a:endParaRPr lang="en-US" dirty="0"/>
          </a:p>
        </p:txBody>
      </p:sp>
      <p:sp>
        <p:nvSpPr>
          <p:cNvPr id="14" name="TextBox 13"/>
          <p:cNvSpPr txBox="1"/>
          <p:nvPr/>
        </p:nvSpPr>
        <p:spPr>
          <a:xfrm>
            <a:off x="4648200" y="4876800"/>
            <a:ext cx="1143000" cy="369332"/>
          </a:xfrm>
          <a:prstGeom prst="rect">
            <a:avLst/>
          </a:prstGeom>
          <a:noFill/>
        </p:spPr>
        <p:txBody>
          <a:bodyPr wrap="square" rtlCol="0">
            <a:spAutoFit/>
          </a:bodyPr>
          <a:lstStyle/>
          <a:p>
            <a:r>
              <a:rPr lang="en-US" dirty="0" smtClean="0"/>
              <a:t>(VEXP)</a:t>
            </a:r>
            <a:endParaRPr lang="en-US" dirty="0"/>
          </a:p>
        </p:txBody>
      </p:sp>
      <p:sp>
        <p:nvSpPr>
          <p:cNvPr id="15" name="TextBox 14"/>
          <p:cNvSpPr txBox="1"/>
          <p:nvPr/>
        </p:nvSpPr>
        <p:spPr>
          <a:xfrm>
            <a:off x="4724400" y="4572000"/>
            <a:ext cx="1143000" cy="369332"/>
          </a:xfrm>
          <a:prstGeom prst="rect">
            <a:avLst/>
          </a:prstGeom>
          <a:noFill/>
        </p:spPr>
        <p:txBody>
          <a:bodyPr wrap="square" rtlCol="0">
            <a:spAutoFit/>
          </a:bodyPr>
          <a:lstStyle/>
          <a:p>
            <a:r>
              <a:rPr lang="en-US" dirty="0" smtClean="0"/>
              <a:t>(PCAP)</a:t>
            </a:r>
            <a:endParaRPr lang="en-US" dirty="0"/>
          </a:p>
        </p:txBody>
      </p:sp>
      <p:sp>
        <p:nvSpPr>
          <p:cNvPr id="16" name="TextBox 15"/>
          <p:cNvSpPr txBox="1"/>
          <p:nvPr/>
        </p:nvSpPr>
        <p:spPr>
          <a:xfrm>
            <a:off x="4648200" y="4267200"/>
            <a:ext cx="1143000" cy="369332"/>
          </a:xfrm>
          <a:prstGeom prst="rect">
            <a:avLst/>
          </a:prstGeom>
          <a:noFill/>
        </p:spPr>
        <p:txBody>
          <a:bodyPr wrap="square" rtlCol="0">
            <a:spAutoFit/>
          </a:bodyPr>
          <a:lstStyle/>
          <a:p>
            <a:r>
              <a:rPr lang="en-US" dirty="0" smtClean="0"/>
              <a:t>(AEXP)</a:t>
            </a:r>
            <a:endParaRPr lang="en-US" dirty="0"/>
          </a:p>
        </p:txBody>
      </p:sp>
      <p:sp>
        <p:nvSpPr>
          <p:cNvPr id="17" name="TextBox 16"/>
          <p:cNvSpPr txBox="1"/>
          <p:nvPr/>
        </p:nvSpPr>
        <p:spPr>
          <a:xfrm>
            <a:off x="4114800" y="3962400"/>
            <a:ext cx="1143000" cy="369332"/>
          </a:xfrm>
          <a:prstGeom prst="rect">
            <a:avLst/>
          </a:prstGeom>
          <a:noFill/>
        </p:spPr>
        <p:txBody>
          <a:bodyPr wrap="square" rtlCol="0">
            <a:spAutoFit/>
          </a:bodyPr>
          <a:lstStyle/>
          <a:p>
            <a:r>
              <a:rPr lang="en-US" dirty="0" smtClean="0"/>
              <a:t>(ACAP)</a:t>
            </a:r>
            <a:endParaRPr lang="en-US" dirty="0"/>
          </a:p>
        </p:txBody>
      </p:sp>
      <p:sp>
        <p:nvSpPr>
          <p:cNvPr id="18" name="TextBox 17"/>
          <p:cNvSpPr txBox="1"/>
          <p:nvPr/>
        </p:nvSpPr>
        <p:spPr>
          <a:xfrm>
            <a:off x="4572000" y="6096000"/>
            <a:ext cx="1143000" cy="369332"/>
          </a:xfrm>
          <a:prstGeom prst="rect">
            <a:avLst/>
          </a:prstGeom>
          <a:noFill/>
        </p:spPr>
        <p:txBody>
          <a:bodyPr wrap="square" rtlCol="0">
            <a:spAutoFit/>
          </a:bodyPr>
          <a:lstStyle/>
          <a:p>
            <a:r>
              <a:rPr lang="en-US" dirty="0" smtClean="0"/>
              <a:t>(TOOL)</a:t>
            </a:r>
            <a:endParaRPr lang="en-US" dirty="0"/>
          </a:p>
        </p:txBody>
      </p:sp>
      <p:sp>
        <p:nvSpPr>
          <p:cNvPr id="19" name="TextBox 18"/>
          <p:cNvSpPr txBox="1"/>
          <p:nvPr/>
        </p:nvSpPr>
        <p:spPr>
          <a:xfrm>
            <a:off x="5791200" y="6488668"/>
            <a:ext cx="1143000" cy="369332"/>
          </a:xfrm>
          <a:prstGeom prst="rect">
            <a:avLst/>
          </a:prstGeom>
          <a:noFill/>
        </p:spPr>
        <p:txBody>
          <a:bodyPr wrap="square" rtlCol="0">
            <a:spAutoFit/>
          </a:bodyPr>
          <a:lstStyle/>
          <a:p>
            <a:r>
              <a:rPr lang="en-US" dirty="0" smtClean="0"/>
              <a:t>(SCED)</a:t>
            </a:r>
            <a:endParaRPr lang="en-US" dirty="0"/>
          </a:p>
        </p:txBody>
      </p:sp>
      <p:sp>
        <p:nvSpPr>
          <p:cNvPr id="20" name="TextBox 19"/>
          <p:cNvSpPr txBox="1"/>
          <p:nvPr/>
        </p:nvSpPr>
        <p:spPr>
          <a:xfrm>
            <a:off x="5638800" y="5791200"/>
            <a:ext cx="1143000" cy="369332"/>
          </a:xfrm>
          <a:prstGeom prst="rect">
            <a:avLst/>
          </a:prstGeom>
          <a:noFill/>
        </p:spPr>
        <p:txBody>
          <a:bodyPr wrap="square" rtlCol="0">
            <a:spAutoFit/>
          </a:bodyPr>
          <a:lstStyle/>
          <a:p>
            <a:r>
              <a:rPr lang="en-US" dirty="0" smtClean="0"/>
              <a:t>(MODP)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lstStyle/>
          <a:p>
            <a:r>
              <a:rPr lang="en-US" dirty="0" smtClean="0"/>
              <a:t>In order to conduct a successful software project, we must understand :</a:t>
            </a:r>
          </a:p>
          <a:p>
            <a:pPr lvl="1"/>
            <a:r>
              <a:rPr lang="en-US" dirty="0" smtClean="0"/>
              <a:t>Scope of work to be done</a:t>
            </a:r>
          </a:p>
          <a:p>
            <a:pPr lvl="1"/>
            <a:r>
              <a:rPr lang="en-US" dirty="0" smtClean="0"/>
              <a:t>The risk to be incurred</a:t>
            </a:r>
          </a:p>
          <a:p>
            <a:pPr lvl="1"/>
            <a:r>
              <a:rPr lang="en-US" dirty="0" smtClean="0"/>
              <a:t>The  resources required</a:t>
            </a:r>
          </a:p>
          <a:p>
            <a:pPr lvl="1"/>
            <a:r>
              <a:rPr lang="en-US" dirty="0" smtClean="0"/>
              <a:t>The task to be accomplished</a:t>
            </a:r>
          </a:p>
          <a:p>
            <a:pPr lvl="1"/>
            <a:r>
              <a:rPr lang="en-US" dirty="0" smtClean="0"/>
              <a:t>The cost to be expended</a:t>
            </a:r>
          </a:p>
          <a:p>
            <a:pPr lvl="1"/>
            <a:r>
              <a:rPr lang="en-US" dirty="0" smtClean="0"/>
              <a:t>The schedule to be followed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524000"/>
            <a:ext cx="8153400" cy="4949952"/>
          </a:xfrm>
        </p:spPr>
        <p:txBody>
          <a:bodyPr/>
          <a:lstStyle/>
          <a:p>
            <a:pPr algn="just"/>
            <a:r>
              <a:rPr lang="en-US" dirty="0" smtClean="0"/>
              <a:t>Each cost driver is rated for a given environment. </a:t>
            </a:r>
          </a:p>
          <a:p>
            <a:pPr algn="just"/>
            <a:endParaRPr lang="en-US" dirty="0" smtClean="0"/>
          </a:p>
          <a:p>
            <a:pPr algn="just"/>
            <a:r>
              <a:rPr lang="en-US" dirty="0" smtClean="0"/>
              <a:t>The rating uses a scale very low, low, nominal, high, extra high which describes to what extent the cost driver applies to the project being estimated.</a:t>
            </a:r>
          </a:p>
          <a:p>
            <a:pPr algn="just"/>
            <a:endParaRPr lang="en-US" dirty="0" smtClean="0"/>
          </a:p>
          <a:p>
            <a:pPr algn="just"/>
            <a:r>
              <a:rPr lang="en-US" dirty="0" smtClean="0"/>
              <a:t>The multiplying factors for all 15 cost drivers are multiplied to get the effort adjustment factor(EAF). Typical values for EAF range from 0.9 to 1.4</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lenovo\Desktop\DTU materials 2016\MY SE ppts\pics\pic175.JPG"/>
          <p:cNvPicPr>
            <a:picLocks noChangeAspect="1" noChangeArrowheads="1"/>
          </p:cNvPicPr>
          <p:nvPr/>
        </p:nvPicPr>
        <p:blipFill>
          <a:blip r:embed="rId2" cstate="print"/>
          <a:srcRect/>
          <a:stretch>
            <a:fillRect/>
          </a:stretch>
        </p:blipFill>
        <p:spPr bwMode="auto">
          <a:xfrm>
            <a:off x="381000" y="381000"/>
            <a:ext cx="7924800" cy="56388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enovo\Desktop\DTU materials 2016\MY SE ppts\pics\pic176.JPG"/>
          <p:cNvPicPr>
            <a:picLocks noChangeAspect="1" noChangeArrowheads="1"/>
          </p:cNvPicPr>
          <p:nvPr/>
        </p:nvPicPr>
        <p:blipFill>
          <a:blip r:embed="rId2" cstate="print"/>
          <a:srcRect/>
          <a:stretch>
            <a:fillRect/>
          </a:stretch>
        </p:blipFill>
        <p:spPr bwMode="auto">
          <a:xfrm>
            <a:off x="457200" y="838200"/>
            <a:ext cx="7820025" cy="52578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lenovo\Desktop\DTU materials 2016\MY SE ppts\pics\pic177.JPG"/>
          <p:cNvPicPr>
            <a:picLocks noChangeAspect="1" noChangeArrowheads="1"/>
          </p:cNvPicPr>
          <p:nvPr/>
        </p:nvPicPr>
        <p:blipFill>
          <a:blip r:embed="rId2" cstate="print"/>
          <a:srcRect/>
          <a:stretch>
            <a:fillRect/>
          </a:stretch>
        </p:blipFill>
        <p:spPr bwMode="auto">
          <a:xfrm>
            <a:off x="685800" y="838200"/>
            <a:ext cx="7772400" cy="45720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lenovo\Desktop\DTU materials 2016\MY SE ppts\pics\pic186.JPG"/>
          <p:cNvPicPr>
            <a:picLocks noChangeAspect="1" noChangeArrowheads="1"/>
          </p:cNvPicPr>
          <p:nvPr/>
        </p:nvPicPr>
        <p:blipFill>
          <a:blip r:embed="rId2" cstate="print"/>
          <a:srcRect/>
          <a:stretch>
            <a:fillRect/>
          </a:stretch>
        </p:blipFill>
        <p:spPr bwMode="auto">
          <a:xfrm>
            <a:off x="457200" y="914400"/>
            <a:ext cx="7848600" cy="47244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C:\Users\Admin\Desktop\DU 2018 July-Dec\Software Engineering PPt\132.PNG"/>
          <p:cNvPicPr>
            <a:picLocks noChangeAspect="1" noChangeArrowheads="1"/>
          </p:cNvPicPr>
          <p:nvPr/>
        </p:nvPicPr>
        <p:blipFill>
          <a:blip r:embed="rId2" cstate="print"/>
          <a:srcRect/>
          <a:stretch>
            <a:fillRect/>
          </a:stretch>
        </p:blipFill>
        <p:spPr bwMode="auto">
          <a:xfrm>
            <a:off x="228600" y="152400"/>
            <a:ext cx="8534400" cy="64770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Admin\Desktop\DU 2018 July-Dec\Software Engineering PPt\133.PNG"/>
          <p:cNvPicPr>
            <a:picLocks noChangeAspect="1" noChangeArrowheads="1"/>
          </p:cNvPicPr>
          <p:nvPr/>
        </p:nvPicPr>
        <p:blipFill>
          <a:blip r:embed="rId2" cstate="print"/>
          <a:srcRect/>
          <a:stretch>
            <a:fillRect/>
          </a:stretch>
        </p:blipFill>
        <p:spPr bwMode="auto">
          <a:xfrm>
            <a:off x="228600" y="533400"/>
            <a:ext cx="8305800" cy="60198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7467600" cy="5026152"/>
          </a:xfrm>
        </p:spPr>
        <p:txBody>
          <a:bodyPr/>
          <a:lstStyle/>
          <a:p>
            <a:pPr algn="just"/>
            <a:r>
              <a:rPr lang="en-US" dirty="0" smtClean="0"/>
              <a:t>It offers a means for processing all the project characteristics to construct a software estimate.</a:t>
            </a:r>
          </a:p>
          <a:p>
            <a:pPr algn="just"/>
            <a:endParaRPr lang="en-US" dirty="0" smtClean="0"/>
          </a:p>
          <a:p>
            <a:pPr algn="just"/>
            <a:r>
              <a:rPr lang="en-US" dirty="0" smtClean="0"/>
              <a:t>The detailed model introduces two more estimates:</a:t>
            </a:r>
            <a:endParaRPr lang="en-US" dirty="0"/>
          </a:p>
        </p:txBody>
      </p:sp>
      <p:pic>
        <p:nvPicPr>
          <p:cNvPr id="19458" name="Picture 2" descr="C:\Users\lenovo\Desktop\DTU materials 2016\MY SE ppts\pics\pic178.JPG"/>
          <p:cNvPicPr>
            <a:picLocks noChangeAspect="1" noChangeArrowheads="1"/>
          </p:cNvPicPr>
          <p:nvPr/>
        </p:nvPicPr>
        <p:blipFill>
          <a:blip r:embed="rId2" cstate="print"/>
          <a:srcRect/>
          <a:stretch>
            <a:fillRect/>
          </a:stretch>
        </p:blipFill>
        <p:spPr bwMode="auto">
          <a:xfrm>
            <a:off x="457200" y="762000"/>
            <a:ext cx="5181600" cy="409575"/>
          </a:xfrm>
          <a:prstGeom prst="rect">
            <a:avLst/>
          </a:prstGeom>
          <a:noFill/>
        </p:spPr>
      </p:pic>
      <p:pic>
        <p:nvPicPr>
          <p:cNvPr id="19461" name="Picture 5" descr="C:\Users\lenovo\Desktop\DTU materials 2016\MY SE ppts\pics\pic179.JPG"/>
          <p:cNvPicPr>
            <a:picLocks noChangeAspect="1" noChangeArrowheads="1"/>
          </p:cNvPicPr>
          <p:nvPr/>
        </p:nvPicPr>
        <p:blipFill>
          <a:blip r:embed="rId3" cstate="print"/>
          <a:srcRect/>
          <a:stretch>
            <a:fillRect/>
          </a:stretch>
        </p:blipFill>
        <p:spPr bwMode="auto">
          <a:xfrm>
            <a:off x="1066800" y="3733800"/>
            <a:ext cx="6638925" cy="19812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lstStyle/>
          <a:p>
            <a:pPr algn="just"/>
            <a:r>
              <a:rPr lang="en-US" dirty="0" smtClean="0"/>
              <a:t>Phase-sensitive effort multipliers: Some phases(design, programming, integration/test) are more affected than others by the cost drivers.</a:t>
            </a:r>
          </a:p>
          <a:p>
            <a:pPr lvl="1" algn="just"/>
            <a:r>
              <a:rPr lang="en-US" dirty="0" smtClean="0"/>
              <a:t>The detailed model provides a set of phase sensitive effort multipliers for each cost driver. This helps in determining the manpower allocation for each phase of the project.</a:t>
            </a:r>
          </a:p>
          <a:p>
            <a:pPr algn="just"/>
            <a:endParaRPr lang="en-US" dirty="0" smtClean="0"/>
          </a:p>
          <a:p>
            <a:pPr algn="just"/>
            <a:r>
              <a:rPr lang="en-US" dirty="0" smtClean="0"/>
              <a:t>Three-level product hierarchy: Three product levels are defined.</a:t>
            </a:r>
          </a:p>
          <a:p>
            <a:pPr lvl="1" algn="just"/>
            <a:r>
              <a:rPr lang="en-US" dirty="0" smtClean="0"/>
              <a:t>There are module, subsystem and system levels.</a:t>
            </a:r>
          </a:p>
          <a:p>
            <a:pPr lvl="1" algn="just"/>
            <a:r>
              <a:rPr lang="en-US" dirty="0" smtClean="0"/>
              <a:t>The ratings of the cost drivers are done at appropriate level; that is, the level at which it is more susceptible to variation.</a:t>
            </a:r>
          </a:p>
          <a:p>
            <a:pPr lvl="1"/>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00200"/>
            <a:ext cx="7315200" cy="4873752"/>
          </a:xfrm>
        </p:spPr>
        <p:txBody>
          <a:bodyPr/>
          <a:lstStyle/>
          <a:p>
            <a:endParaRPr lang="en-US" dirty="0"/>
          </a:p>
        </p:txBody>
      </p:sp>
      <p:pic>
        <p:nvPicPr>
          <p:cNvPr id="20482" name="Picture 2" descr="C:\Users\lenovo\Desktop\DTU materials 2016\MY SE ppts\pics\pic180.JPG"/>
          <p:cNvPicPr>
            <a:picLocks noChangeAspect="1" noChangeArrowheads="1"/>
          </p:cNvPicPr>
          <p:nvPr/>
        </p:nvPicPr>
        <p:blipFill>
          <a:blip r:embed="rId2" cstate="print"/>
          <a:srcRect/>
          <a:stretch>
            <a:fillRect/>
          </a:stretch>
        </p:blipFill>
        <p:spPr bwMode="auto">
          <a:xfrm>
            <a:off x="533400" y="304800"/>
            <a:ext cx="7620000" cy="2809875"/>
          </a:xfrm>
          <a:prstGeom prst="rect">
            <a:avLst/>
          </a:prstGeom>
          <a:noFill/>
        </p:spPr>
      </p:pic>
      <p:pic>
        <p:nvPicPr>
          <p:cNvPr id="20483" name="Picture 3" descr="C:\Users\lenovo\Desktop\DTU materials 2016\MY SE ppts\pics\pic181.JPG"/>
          <p:cNvPicPr>
            <a:picLocks noChangeAspect="1" noChangeArrowheads="1"/>
          </p:cNvPicPr>
          <p:nvPr/>
        </p:nvPicPr>
        <p:blipFill>
          <a:blip r:embed="rId3" cstate="print"/>
          <a:srcRect/>
          <a:stretch>
            <a:fillRect/>
          </a:stretch>
        </p:blipFill>
        <p:spPr bwMode="auto">
          <a:xfrm>
            <a:off x="533400" y="2895600"/>
            <a:ext cx="7696200" cy="36099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a:bodyPr>
          <a:lstStyle/>
          <a:p>
            <a:r>
              <a:rPr lang="en-US" dirty="0" smtClean="0"/>
              <a:t>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1028" name="Picture 4" descr="C:\Users\lenovo\Desktop\DTU materials 2016\MY SE ppts\pics\pic130.JPG"/>
          <p:cNvPicPr>
            <a:picLocks noChangeAspect="1" noChangeArrowheads="1"/>
          </p:cNvPicPr>
          <p:nvPr/>
        </p:nvPicPr>
        <p:blipFill>
          <a:blip r:embed="rId2" cstate="print"/>
          <a:srcRect/>
          <a:stretch>
            <a:fillRect/>
          </a:stretch>
        </p:blipFill>
        <p:spPr bwMode="auto">
          <a:xfrm>
            <a:off x="762000" y="457200"/>
            <a:ext cx="7848600" cy="1219200"/>
          </a:xfrm>
          <a:prstGeom prst="rect">
            <a:avLst/>
          </a:prstGeom>
          <a:noFill/>
        </p:spPr>
      </p:pic>
      <p:pic>
        <p:nvPicPr>
          <p:cNvPr id="1029" name="Picture 5" descr="C:\Users\lenovo\Desktop\DTU materials 2016\MY SE ppts\pics\pic131.JPG"/>
          <p:cNvPicPr>
            <a:picLocks noChangeAspect="1" noChangeArrowheads="1"/>
          </p:cNvPicPr>
          <p:nvPr/>
        </p:nvPicPr>
        <p:blipFill>
          <a:blip r:embed="rId3" cstate="print"/>
          <a:srcRect/>
          <a:stretch>
            <a:fillRect/>
          </a:stretch>
        </p:blipFill>
        <p:spPr bwMode="auto">
          <a:xfrm>
            <a:off x="685800" y="1752600"/>
            <a:ext cx="7848600" cy="48006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lenovo\Desktop\DTU materials 2016\MY SE ppts\pics\pic182.JPG"/>
          <p:cNvPicPr>
            <a:picLocks noChangeAspect="1" noChangeArrowheads="1"/>
          </p:cNvPicPr>
          <p:nvPr/>
        </p:nvPicPr>
        <p:blipFill>
          <a:blip r:embed="rId2" cstate="print"/>
          <a:srcRect/>
          <a:stretch>
            <a:fillRect/>
          </a:stretch>
        </p:blipFill>
        <p:spPr bwMode="auto">
          <a:xfrm>
            <a:off x="457200" y="381000"/>
            <a:ext cx="8000999" cy="4724400"/>
          </a:xfrm>
          <a:prstGeom prst="rect">
            <a:avLst/>
          </a:prstGeom>
          <a:noFill/>
        </p:spPr>
      </p:pic>
      <p:sp>
        <p:nvSpPr>
          <p:cNvPr id="3" name="TextBox 2"/>
          <p:cNvSpPr txBox="1"/>
          <p:nvPr/>
        </p:nvSpPr>
        <p:spPr>
          <a:xfrm>
            <a:off x="762000" y="5334000"/>
            <a:ext cx="7696200" cy="1200329"/>
          </a:xfrm>
          <a:prstGeom prst="rect">
            <a:avLst/>
          </a:prstGeom>
          <a:noFill/>
        </p:spPr>
        <p:txBody>
          <a:bodyPr wrap="square" rtlCol="0">
            <a:spAutoFit/>
          </a:bodyPr>
          <a:lstStyle/>
          <a:p>
            <a:pPr algn="just">
              <a:buFont typeface="Arial" pitchFamily="34" charset="0"/>
              <a:buChar char="•"/>
            </a:pPr>
            <a:r>
              <a:rPr lang="en-US" dirty="0" smtClean="0"/>
              <a:t>S represents the thousands lines of code(KLOC) of the module.</a:t>
            </a:r>
          </a:p>
          <a:p>
            <a:pPr algn="just">
              <a:buFont typeface="Arial" pitchFamily="34" charset="0"/>
              <a:buChar char="•"/>
            </a:pPr>
            <a:r>
              <a:rPr lang="en-US" dirty="0" err="1" smtClean="0"/>
              <a:t>Ep</a:t>
            </a:r>
            <a:r>
              <a:rPr lang="en-US" dirty="0" smtClean="0"/>
              <a:t> and </a:t>
            </a:r>
            <a:r>
              <a:rPr lang="en-US" dirty="0" err="1" smtClean="0"/>
              <a:t>Dp</a:t>
            </a:r>
            <a:r>
              <a:rPr lang="en-US" dirty="0" smtClean="0"/>
              <a:t> gives the overall effort and </a:t>
            </a:r>
            <a:r>
              <a:rPr lang="en-US" dirty="0" err="1" smtClean="0"/>
              <a:t>schehedule</a:t>
            </a:r>
            <a:r>
              <a:rPr lang="en-US" dirty="0" smtClean="0"/>
              <a:t>.</a:t>
            </a:r>
          </a:p>
          <a:p>
            <a:pPr algn="just">
              <a:buFont typeface="Arial" pitchFamily="34" charset="0"/>
              <a:buChar char="•"/>
            </a:pPr>
            <a:r>
              <a:rPr lang="en-US" dirty="0" smtClean="0"/>
              <a:t>µ</a:t>
            </a:r>
            <a:r>
              <a:rPr lang="en-US" baseline="-25000" dirty="0" smtClean="0"/>
              <a:t>p</a:t>
            </a:r>
            <a:r>
              <a:rPr lang="en-US" dirty="0" smtClean="0"/>
              <a:t> and </a:t>
            </a:r>
            <a:r>
              <a:rPr lang="en-US" baseline="-25000" dirty="0" smtClean="0"/>
              <a:t>p </a:t>
            </a:r>
            <a:r>
              <a:rPr lang="en-US" dirty="0" smtClean="0"/>
              <a:t>are the multipliers developed that can be applied to effort and development respectively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lenovo\Desktop\DTU materials 2016\MY SE ppts\pics\pic183.JPG"/>
          <p:cNvPicPr>
            <a:picLocks noChangeAspect="1" noChangeArrowheads="1"/>
          </p:cNvPicPr>
          <p:nvPr/>
        </p:nvPicPr>
        <p:blipFill>
          <a:blip r:embed="rId2" cstate="print"/>
          <a:srcRect/>
          <a:stretch>
            <a:fillRect/>
          </a:stretch>
        </p:blipFill>
        <p:spPr bwMode="auto">
          <a:xfrm>
            <a:off x="533400" y="457200"/>
            <a:ext cx="7620000" cy="54102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lenovo\Desktop\DTU materials 2016\MY SE ppts\pics\pic184.JPG"/>
          <p:cNvPicPr>
            <a:picLocks noChangeAspect="1" noChangeArrowheads="1"/>
          </p:cNvPicPr>
          <p:nvPr/>
        </p:nvPicPr>
        <p:blipFill>
          <a:blip r:embed="rId2" cstate="print"/>
          <a:srcRect/>
          <a:stretch>
            <a:fillRect/>
          </a:stretch>
        </p:blipFill>
        <p:spPr bwMode="auto">
          <a:xfrm>
            <a:off x="457200" y="457200"/>
            <a:ext cx="7772400" cy="54864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lenovo\Desktop\DTU materials 2016\MY SE ppts\pics\pic185.JPG"/>
          <p:cNvPicPr>
            <a:picLocks noChangeAspect="1" noChangeArrowheads="1"/>
          </p:cNvPicPr>
          <p:nvPr/>
        </p:nvPicPr>
        <p:blipFill>
          <a:blip r:embed="rId2" cstate="print"/>
          <a:srcRect/>
          <a:stretch>
            <a:fillRect/>
          </a:stretch>
        </p:blipFill>
        <p:spPr bwMode="auto">
          <a:xfrm>
            <a:off x="457200" y="1219200"/>
            <a:ext cx="7696200" cy="48768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lenovo\Desktop\DTU materials 2016\MY SE ppts\pics\pic187.JPG"/>
          <p:cNvPicPr>
            <a:picLocks noChangeAspect="1" noChangeArrowheads="1"/>
          </p:cNvPicPr>
          <p:nvPr/>
        </p:nvPicPr>
        <p:blipFill>
          <a:blip r:embed="rId2" cstate="print"/>
          <a:srcRect/>
          <a:stretch>
            <a:fillRect/>
          </a:stretch>
        </p:blipFill>
        <p:spPr bwMode="auto">
          <a:xfrm>
            <a:off x="457200" y="914400"/>
            <a:ext cx="8153400" cy="51816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descr="C:\Users\Admin\Desktop\DU 2018 July-Dec\Software Engineering PPt\134.PNG"/>
          <p:cNvPicPr>
            <a:picLocks noChangeAspect="1" noChangeArrowheads="1"/>
          </p:cNvPicPr>
          <p:nvPr/>
        </p:nvPicPr>
        <p:blipFill>
          <a:blip r:embed="rId2" cstate="print"/>
          <a:srcRect/>
          <a:stretch>
            <a:fillRect/>
          </a:stretch>
        </p:blipFill>
        <p:spPr bwMode="auto">
          <a:xfrm>
            <a:off x="304800" y="304800"/>
            <a:ext cx="8215640" cy="58674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4098" name="Picture 2" descr="C:\Users\Admin\Desktop\DU 2018 July-Dec\Software Engineering PPt\135.PNG"/>
          <p:cNvPicPr>
            <a:picLocks noChangeAspect="1" noChangeArrowheads="1"/>
          </p:cNvPicPr>
          <p:nvPr/>
        </p:nvPicPr>
        <p:blipFill>
          <a:blip r:embed="rId2" cstate="print"/>
          <a:srcRect/>
          <a:stretch>
            <a:fillRect/>
          </a:stretch>
        </p:blipFill>
        <p:spPr bwMode="auto">
          <a:xfrm>
            <a:off x="533400" y="304800"/>
            <a:ext cx="7620000" cy="59436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descr="C:\Users\Admin\Desktop\DU 2018 July-Dec\Software Engineering PPt\136.PNG"/>
          <p:cNvPicPr>
            <a:picLocks noChangeAspect="1" noChangeArrowheads="1"/>
          </p:cNvPicPr>
          <p:nvPr/>
        </p:nvPicPr>
        <p:blipFill>
          <a:blip r:embed="rId2" cstate="print"/>
          <a:srcRect/>
          <a:stretch>
            <a:fillRect/>
          </a:stretch>
        </p:blipFill>
        <p:spPr bwMode="auto">
          <a:xfrm>
            <a:off x="533401" y="304800"/>
            <a:ext cx="7448550" cy="5943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descr="C:\Users\Admin\Desktop\DU 2018 July-Dec\Software Engineering PPt\137.PNG"/>
          <p:cNvPicPr>
            <a:picLocks noChangeAspect="1" noChangeArrowheads="1"/>
          </p:cNvPicPr>
          <p:nvPr/>
        </p:nvPicPr>
        <p:blipFill>
          <a:blip r:embed="rId2" cstate="print"/>
          <a:srcRect/>
          <a:stretch>
            <a:fillRect/>
          </a:stretch>
        </p:blipFill>
        <p:spPr bwMode="auto">
          <a:xfrm>
            <a:off x="457201" y="457200"/>
            <a:ext cx="7543800" cy="55626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DTU materials 2016\MY SE ppts\pics\pic190.JPG"/>
          <p:cNvPicPr>
            <a:picLocks noChangeAspect="1" noChangeArrowheads="1"/>
          </p:cNvPicPr>
          <p:nvPr/>
        </p:nvPicPr>
        <p:blipFill>
          <a:blip r:embed="rId2" cstate="print"/>
          <a:srcRect/>
          <a:stretch>
            <a:fillRect/>
          </a:stretch>
        </p:blipFill>
        <p:spPr bwMode="auto">
          <a:xfrm>
            <a:off x="457199" y="685800"/>
            <a:ext cx="8258577" cy="5791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1688"/>
          </a:xfrm>
        </p:spPr>
        <p:txBody>
          <a:bodyPr>
            <a:normAutofit/>
          </a:bodyPr>
          <a:lstStyle/>
          <a:p>
            <a:r>
              <a:rPr lang="en-US" dirty="0" smtClean="0"/>
              <a:t>Size Estimation</a:t>
            </a:r>
            <a:endParaRPr lang="en-US" dirty="0"/>
          </a:p>
        </p:txBody>
      </p:sp>
      <p:sp>
        <p:nvSpPr>
          <p:cNvPr id="3" name="Content Placeholder 2"/>
          <p:cNvSpPr>
            <a:spLocks noGrp="1"/>
          </p:cNvSpPr>
          <p:nvPr>
            <p:ph sz="quarter" idx="1"/>
          </p:nvPr>
        </p:nvSpPr>
        <p:spPr>
          <a:xfrm>
            <a:off x="457200" y="1295400"/>
            <a:ext cx="8229600" cy="5334000"/>
          </a:xfrm>
        </p:spPr>
        <p:txBody>
          <a:bodyPr>
            <a:normAutofit fontScale="92500" lnSpcReduction="20000"/>
          </a:bodyPr>
          <a:lstStyle/>
          <a:p>
            <a:pPr marL="514350" indent="-514350">
              <a:buNone/>
            </a:pPr>
            <a:r>
              <a:rPr lang="en-US" dirty="0" smtClean="0">
                <a:solidFill>
                  <a:schemeClr val="accent5">
                    <a:lumMod val="50000"/>
                  </a:schemeClr>
                </a:solidFill>
              </a:rPr>
              <a:t>     	The estimation of size is very critical and difficult area of the project planning.</a:t>
            </a:r>
          </a:p>
          <a:p>
            <a:pPr marL="514350" indent="-514350">
              <a:buNone/>
            </a:pPr>
            <a:endParaRPr lang="en-US" dirty="0" smtClean="0">
              <a:solidFill>
                <a:schemeClr val="accent5">
                  <a:lumMod val="50000"/>
                </a:schemeClr>
              </a:solidFill>
            </a:endParaRPr>
          </a:p>
          <a:p>
            <a:pPr marL="514350" indent="-514350">
              <a:buAutoNum type="arabicPeriod"/>
            </a:pPr>
            <a:r>
              <a:rPr lang="en-US" dirty="0" smtClean="0">
                <a:solidFill>
                  <a:schemeClr val="accent5">
                    <a:lumMod val="50000"/>
                  </a:schemeClr>
                </a:solidFill>
              </a:rPr>
              <a:t>Lines of Code(LOC)</a:t>
            </a:r>
          </a:p>
          <a:p>
            <a:pPr marL="880110" lvl="1" indent="-514350" algn="just"/>
            <a:r>
              <a:rPr lang="en-US" dirty="0" smtClean="0">
                <a:solidFill>
                  <a:schemeClr val="tx1">
                    <a:lumMod val="95000"/>
                    <a:lumOff val="5000"/>
                  </a:schemeClr>
                </a:solidFill>
              </a:rPr>
              <a:t>It has the advantage of being easily recognizable, seen and therefore counted.</a:t>
            </a:r>
          </a:p>
          <a:p>
            <a:pPr marL="880110" lvl="1" indent="-514350" algn="just"/>
            <a:r>
              <a:rPr lang="en-US" dirty="0" smtClean="0">
                <a:solidFill>
                  <a:schemeClr val="tx1">
                    <a:lumMod val="95000"/>
                    <a:lumOff val="5000"/>
                  </a:schemeClr>
                </a:solidFill>
              </a:rPr>
              <a:t>There is no general agreement about what constitutes a line of code.</a:t>
            </a:r>
          </a:p>
          <a:p>
            <a:pPr marL="880110" lvl="1" indent="-514350" algn="just"/>
            <a:endParaRPr lang="en-US" dirty="0" smtClean="0">
              <a:solidFill>
                <a:schemeClr val="tx1">
                  <a:lumMod val="95000"/>
                  <a:lumOff val="5000"/>
                </a:schemeClr>
              </a:solidFill>
            </a:endParaRPr>
          </a:p>
          <a:p>
            <a:pPr marL="1154430" lvl="2" indent="-514350" algn="just"/>
            <a:r>
              <a:rPr lang="en-US" dirty="0" smtClean="0">
                <a:solidFill>
                  <a:schemeClr val="tx1">
                    <a:lumMod val="95000"/>
                    <a:lumOff val="5000"/>
                  </a:schemeClr>
                </a:solidFill>
              </a:rPr>
              <a:t>Early users of lines of code did not include data declarations, comments or any other lines that did not result in object code.</a:t>
            </a:r>
          </a:p>
          <a:p>
            <a:pPr marL="1154430" lvl="2" indent="-514350" algn="just"/>
            <a:endParaRPr lang="en-US" dirty="0" smtClean="0">
              <a:solidFill>
                <a:schemeClr val="tx1">
                  <a:lumMod val="95000"/>
                  <a:lumOff val="5000"/>
                </a:schemeClr>
              </a:solidFill>
            </a:endParaRPr>
          </a:p>
          <a:p>
            <a:pPr marL="1154430" lvl="2" indent="-514350" algn="just"/>
            <a:r>
              <a:rPr lang="en-US" dirty="0" smtClean="0">
                <a:solidFill>
                  <a:schemeClr val="tx1">
                    <a:lumMod val="95000"/>
                    <a:lumOff val="5000"/>
                  </a:schemeClr>
                </a:solidFill>
              </a:rPr>
              <a:t>Later users decided to include declarations and other </a:t>
            </a:r>
            <a:r>
              <a:rPr lang="en-US" dirty="0" err="1" smtClean="0">
                <a:solidFill>
                  <a:schemeClr val="tx1">
                    <a:lumMod val="95000"/>
                    <a:lumOff val="5000"/>
                  </a:schemeClr>
                </a:solidFill>
              </a:rPr>
              <a:t>unexecutable</a:t>
            </a:r>
            <a:r>
              <a:rPr lang="en-US" dirty="0" smtClean="0">
                <a:solidFill>
                  <a:schemeClr val="tx1">
                    <a:lumMod val="95000"/>
                    <a:lumOff val="5000"/>
                  </a:schemeClr>
                </a:solidFill>
              </a:rPr>
              <a:t> statements but still excluded comments and blank lines.</a:t>
            </a:r>
          </a:p>
          <a:p>
            <a:pPr marL="1154430" lvl="2" indent="-514350" algn="just"/>
            <a:endParaRPr lang="en-US" dirty="0" smtClean="0">
              <a:solidFill>
                <a:schemeClr val="tx1">
                  <a:lumMod val="95000"/>
                  <a:lumOff val="5000"/>
                </a:schemeClr>
              </a:solidFill>
            </a:endParaRPr>
          </a:p>
          <a:p>
            <a:pPr marL="1154430" lvl="2" indent="-514350" algn="just"/>
            <a:endParaRPr lang="en-US" dirty="0" smtClean="0">
              <a:solidFill>
                <a:schemeClr val="tx1">
                  <a:lumMod val="95000"/>
                  <a:lumOff val="5000"/>
                </a:schemeClr>
              </a:solidFill>
            </a:endParaRPr>
          </a:p>
          <a:p>
            <a:pPr marL="880110" lvl="1" indent="-514350"/>
            <a:endParaRPr lang="en-US" dirty="0" smtClean="0">
              <a:solidFill>
                <a:schemeClr val="tx1">
                  <a:lumMod val="95000"/>
                  <a:lumOff val="5000"/>
                </a:schemeClr>
              </a:solidFill>
            </a:endParaRPr>
          </a:p>
          <a:p>
            <a:pPr marL="514350" indent="-514350">
              <a:buNone/>
            </a:pPr>
            <a:r>
              <a:rPr lang="en-US" dirty="0" smtClean="0">
                <a:solidFill>
                  <a:schemeClr val="tx1">
                    <a:lumMod val="95000"/>
                    <a:lumOff val="5000"/>
                  </a:schemeClr>
                </a:solidFill>
              </a:rPr>
              <a:t>       </a:t>
            </a:r>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153400" cy="5864352"/>
          </a:xfrm>
        </p:spPr>
        <p:txBody>
          <a:bodyPr/>
          <a:lstStyle/>
          <a:p>
            <a:pPr algn="just"/>
            <a:r>
              <a:rPr lang="en-US" dirty="0" smtClean="0"/>
              <a:t>Putnam observed that the </a:t>
            </a:r>
            <a:r>
              <a:rPr lang="en-US" dirty="0" err="1" smtClean="0"/>
              <a:t>rayleigh</a:t>
            </a:r>
            <a:r>
              <a:rPr lang="en-US" dirty="0" smtClean="0"/>
              <a:t> curve was a close representation, not only at the project level but also for software subsystem development.</a:t>
            </a:r>
          </a:p>
          <a:p>
            <a:pPr algn="just"/>
            <a:endParaRPr lang="en-US" dirty="0" smtClean="0"/>
          </a:p>
          <a:p>
            <a:pPr algn="just"/>
            <a:r>
              <a:rPr lang="en-US" dirty="0" smtClean="0"/>
              <a:t>The curve specifies the relationship between applied effort and delivery time for a software project.</a:t>
            </a:r>
          </a:p>
          <a:p>
            <a:pPr algn="just">
              <a:buNone/>
            </a:pPr>
            <a:r>
              <a:rPr lang="en-US" dirty="0" smtClean="0"/>
              <a:t> </a:t>
            </a:r>
          </a:p>
          <a:p>
            <a:pPr algn="just"/>
            <a:r>
              <a:rPr lang="en-US" dirty="0" smtClean="0"/>
              <a:t>As many as 150 projects were studied by </a:t>
            </a:r>
            <a:r>
              <a:rPr lang="en-US" dirty="0" err="1" smtClean="0"/>
              <a:t>Norden</a:t>
            </a:r>
            <a:r>
              <a:rPr lang="en-US" dirty="0" smtClean="0"/>
              <a:t> and subsequently by Putnam, and apparently both researchers observed the same tendency for the manpower curve to raise, and then exponentially trail off as a function of time.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DTU materials 2016\MY SE ppts\pics\pic191.JPG"/>
          <p:cNvPicPr>
            <a:picLocks noChangeAspect="1" noChangeArrowheads="1"/>
          </p:cNvPicPr>
          <p:nvPr/>
        </p:nvPicPr>
        <p:blipFill>
          <a:blip r:embed="rId2" cstate="print"/>
          <a:srcRect/>
          <a:stretch>
            <a:fillRect/>
          </a:stretch>
        </p:blipFill>
        <p:spPr bwMode="auto">
          <a:xfrm>
            <a:off x="457200" y="609600"/>
            <a:ext cx="7696199" cy="57150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4114800"/>
          </a:xfrm>
        </p:spPr>
        <p:txBody>
          <a:bodyPr/>
          <a:lstStyle/>
          <a:p>
            <a:endParaRPr lang="en-US" dirty="0"/>
          </a:p>
        </p:txBody>
      </p:sp>
      <p:pic>
        <p:nvPicPr>
          <p:cNvPr id="3074" name="Picture 2" descr="C:\Users\lenovo\Desktop\DTU materials 2016\MY SE ppts\pics\pic192.JPG"/>
          <p:cNvPicPr>
            <a:picLocks noChangeAspect="1" noChangeArrowheads="1"/>
          </p:cNvPicPr>
          <p:nvPr/>
        </p:nvPicPr>
        <p:blipFill>
          <a:blip r:embed="rId2" cstate="print"/>
          <a:srcRect/>
          <a:stretch>
            <a:fillRect/>
          </a:stretch>
        </p:blipFill>
        <p:spPr bwMode="auto">
          <a:xfrm>
            <a:off x="381000" y="1219200"/>
            <a:ext cx="7739063" cy="464820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lgn="just"/>
            <a:r>
              <a:rPr lang="en-US" dirty="0" smtClean="0"/>
              <a:t>By deriving the manpower function relative to time and finding the zero value of this derivative, the relationship between the peak time, “td”, and “a” can be found to be: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E is the estimate for development time</a:t>
            </a:r>
            <a:endParaRPr lang="en-US" dirty="0"/>
          </a:p>
        </p:txBody>
      </p:sp>
      <p:pic>
        <p:nvPicPr>
          <p:cNvPr id="11266" name="Picture 2" descr="C:\Users\lenovo\Desktop\DTU materials 2016\MY SE ppts\pics\pic200.JPG"/>
          <p:cNvPicPr>
            <a:picLocks noChangeAspect="1" noChangeArrowheads="1"/>
          </p:cNvPicPr>
          <p:nvPr/>
        </p:nvPicPr>
        <p:blipFill>
          <a:blip r:embed="rId2" cstate="print"/>
          <a:srcRect/>
          <a:stretch>
            <a:fillRect/>
          </a:stretch>
        </p:blipFill>
        <p:spPr bwMode="auto">
          <a:xfrm>
            <a:off x="609600" y="2286000"/>
            <a:ext cx="4572000" cy="35814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7467600" cy="5864352"/>
          </a:xfrm>
        </p:spPr>
        <p:txBody>
          <a:bodyPr/>
          <a:lstStyle/>
          <a:p>
            <a:pPr algn="just"/>
            <a:endParaRPr lang="en-US" dirty="0" smtClean="0"/>
          </a:p>
          <a:p>
            <a:pPr algn="just"/>
            <a:r>
              <a:rPr lang="en-US" dirty="0" smtClean="0"/>
              <a:t>The peak manning time is related to “a”. Therefore, “a” can be obtained from the peak time as follows:</a:t>
            </a:r>
          </a:p>
          <a:p>
            <a:pPr algn="just"/>
            <a:endParaRPr lang="en-US" dirty="0" smtClean="0"/>
          </a:p>
          <a:p>
            <a:pPr algn="just"/>
            <a:endParaRPr lang="en-US" dirty="0"/>
          </a:p>
        </p:txBody>
      </p:sp>
      <p:pic>
        <p:nvPicPr>
          <p:cNvPr id="12291" name="Picture 3" descr="C:\Users\lenovo\Desktop\DTU materials 2016\MY SE ppts\pics\pic201.JPG"/>
          <p:cNvPicPr>
            <a:picLocks noChangeAspect="1" noChangeArrowheads="1"/>
          </p:cNvPicPr>
          <p:nvPr/>
        </p:nvPicPr>
        <p:blipFill>
          <a:blip r:embed="rId2" cstate="print"/>
          <a:srcRect/>
          <a:stretch>
            <a:fillRect/>
          </a:stretch>
        </p:blipFill>
        <p:spPr bwMode="auto">
          <a:xfrm>
            <a:off x="1295400" y="2514600"/>
            <a:ext cx="5105400" cy="8382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143000"/>
            <a:ext cx="7467600" cy="4873752"/>
          </a:xfrm>
        </p:spPr>
        <p:txBody>
          <a:bodyPr/>
          <a:lstStyle/>
          <a:p>
            <a:endParaRPr lang="en-US" dirty="0"/>
          </a:p>
        </p:txBody>
      </p:sp>
      <p:pic>
        <p:nvPicPr>
          <p:cNvPr id="5122" name="Picture 2" descr="C:\Users\lenovo\Desktop\DTU materials 2016\MY SE ppts\pics\pic194.JPG"/>
          <p:cNvPicPr>
            <a:picLocks noChangeAspect="1" noChangeArrowheads="1"/>
          </p:cNvPicPr>
          <p:nvPr/>
        </p:nvPicPr>
        <p:blipFill>
          <a:blip r:embed="rId2" cstate="print"/>
          <a:srcRect/>
          <a:stretch>
            <a:fillRect/>
          </a:stretch>
        </p:blipFill>
        <p:spPr bwMode="auto">
          <a:xfrm>
            <a:off x="457200" y="762000"/>
            <a:ext cx="7772399" cy="54102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600200"/>
            <a:ext cx="6934200" cy="4343400"/>
          </a:xfrm>
        </p:spPr>
        <p:txBody>
          <a:bodyPr/>
          <a:lstStyle/>
          <a:p>
            <a:endParaRPr lang="en-US" dirty="0"/>
          </a:p>
        </p:txBody>
      </p:sp>
      <p:pic>
        <p:nvPicPr>
          <p:cNvPr id="6146" name="Picture 2" descr="C:\Users\lenovo\Desktop\DTU materials 2016\MY SE ppts\pics\pic195.JPG"/>
          <p:cNvPicPr>
            <a:picLocks noChangeAspect="1" noChangeArrowheads="1"/>
          </p:cNvPicPr>
          <p:nvPr/>
        </p:nvPicPr>
        <p:blipFill>
          <a:blip r:embed="rId2" cstate="print"/>
          <a:srcRect/>
          <a:stretch>
            <a:fillRect/>
          </a:stretch>
        </p:blipFill>
        <p:spPr bwMode="auto">
          <a:xfrm>
            <a:off x="304800" y="1066800"/>
            <a:ext cx="7772400" cy="49530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average rate of software team build-up can also be calculated by dividing </a:t>
            </a:r>
            <a:r>
              <a:rPr lang="en-US" b="1" dirty="0" smtClean="0"/>
              <a:t>mo by td</a:t>
            </a:r>
            <a:r>
              <a:rPr lang="en-US" dirty="0" smtClean="0"/>
              <a:t>.</a:t>
            </a:r>
            <a:endParaRPr lang="en-US" dirty="0"/>
          </a:p>
        </p:txBody>
      </p:sp>
      <p:pic>
        <p:nvPicPr>
          <p:cNvPr id="4" name="Picture 2" descr="C:\Users\lenovo\Desktop\DTU materials 2016\MY SE ppts\pics\pic196.JPG"/>
          <p:cNvPicPr>
            <a:picLocks noChangeAspect="1" noChangeArrowheads="1"/>
          </p:cNvPicPr>
          <p:nvPr/>
        </p:nvPicPr>
        <p:blipFill>
          <a:blip r:embed="rId2" cstate="print"/>
          <a:srcRect/>
          <a:stretch>
            <a:fillRect/>
          </a:stretch>
        </p:blipFill>
        <p:spPr bwMode="auto">
          <a:xfrm>
            <a:off x="457200" y="914400"/>
            <a:ext cx="7467600" cy="38100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enovo\Desktop\DTU materials 2016\MY SE ppts\pics\pic197.JPG"/>
          <p:cNvPicPr>
            <a:picLocks noGrp="1" noChangeAspect="1" noChangeArrowheads="1"/>
          </p:cNvPicPr>
          <p:nvPr>
            <p:ph sz="quarter" idx="1"/>
          </p:nvPr>
        </p:nvPicPr>
        <p:blipFill>
          <a:blip r:embed="rId2" cstate="print"/>
          <a:srcRect/>
          <a:stretch>
            <a:fillRect/>
          </a:stretch>
        </p:blipFill>
        <p:spPr bwMode="auto">
          <a:xfrm>
            <a:off x="457200" y="1379908"/>
            <a:ext cx="7848600" cy="3649291"/>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descr="C:\Users\Admin\Desktop\DU 2018 July-Dec\Software Engineering PPt\138.PNG"/>
          <p:cNvPicPr>
            <a:picLocks noChangeAspect="1" noChangeArrowheads="1"/>
          </p:cNvPicPr>
          <p:nvPr/>
        </p:nvPicPr>
        <p:blipFill>
          <a:blip r:embed="rId2" cstate="print"/>
          <a:srcRect/>
          <a:stretch>
            <a:fillRect/>
          </a:stretch>
        </p:blipFill>
        <p:spPr bwMode="auto">
          <a:xfrm>
            <a:off x="381000" y="381000"/>
            <a:ext cx="7472363" cy="49911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a:t>
            </a:r>
          </a:p>
          <a:p>
            <a:endParaRPr lang="en-US" dirty="0" smtClean="0"/>
          </a:p>
          <a:p>
            <a:endParaRPr lang="en-US" dirty="0" smtClean="0"/>
          </a:p>
          <a:p>
            <a:endParaRPr lang="en-US" dirty="0" smtClean="0"/>
          </a:p>
          <a:p>
            <a:r>
              <a:rPr lang="en-US" dirty="0" smtClean="0"/>
              <a:t>s</a:t>
            </a:r>
            <a:endParaRPr lang="en-US" dirty="0"/>
          </a:p>
        </p:txBody>
      </p:sp>
      <p:pic>
        <p:nvPicPr>
          <p:cNvPr id="2050" name="Picture 2" descr="C:\Users\lenovo\Desktop\DTU materials 2016\MY SE ppts\pics\pic132.JPG"/>
          <p:cNvPicPr>
            <a:picLocks noChangeAspect="1" noChangeArrowheads="1"/>
          </p:cNvPicPr>
          <p:nvPr/>
        </p:nvPicPr>
        <p:blipFill>
          <a:blip r:embed="rId2" cstate="print"/>
          <a:srcRect/>
          <a:stretch>
            <a:fillRect/>
          </a:stretch>
        </p:blipFill>
        <p:spPr bwMode="auto">
          <a:xfrm>
            <a:off x="4038600" y="685800"/>
            <a:ext cx="5105400" cy="5867400"/>
          </a:xfrm>
          <a:prstGeom prst="rect">
            <a:avLst/>
          </a:prstGeom>
          <a:noFill/>
        </p:spPr>
      </p:pic>
      <p:pic>
        <p:nvPicPr>
          <p:cNvPr id="2051" name="Picture 3" descr="C:\Users\lenovo\Desktop\DTU materials 2016\MY SE ppts\pics\pic133.JPG"/>
          <p:cNvPicPr>
            <a:picLocks noChangeAspect="1" noChangeArrowheads="1"/>
          </p:cNvPicPr>
          <p:nvPr/>
        </p:nvPicPr>
        <p:blipFill>
          <a:blip r:embed="rId3" cstate="print"/>
          <a:srcRect/>
          <a:stretch>
            <a:fillRect/>
          </a:stretch>
        </p:blipFill>
        <p:spPr bwMode="auto">
          <a:xfrm>
            <a:off x="838200" y="1600200"/>
            <a:ext cx="3124200" cy="1828800"/>
          </a:xfrm>
          <a:prstGeom prst="rect">
            <a:avLst/>
          </a:prstGeom>
          <a:noFill/>
        </p:spPr>
      </p:pic>
      <p:pic>
        <p:nvPicPr>
          <p:cNvPr id="2053" name="Picture 5" descr="C:\Users\lenovo\Desktop\DTU materials 2016\MY SE ppts\pics\pic134.JPG"/>
          <p:cNvPicPr>
            <a:picLocks noChangeAspect="1" noChangeArrowheads="1"/>
          </p:cNvPicPr>
          <p:nvPr/>
        </p:nvPicPr>
        <p:blipFill>
          <a:blip r:embed="rId4" cstate="print"/>
          <a:srcRect/>
          <a:stretch>
            <a:fillRect/>
          </a:stretch>
        </p:blipFill>
        <p:spPr bwMode="auto">
          <a:xfrm>
            <a:off x="838200" y="3429000"/>
            <a:ext cx="3124200" cy="160020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lenovo\Desktop\DTU materials 2016\MY SE ppts\pics\pic199.JPG"/>
          <p:cNvPicPr>
            <a:picLocks noChangeAspect="1" noChangeArrowheads="1"/>
          </p:cNvPicPr>
          <p:nvPr/>
        </p:nvPicPr>
        <p:blipFill>
          <a:blip r:embed="rId2" cstate="print"/>
          <a:srcRect/>
          <a:stretch>
            <a:fillRect/>
          </a:stretch>
        </p:blipFill>
        <p:spPr bwMode="auto">
          <a:xfrm>
            <a:off x="533400" y="990600"/>
            <a:ext cx="7643813" cy="42672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8194" name="Picture 2" descr="C:\Users\Admin\Desktop\DU 2018 July-Dec\Software Engineering PPt\139.PNG"/>
          <p:cNvPicPr>
            <a:picLocks noChangeAspect="1" noChangeArrowheads="1"/>
          </p:cNvPicPr>
          <p:nvPr/>
        </p:nvPicPr>
        <p:blipFill>
          <a:blip r:embed="rId2" cstate="print"/>
          <a:srcRect/>
          <a:stretch>
            <a:fillRect/>
          </a:stretch>
        </p:blipFill>
        <p:spPr bwMode="auto">
          <a:xfrm>
            <a:off x="533400" y="381000"/>
            <a:ext cx="7377113" cy="51816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9218" name="Picture 2" descr="C:\Users\Admin\Desktop\DU 2018 July-Dec\Software Engineering PPt\140a.PNG"/>
          <p:cNvPicPr>
            <a:picLocks noChangeAspect="1" noChangeArrowheads="1"/>
          </p:cNvPicPr>
          <p:nvPr/>
        </p:nvPicPr>
        <p:blipFill>
          <a:blip r:embed="rId2" cstate="print"/>
          <a:srcRect/>
          <a:stretch>
            <a:fillRect/>
          </a:stretch>
        </p:blipFill>
        <p:spPr bwMode="auto">
          <a:xfrm>
            <a:off x="533400" y="381000"/>
            <a:ext cx="7467600" cy="5562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334000"/>
          </a:xfrm>
        </p:spPr>
        <p:txBody>
          <a:bodyPr/>
          <a:lstStyle/>
          <a:p>
            <a:pPr algn="just"/>
            <a:r>
              <a:rPr lang="en-US" dirty="0" smtClean="0"/>
              <a:t>Most researchers agree that LOC metric should not include comments or blank lines.</a:t>
            </a:r>
          </a:p>
          <a:p>
            <a:pPr algn="just"/>
            <a:endParaRPr lang="en-US" dirty="0" smtClean="0"/>
          </a:p>
          <a:p>
            <a:pPr lvl="1" algn="just"/>
            <a:r>
              <a:rPr lang="en-US" dirty="0" smtClean="0"/>
              <a:t>Since they are internal documentation and their presence or absence does not affect the functions of the program.</a:t>
            </a:r>
          </a:p>
          <a:p>
            <a:pPr lvl="1" algn="just"/>
            <a:endParaRPr lang="en-US" dirty="0" smtClean="0"/>
          </a:p>
          <a:p>
            <a:pPr lvl="1" algn="just"/>
            <a:r>
              <a:rPr lang="en-US" dirty="0" smtClean="0"/>
              <a:t>The inclusion of comments and blank lines in the count may encourage developers to introduce artificially many such lines In project development in order to create the illusion of high productivity, which normally measured in LOC/PM(lines of code/person-month).</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3604</TotalTime>
  <Words>1537</Words>
  <Application>Microsoft Office PowerPoint</Application>
  <PresentationFormat>On-screen Show (4:3)</PresentationFormat>
  <Paragraphs>223</Paragraphs>
  <Slides>82</Slides>
  <Notes>1</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Oriel</vt:lpstr>
      <vt:lpstr>Slide 1</vt:lpstr>
      <vt:lpstr>Slide 2</vt:lpstr>
      <vt:lpstr>Slide 3</vt:lpstr>
      <vt:lpstr>Slide 4</vt:lpstr>
      <vt:lpstr>Slide 5</vt:lpstr>
      <vt:lpstr>Slide 6</vt:lpstr>
      <vt:lpstr>Size Estimation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Project Estimation techniques</vt:lpstr>
      <vt:lpstr>Slide 30</vt:lpstr>
      <vt:lpstr>Slide 31</vt:lpstr>
      <vt:lpstr>Slide 32</vt:lpstr>
      <vt:lpstr>Models</vt:lpstr>
      <vt:lpstr>Slide 34</vt:lpstr>
      <vt:lpstr>Slide 35</vt:lpstr>
      <vt:lpstr>Slide 36</vt:lpstr>
      <vt:lpstr>Slide 37</vt:lpstr>
      <vt:lpstr>Slide 38</vt:lpstr>
      <vt:lpstr>Slide 39</vt:lpstr>
      <vt:lpstr>The Constructive cost model(Cocomo)- A Heurestic estimation technique</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Admin</cp:lastModifiedBy>
  <cp:revision>106</cp:revision>
  <dcterms:created xsi:type="dcterms:W3CDTF">2016-02-25T18:06:38Z</dcterms:created>
  <dcterms:modified xsi:type="dcterms:W3CDTF">2018-09-10T07:23:47Z</dcterms:modified>
</cp:coreProperties>
</file>