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7" r:id="rId4"/>
    <p:sldId id="278" r:id="rId5"/>
    <p:sldId id="279" r:id="rId6"/>
    <p:sldId id="280" r:id="rId7"/>
    <p:sldId id="281" r:id="rId8"/>
    <p:sldId id="282" r:id="rId9"/>
    <p:sldId id="260" r:id="rId10"/>
    <p:sldId id="270" r:id="rId11"/>
    <p:sldId id="272" r:id="rId12"/>
    <p:sldId id="273" r:id="rId13"/>
    <p:sldId id="274" r:id="rId14"/>
    <p:sldId id="275" r:id="rId15"/>
    <p:sldId id="283" r:id="rId16"/>
    <p:sldId id="28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5DC851-375D-4541-9E0A-41B8AB1CCC75}" type="datetimeFigureOut">
              <a:rPr lang="en-US" smtClean="0"/>
              <a:pPr/>
              <a:t>11/12/2018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82C8D-5018-43FA-B502-7DB3BC0D11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5DC851-375D-4541-9E0A-41B8AB1CCC75}" type="datetimeFigureOut">
              <a:rPr lang="en-US" smtClean="0"/>
              <a:pPr/>
              <a:t>11/12/2018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82C8D-5018-43FA-B502-7DB3BC0D11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Software Quality Assurance</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TECHNICAL REVIEWS</a:t>
            </a:r>
            <a:endParaRPr lang="en-US" dirty="0"/>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pPr algn="just"/>
            <a:r>
              <a:rPr lang="en-US" dirty="0" smtClean="0"/>
              <a:t>A formal technical review is a software quality assurance activity performed by </a:t>
            </a:r>
            <a:r>
              <a:rPr lang="en-US" dirty="0" smtClean="0"/>
              <a:t>software quality analysts.</a:t>
            </a:r>
          </a:p>
          <a:p>
            <a:pPr algn="just"/>
            <a:endParaRPr lang="en-US" dirty="0" smtClean="0"/>
          </a:p>
          <a:p>
            <a:pPr algn="just"/>
            <a:r>
              <a:rPr lang="en-US" dirty="0" smtClean="0"/>
              <a:t>The objectives of the FTR </a:t>
            </a:r>
            <a:r>
              <a:rPr lang="en-US" dirty="0" smtClean="0"/>
              <a:t>are</a:t>
            </a:r>
          </a:p>
          <a:p>
            <a:pPr algn="just">
              <a:buNone/>
            </a:pPr>
            <a:r>
              <a:rPr lang="en-US" dirty="0" smtClean="0"/>
              <a:t> </a:t>
            </a:r>
            <a:r>
              <a:rPr lang="en-US" dirty="0" smtClean="0"/>
              <a:t>(</a:t>
            </a:r>
            <a:r>
              <a:rPr lang="en-US" dirty="0" smtClean="0"/>
              <a:t>1) to </a:t>
            </a:r>
            <a:r>
              <a:rPr lang="en-US" dirty="0" smtClean="0"/>
              <a:t>uncover errors </a:t>
            </a:r>
            <a:r>
              <a:rPr lang="en-US" dirty="0" smtClean="0"/>
              <a:t>in function</a:t>
            </a:r>
            <a:r>
              <a:rPr lang="en-US" dirty="0" smtClean="0"/>
              <a:t>, logic, or implementation for any representation of the software; </a:t>
            </a:r>
            <a:endParaRPr lang="en-US" dirty="0" smtClean="0"/>
          </a:p>
          <a:p>
            <a:pPr algn="just">
              <a:buNone/>
            </a:pPr>
            <a:r>
              <a:rPr lang="en-US" dirty="0" smtClean="0"/>
              <a:t>(</a:t>
            </a:r>
            <a:r>
              <a:rPr lang="en-US" dirty="0" smtClean="0"/>
              <a:t>2) to </a:t>
            </a:r>
            <a:r>
              <a:rPr lang="en-US" dirty="0" smtClean="0"/>
              <a:t>verify that </a:t>
            </a:r>
            <a:r>
              <a:rPr lang="en-US" dirty="0" smtClean="0"/>
              <a:t>the software under review meets its requirements; </a:t>
            </a:r>
            <a:endParaRPr lang="en-US" dirty="0" smtClean="0"/>
          </a:p>
          <a:p>
            <a:pPr algn="just">
              <a:buNone/>
            </a:pPr>
            <a:r>
              <a:rPr lang="en-US" dirty="0" smtClean="0"/>
              <a:t>(</a:t>
            </a:r>
            <a:r>
              <a:rPr lang="en-US" dirty="0" smtClean="0"/>
              <a:t>3) to ensure that the </a:t>
            </a:r>
            <a:r>
              <a:rPr lang="en-US" dirty="0" smtClean="0"/>
              <a:t>software has </a:t>
            </a:r>
            <a:r>
              <a:rPr lang="en-US" dirty="0" smtClean="0"/>
              <a:t>been represented according to predefined </a:t>
            </a:r>
            <a:r>
              <a:rPr lang="en-US" dirty="0" smtClean="0"/>
              <a:t>standards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lgn="just">
              <a:buNone/>
            </a:pPr>
            <a:r>
              <a:rPr lang="en-US" dirty="0" smtClean="0"/>
              <a:t>(</a:t>
            </a:r>
            <a:r>
              <a:rPr lang="en-US" dirty="0" smtClean="0"/>
              <a:t>4) to achieve software </a:t>
            </a:r>
            <a:r>
              <a:rPr lang="en-US" dirty="0" smtClean="0"/>
              <a:t>that is </a:t>
            </a:r>
            <a:r>
              <a:rPr lang="en-US" dirty="0" smtClean="0"/>
              <a:t>developed in a uniform manner; and </a:t>
            </a:r>
            <a:endParaRPr lang="en-US" dirty="0" smtClean="0"/>
          </a:p>
          <a:p>
            <a:pPr algn="just">
              <a:buNone/>
            </a:pPr>
            <a:r>
              <a:rPr lang="en-US" dirty="0" smtClean="0"/>
              <a:t>(</a:t>
            </a:r>
            <a:r>
              <a:rPr lang="en-US" dirty="0" smtClean="0"/>
              <a:t>5) to make projects more manageable</a:t>
            </a:r>
            <a:r>
              <a:rPr lang="en-US" dirty="0" smtClean="0"/>
              <a:t>.</a:t>
            </a:r>
          </a:p>
          <a:p>
            <a:pPr algn="just">
              <a:buNone/>
            </a:pPr>
            <a:r>
              <a:rPr lang="en-US" dirty="0" smtClean="0"/>
              <a:t> 	In addition, the </a:t>
            </a:r>
            <a:r>
              <a:rPr lang="en-US" dirty="0" smtClean="0"/>
              <a:t>FTR serves as a training ground, enabling junior engineers to observe </a:t>
            </a:r>
            <a:r>
              <a:rPr lang="en-US" dirty="0" smtClean="0"/>
              <a:t>different approaches </a:t>
            </a:r>
            <a:r>
              <a:rPr lang="en-US" dirty="0" smtClean="0"/>
              <a:t>to software analysis, design, and </a:t>
            </a:r>
            <a:r>
              <a:rPr lang="en-US" dirty="0" smtClean="0"/>
              <a:t>implementation.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algn="just"/>
            <a:r>
              <a:rPr lang="en-US" b="1" dirty="0" smtClean="0"/>
              <a:t>The Review Meeting: </a:t>
            </a:r>
            <a:r>
              <a:rPr lang="en-US" dirty="0" smtClean="0"/>
              <a:t>Every </a:t>
            </a:r>
            <a:r>
              <a:rPr lang="en-US" dirty="0" smtClean="0"/>
              <a:t>review meeting should abide </a:t>
            </a:r>
            <a:r>
              <a:rPr lang="en-US" dirty="0" smtClean="0"/>
              <a:t>by the </a:t>
            </a:r>
            <a:r>
              <a:rPr lang="en-US" dirty="0" smtClean="0"/>
              <a:t>following constraints</a:t>
            </a:r>
            <a:r>
              <a:rPr lang="en-US" dirty="0" smtClean="0"/>
              <a:t>:</a:t>
            </a:r>
          </a:p>
          <a:p>
            <a:pPr lvl="1" algn="just"/>
            <a:r>
              <a:rPr lang="en-US" dirty="0" smtClean="0"/>
              <a:t> </a:t>
            </a:r>
            <a:r>
              <a:rPr lang="en-US" dirty="0" smtClean="0"/>
              <a:t>Between three and five people (typically) should be involved in the </a:t>
            </a:r>
            <a:r>
              <a:rPr lang="en-US" dirty="0" smtClean="0"/>
              <a:t>review.</a:t>
            </a:r>
          </a:p>
          <a:p>
            <a:pPr lvl="1" algn="just"/>
            <a:r>
              <a:rPr lang="en-US" dirty="0" smtClean="0"/>
              <a:t>Advance </a:t>
            </a:r>
            <a:r>
              <a:rPr lang="en-US" dirty="0" smtClean="0"/>
              <a:t>preparation should occur but should require no more than </a:t>
            </a:r>
            <a:r>
              <a:rPr lang="en-US" dirty="0" smtClean="0"/>
              <a:t>two hours </a:t>
            </a:r>
            <a:r>
              <a:rPr lang="en-US" dirty="0" smtClean="0"/>
              <a:t>of work for each </a:t>
            </a:r>
            <a:r>
              <a:rPr lang="en-US" dirty="0" smtClean="0"/>
              <a:t>person.</a:t>
            </a:r>
          </a:p>
          <a:p>
            <a:pPr lvl="1" algn="just"/>
            <a:r>
              <a:rPr lang="en-US" dirty="0" smtClean="0"/>
              <a:t>The </a:t>
            </a:r>
            <a:r>
              <a:rPr lang="en-US" dirty="0" smtClean="0"/>
              <a:t>duration of the review meeting should be less than two hours.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pPr algn="just"/>
            <a:r>
              <a:rPr lang="en-US" dirty="0" smtClean="0"/>
              <a:t>The </a:t>
            </a:r>
            <a:r>
              <a:rPr lang="en-US" b="1" dirty="0" smtClean="0"/>
              <a:t>focus of the FTR is on a work product </a:t>
            </a:r>
            <a:r>
              <a:rPr lang="en-US" dirty="0" smtClean="0"/>
              <a:t>(e.g., a portion of a requirements </a:t>
            </a:r>
            <a:r>
              <a:rPr lang="en-US" dirty="0" smtClean="0"/>
              <a:t>specification, a </a:t>
            </a:r>
            <a:r>
              <a:rPr lang="en-US" dirty="0" smtClean="0"/>
              <a:t>detailed component design, a source code listing </a:t>
            </a:r>
            <a:r>
              <a:rPr lang="en-US" dirty="0" smtClean="0"/>
              <a:t> of a component).</a:t>
            </a:r>
          </a:p>
          <a:p>
            <a:pPr algn="just"/>
            <a:endParaRPr lang="en-US" dirty="0" smtClean="0"/>
          </a:p>
          <a:p>
            <a:pPr algn="just"/>
            <a:r>
              <a:rPr lang="en-US" dirty="0" smtClean="0"/>
              <a:t>The individual </a:t>
            </a:r>
            <a:r>
              <a:rPr lang="en-US" dirty="0" smtClean="0"/>
              <a:t>who has developed the work product—the </a:t>
            </a:r>
            <a:r>
              <a:rPr lang="en-US" b="1" i="1" dirty="0" smtClean="0"/>
              <a:t>producer</a:t>
            </a:r>
            <a:r>
              <a:rPr lang="en-US" i="1" dirty="0" smtClean="0"/>
              <a:t>—informs the </a:t>
            </a:r>
            <a:r>
              <a:rPr lang="en-US" i="1" dirty="0" smtClean="0"/>
              <a:t>project </a:t>
            </a:r>
            <a:r>
              <a:rPr lang="en-US" dirty="0" smtClean="0"/>
              <a:t>leader </a:t>
            </a:r>
            <a:r>
              <a:rPr lang="en-US" dirty="0" smtClean="0"/>
              <a:t>that the work product is complete and that a review is required. The </a:t>
            </a:r>
            <a:r>
              <a:rPr lang="en-US" dirty="0" smtClean="0"/>
              <a:t>project leader </a:t>
            </a:r>
            <a:r>
              <a:rPr lang="en-US" dirty="0" smtClean="0"/>
              <a:t>contacts a </a:t>
            </a:r>
            <a:r>
              <a:rPr lang="en-US" b="1" i="1" dirty="0" smtClean="0"/>
              <a:t>review leader</a:t>
            </a:r>
            <a:r>
              <a:rPr lang="en-US" i="1" dirty="0" smtClean="0"/>
              <a:t>, who evaluates the product for readiness, </a:t>
            </a:r>
            <a:r>
              <a:rPr lang="en-US" i="1" dirty="0" smtClean="0"/>
              <a:t>generates </a:t>
            </a:r>
            <a:r>
              <a:rPr lang="en-US" dirty="0" smtClean="0"/>
              <a:t>copies </a:t>
            </a:r>
            <a:r>
              <a:rPr lang="en-US" dirty="0" smtClean="0"/>
              <a:t>of product materials, and distributes them to two or three reviewers for </a:t>
            </a:r>
            <a:r>
              <a:rPr lang="en-US" dirty="0" smtClean="0"/>
              <a:t>advance preparation.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smtClean="0"/>
              <a:t>At the end of the review, all attendees of the FTR must decide whether </a:t>
            </a:r>
            <a:r>
              <a:rPr lang="en-US" dirty="0" smtClean="0"/>
              <a:t>to</a:t>
            </a:r>
          </a:p>
          <a:p>
            <a:pPr>
              <a:buNone/>
            </a:pPr>
            <a:r>
              <a:rPr lang="en-US" dirty="0" smtClean="0"/>
              <a:t>(</a:t>
            </a:r>
            <a:r>
              <a:rPr lang="en-US" dirty="0" smtClean="0"/>
              <a:t>1) </a:t>
            </a:r>
            <a:r>
              <a:rPr lang="en-US" dirty="0" smtClean="0"/>
              <a:t>accept the </a:t>
            </a:r>
            <a:r>
              <a:rPr lang="en-US" dirty="0" smtClean="0"/>
              <a:t>product without further modification, </a:t>
            </a:r>
            <a:endParaRPr lang="en-US" dirty="0" smtClean="0"/>
          </a:p>
          <a:p>
            <a:pPr>
              <a:buNone/>
            </a:pPr>
            <a:r>
              <a:rPr lang="en-US" dirty="0" smtClean="0"/>
              <a:t>(</a:t>
            </a:r>
            <a:r>
              <a:rPr lang="en-US" dirty="0" smtClean="0"/>
              <a:t>2) reject the product due to severe </a:t>
            </a:r>
            <a:r>
              <a:rPr lang="en-US" dirty="0" smtClean="0"/>
              <a:t>errors (once </a:t>
            </a:r>
            <a:r>
              <a:rPr lang="en-US" dirty="0" smtClean="0"/>
              <a:t>corrected, another review must be performed</a:t>
            </a:r>
            <a:r>
              <a:rPr lang="en-US" dirty="0" smtClean="0"/>
              <a:t>),</a:t>
            </a:r>
          </a:p>
          <a:p>
            <a:pPr>
              <a:buNone/>
            </a:pPr>
            <a:r>
              <a:rPr lang="en-US" dirty="0" smtClean="0"/>
              <a:t> or</a:t>
            </a:r>
          </a:p>
          <a:p>
            <a:pPr>
              <a:buNone/>
            </a:pPr>
            <a:r>
              <a:rPr lang="en-US" dirty="0" smtClean="0"/>
              <a:t>(</a:t>
            </a:r>
            <a:r>
              <a:rPr lang="en-US" dirty="0" smtClean="0"/>
              <a:t>3) accept the product </a:t>
            </a:r>
            <a:r>
              <a:rPr lang="en-US" dirty="0" smtClean="0"/>
              <a:t>provisionally(minor </a:t>
            </a:r>
            <a:r>
              <a:rPr lang="en-US" dirty="0" smtClean="0"/>
              <a:t>errors have been encountered and must be corrected, but no </a:t>
            </a:r>
            <a:r>
              <a:rPr lang="en-US" dirty="0" smtClean="0"/>
              <a:t>additional review </a:t>
            </a:r>
            <a:r>
              <a:rPr lang="en-US" dirty="0" smtClean="0"/>
              <a:t>will be required). </a:t>
            </a:r>
            <a:endParaRPr lang="en-US" dirty="0" smtClean="0"/>
          </a:p>
          <a:p>
            <a:pPr>
              <a:buNone/>
            </a:pPr>
            <a:r>
              <a:rPr lang="en-US" dirty="0" smtClean="0"/>
              <a:t>	The </a:t>
            </a:r>
            <a:r>
              <a:rPr lang="en-US" dirty="0" smtClean="0"/>
              <a:t>decision made, all FTR attendees complete </a:t>
            </a:r>
            <a:r>
              <a:rPr lang="en-US" dirty="0" smtClean="0"/>
              <a:t>a sign-off</a:t>
            </a:r>
            <a:r>
              <a:rPr lang="en-US" dirty="0" smtClean="0"/>
              <a:t>, indicating their participation in the review and their concurrence with </a:t>
            </a:r>
            <a:r>
              <a:rPr lang="en-US" dirty="0" smtClean="0"/>
              <a:t>the review </a:t>
            </a:r>
            <a:r>
              <a:rPr lang="en-US" dirty="0" smtClean="0"/>
              <a:t>team's findings.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smtClean="0"/>
              <a:t>Review Reporting and Record </a:t>
            </a:r>
            <a:r>
              <a:rPr lang="en-US" b="1" dirty="0" smtClean="0"/>
              <a:t>Keeping:</a:t>
            </a:r>
          </a:p>
          <a:p>
            <a:endParaRPr lang="en-US" b="1" dirty="0" smtClean="0"/>
          </a:p>
          <a:p>
            <a:pPr lvl="1"/>
            <a:r>
              <a:rPr lang="en-US" dirty="0" smtClean="0"/>
              <a:t>At </a:t>
            </a:r>
            <a:r>
              <a:rPr lang="en-US" dirty="0" smtClean="0"/>
              <a:t>the end of the review meeting and a review </a:t>
            </a:r>
            <a:r>
              <a:rPr lang="en-US" dirty="0" smtClean="0"/>
              <a:t>issues list </a:t>
            </a:r>
            <a:r>
              <a:rPr lang="en-US" dirty="0" smtClean="0"/>
              <a:t>is </a:t>
            </a:r>
            <a:r>
              <a:rPr lang="en-US" dirty="0" smtClean="0"/>
              <a:t>produced</a:t>
            </a:r>
          </a:p>
          <a:p>
            <a:pPr lvl="1"/>
            <a:endParaRPr lang="en-US" dirty="0" smtClean="0"/>
          </a:p>
          <a:p>
            <a:pPr lvl="1"/>
            <a:r>
              <a:rPr lang="en-US" dirty="0" smtClean="0"/>
              <a:t>A </a:t>
            </a:r>
            <a:r>
              <a:rPr lang="en-US" i="1" dirty="0" smtClean="0"/>
              <a:t>review summary report answers three </a:t>
            </a:r>
            <a:r>
              <a:rPr lang="en-US" i="1" dirty="0" smtClean="0"/>
              <a:t>questions:</a:t>
            </a:r>
          </a:p>
          <a:p>
            <a:pPr lvl="2">
              <a:buNone/>
            </a:pPr>
            <a:r>
              <a:rPr lang="en-US" b="1" dirty="0" smtClean="0"/>
              <a:t>1</a:t>
            </a:r>
            <a:r>
              <a:rPr lang="en-US" b="1" dirty="0" smtClean="0"/>
              <a:t>. What was </a:t>
            </a:r>
            <a:r>
              <a:rPr lang="en-US" b="1" dirty="0" smtClean="0"/>
              <a:t>reviewed?</a:t>
            </a:r>
          </a:p>
          <a:p>
            <a:pPr lvl="2">
              <a:buNone/>
            </a:pPr>
            <a:r>
              <a:rPr lang="en-US" b="1" dirty="0" smtClean="0"/>
              <a:t>2</a:t>
            </a:r>
            <a:r>
              <a:rPr lang="en-US" b="1" dirty="0" smtClean="0"/>
              <a:t>. Who reviewed </a:t>
            </a:r>
            <a:r>
              <a:rPr lang="en-US" b="1" dirty="0" smtClean="0"/>
              <a:t>it?</a:t>
            </a:r>
          </a:p>
          <a:p>
            <a:pPr lvl="2">
              <a:buNone/>
            </a:pPr>
            <a:r>
              <a:rPr lang="en-US" b="1" dirty="0" smtClean="0"/>
              <a:t>3</a:t>
            </a:r>
            <a:r>
              <a:rPr lang="en-US" b="1" dirty="0" smtClean="0"/>
              <a:t>. What were the findings and conclusions?</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lstStyle/>
          <a:p>
            <a:pPr algn="just"/>
            <a:r>
              <a:rPr lang="en-US" dirty="0" smtClean="0"/>
              <a:t>The </a:t>
            </a:r>
            <a:r>
              <a:rPr lang="en-US" i="1" dirty="0" smtClean="0"/>
              <a:t>review issues list serves two purposes: </a:t>
            </a:r>
            <a:endParaRPr lang="en-US" i="1" dirty="0" smtClean="0"/>
          </a:p>
          <a:p>
            <a:pPr marL="514350" indent="-514350" algn="just">
              <a:buAutoNum type="arabicParenBoth"/>
            </a:pPr>
            <a:r>
              <a:rPr lang="en-US" i="1" dirty="0" smtClean="0"/>
              <a:t>to </a:t>
            </a:r>
            <a:r>
              <a:rPr lang="en-US" i="1" dirty="0" smtClean="0"/>
              <a:t>identify problem areas within </a:t>
            </a:r>
            <a:r>
              <a:rPr lang="en-US" i="1" dirty="0" smtClean="0"/>
              <a:t>the </a:t>
            </a:r>
            <a:r>
              <a:rPr lang="en-US" dirty="0" smtClean="0"/>
              <a:t>product and</a:t>
            </a:r>
          </a:p>
          <a:p>
            <a:pPr marL="514350" indent="-514350" algn="just">
              <a:buNone/>
            </a:pPr>
            <a:r>
              <a:rPr lang="en-US" dirty="0" smtClean="0"/>
              <a:t>(</a:t>
            </a:r>
            <a:r>
              <a:rPr lang="en-US" dirty="0" smtClean="0"/>
              <a:t>2) to serve as an action item checklist that guides the producer as </a:t>
            </a:r>
            <a:r>
              <a:rPr lang="en-US" dirty="0" smtClean="0"/>
              <a:t>corrections are </a:t>
            </a:r>
            <a:r>
              <a:rPr lang="en-US" dirty="0" smtClean="0"/>
              <a:t>made</a:t>
            </a:r>
            <a:r>
              <a:rPr lang="en-US" dirty="0" smtClean="0"/>
              <a:t>.</a:t>
            </a:r>
          </a:p>
          <a:p>
            <a:pPr marL="514350" indent="-514350" algn="just">
              <a:buNone/>
            </a:pPr>
            <a:endParaRPr lang="en-US" dirty="0" smtClean="0"/>
          </a:p>
          <a:p>
            <a:pPr algn="just">
              <a:buNone/>
            </a:pPr>
            <a:r>
              <a:rPr lang="en-US" dirty="0" smtClean="0"/>
              <a:t>	It </a:t>
            </a:r>
            <a:r>
              <a:rPr lang="en-US" dirty="0" smtClean="0"/>
              <a:t>is important to establish a </a:t>
            </a:r>
            <a:r>
              <a:rPr lang="en-US" dirty="0" smtClean="0"/>
              <a:t>follow-up procedure </a:t>
            </a:r>
            <a:r>
              <a:rPr lang="en-US" dirty="0" smtClean="0"/>
              <a:t>to ensure that items on the </a:t>
            </a:r>
            <a:r>
              <a:rPr lang="en-US" dirty="0" smtClean="0"/>
              <a:t>issues list </a:t>
            </a:r>
            <a:r>
              <a:rPr lang="en-US" dirty="0" smtClean="0"/>
              <a:t>have been properly corrected.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you mean by Quality?</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pPr algn="just"/>
            <a:r>
              <a:rPr lang="en-US" dirty="0" smtClean="0"/>
              <a:t>Excerpts from various software quality specialists:</a:t>
            </a:r>
          </a:p>
          <a:p>
            <a:pPr lvl="1" algn="just"/>
            <a:r>
              <a:rPr lang="en-US" dirty="0" smtClean="0"/>
              <a:t>“Achieving high levels of user satisfaction, portability, maintainability, robustness, and fitness for use.</a:t>
            </a:r>
          </a:p>
          <a:p>
            <a:pPr lvl="1" algn="just"/>
            <a:r>
              <a:rPr lang="en-US" dirty="0" smtClean="0"/>
              <a:t>“Conformance to user requirements”</a:t>
            </a:r>
          </a:p>
          <a:p>
            <a:pPr lvl="1" algn="just"/>
            <a:r>
              <a:rPr lang="en-US" dirty="0" smtClean="0"/>
              <a:t>“High levels of user satisfaction and low defect levels, often associated with low complexity”</a:t>
            </a:r>
          </a:p>
          <a:p>
            <a:pPr algn="just"/>
            <a:endParaRPr lang="en-US" dirty="0" smtClean="0"/>
          </a:p>
          <a:p>
            <a:r>
              <a:rPr lang="en-US" i="1" dirty="0" smtClean="0"/>
              <a:t>Software </a:t>
            </a:r>
            <a:r>
              <a:rPr lang="en-US" i="1" dirty="0" smtClean="0"/>
              <a:t>quality is defined </a:t>
            </a:r>
            <a:r>
              <a:rPr lang="en-US" i="1" dirty="0" smtClean="0"/>
              <a:t>as </a:t>
            </a:r>
          </a:p>
          <a:p>
            <a:pPr algn="just">
              <a:buNone/>
            </a:pPr>
            <a:r>
              <a:rPr lang="en-US" i="1" dirty="0" smtClean="0"/>
              <a:t>	“c</a:t>
            </a:r>
            <a:r>
              <a:rPr lang="en-US" dirty="0" smtClean="0"/>
              <a:t>onformance </a:t>
            </a:r>
            <a:r>
              <a:rPr lang="en-US" dirty="0" smtClean="0"/>
              <a:t>to explicitly stated functional and performance requirements, explicitly </a:t>
            </a:r>
            <a:r>
              <a:rPr lang="en-US" dirty="0" smtClean="0"/>
              <a:t>documented development </a:t>
            </a:r>
            <a:r>
              <a:rPr lang="en-US" dirty="0" smtClean="0"/>
              <a:t>standards, and implicit characteristics that are expected of all </a:t>
            </a:r>
            <a:r>
              <a:rPr lang="en-US" dirty="0" smtClean="0"/>
              <a:t>professionally developed </a:t>
            </a:r>
            <a:r>
              <a:rPr lang="en-US" dirty="0" smtClean="0"/>
              <a:t>software</a:t>
            </a:r>
            <a:r>
              <a:rPr lang="en-US" dirty="0" smtClean="0"/>
              <a:t>.”</a:t>
            </a:r>
          </a:p>
          <a:p>
            <a:pPr lvl="1"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126163"/>
          </a:xfrm>
        </p:spPr>
        <p:txBody>
          <a:bodyPr>
            <a:normAutofit fontScale="77500" lnSpcReduction="20000"/>
          </a:bodyPr>
          <a:lstStyle/>
          <a:p>
            <a:pPr algn="just"/>
            <a:r>
              <a:rPr lang="en-US" dirty="0" smtClean="0"/>
              <a:t>A working definition of quality must meet two important criteria:</a:t>
            </a:r>
          </a:p>
          <a:p>
            <a:pPr lvl="1" algn="just"/>
            <a:r>
              <a:rPr lang="en-US" dirty="0" smtClean="0"/>
              <a:t>Quality must be measurable when it occurs</a:t>
            </a:r>
          </a:p>
          <a:p>
            <a:pPr lvl="1" algn="just"/>
            <a:r>
              <a:rPr lang="en-US" dirty="0" smtClean="0"/>
              <a:t>Quality should be predictable when it occurs</a:t>
            </a:r>
          </a:p>
          <a:p>
            <a:pPr lvl="1" algn="just"/>
            <a:endParaRPr lang="en-US" dirty="0" smtClean="0"/>
          </a:p>
          <a:p>
            <a:pPr algn="just"/>
            <a:r>
              <a:rPr lang="en-US" dirty="0" smtClean="0"/>
              <a:t>Some of the quality factors which meets both the both the criteria:</a:t>
            </a:r>
          </a:p>
          <a:p>
            <a:pPr lvl="1" algn="just"/>
            <a:r>
              <a:rPr lang="en-US" dirty="0" smtClean="0"/>
              <a:t>Defect level</a:t>
            </a:r>
          </a:p>
          <a:p>
            <a:pPr lvl="1" algn="just"/>
            <a:r>
              <a:rPr lang="en-US" dirty="0" smtClean="0"/>
              <a:t>Defect origins</a:t>
            </a:r>
          </a:p>
          <a:p>
            <a:pPr lvl="1" algn="just"/>
            <a:r>
              <a:rPr lang="en-US" dirty="0" smtClean="0"/>
              <a:t>Defect severity</a:t>
            </a:r>
          </a:p>
          <a:p>
            <a:pPr lvl="1" algn="just"/>
            <a:r>
              <a:rPr lang="en-US" dirty="0" smtClean="0"/>
              <a:t>Defect removal efficiency</a:t>
            </a:r>
          </a:p>
          <a:p>
            <a:pPr lvl="1" algn="just"/>
            <a:r>
              <a:rPr lang="en-US" dirty="0" smtClean="0"/>
              <a:t>Product complexity</a:t>
            </a:r>
          </a:p>
          <a:p>
            <a:pPr lvl="1" algn="just"/>
            <a:r>
              <a:rPr lang="en-US" dirty="0" smtClean="0"/>
              <a:t>Project reliability</a:t>
            </a:r>
          </a:p>
          <a:p>
            <a:pPr lvl="1" algn="just"/>
            <a:r>
              <a:rPr lang="en-US" dirty="0" smtClean="0"/>
              <a:t>Project maintainability</a:t>
            </a:r>
          </a:p>
          <a:p>
            <a:pPr lvl="1" algn="just"/>
            <a:r>
              <a:rPr lang="en-US" dirty="0" smtClean="0"/>
              <a:t>Project schedules</a:t>
            </a:r>
          </a:p>
          <a:p>
            <a:pPr lvl="1" algn="just"/>
            <a:r>
              <a:rPr lang="en-US" dirty="0" smtClean="0"/>
              <a:t>Conformance to requirements</a:t>
            </a:r>
          </a:p>
          <a:p>
            <a:pPr lvl="1" algn="just"/>
            <a:r>
              <a:rPr lang="en-US" dirty="0" smtClean="0"/>
              <a:t>User satisfaction</a:t>
            </a:r>
          </a:p>
          <a:p>
            <a:pPr lvl="1" algn="just"/>
            <a:r>
              <a:rPr lang="en-US" dirty="0" smtClean="0"/>
              <a:t>Fitness for use</a:t>
            </a:r>
          </a:p>
          <a:p>
            <a:pPr lvl="1" algn="just"/>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Quality Important?</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dirty="0" smtClean="0"/>
              <a:t>There are several reasons why businesses should be concerned with quality:</a:t>
            </a:r>
          </a:p>
          <a:p>
            <a:pPr lvl="1" algn="just"/>
            <a:r>
              <a:rPr lang="en-US" dirty="0" smtClean="0"/>
              <a:t>Quality is a competitive issue now</a:t>
            </a:r>
          </a:p>
          <a:p>
            <a:pPr lvl="1" algn="just"/>
            <a:r>
              <a:rPr lang="en-US" dirty="0" smtClean="0"/>
              <a:t>Quality is a must for survival</a:t>
            </a:r>
          </a:p>
          <a:p>
            <a:pPr lvl="1" algn="just"/>
            <a:r>
              <a:rPr lang="en-US" dirty="0" smtClean="0"/>
              <a:t>Quality gives you the global reach</a:t>
            </a:r>
          </a:p>
          <a:p>
            <a:pPr lvl="1" algn="just"/>
            <a:r>
              <a:rPr lang="en-US" dirty="0" smtClean="0"/>
              <a:t>Quality is cost effective</a:t>
            </a:r>
          </a:p>
          <a:p>
            <a:pPr lvl="1" algn="just"/>
            <a:r>
              <a:rPr lang="en-US" dirty="0" smtClean="0"/>
              <a:t>Quality helps retain customers and increase profits</a:t>
            </a:r>
          </a:p>
          <a:p>
            <a:pPr lvl="1" algn="just"/>
            <a:r>
              <a:rPr lang="en-US" dirty="0" smtClean="0"/>
              <a:t>Quality is the hallmark of world-class business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SQA(Software Quality Analyst)Role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role of SQA is to monitor the way each software project groups perform their responsibilities.</a:t>
            </a:r>
          </a:p>
          <a:p>
            <a:pPr algn="just"/>
            <a:r>
              <a:rPr lang="en-US" dirty="0" smtClean="0"/>
              <a:t>In doing this, there are several potential pitfalls to watch for:</a:t>
            </a:r>
          </a:p>
          <a:p>
            <a:pPr lvl="1" algn="just"/>
            <a:r>
              <a:rPr lang="en-US" dirty="0" smtClean="0"/>
              <a:t>It is a mistake to assume that the SQA people themselves can do anything about “enforcing” quality.</a:t>
            </a:r>
          </a:p>
          <a:p>
            <a:pPr lvl="1" algn="just"/>
            <a:r>
              <a:rPr lang="en-US" dirty="0" smtClean="0"/>
              <a:t>The existence of an SQA function does not ensure that the standards and procedures are followed.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715000"/>
          </a:xfrm>
        </p:spPr>
        <p:txBody>
          <a:bodyPr>
            <a:normAutofit fontScale="92500" lnSpcReduction="10000"/>
          </a:bodyPr>
          <a:lstStyle/>
          <a:p>
            <a:pPr lvl="1" algn="just"/>
            <a:r>
              <a:rPr lang="en-US" dirty="0" smtClean="0"/>
              <a:t>Unless management periodically demonstrates its support for SQA by following their recommendations, SQA will be ineffective.</a:t>
            </a:r>
          </a:p>
          <a:p>
            <a:pPr lvl="1" algn="just"/>
            <a:endParaRPr lang="en-US" dirty="0" smtClean="0"/>
          </a:p>
          <a:p>
            <a:pPr lvl="1" algn="just"/>
            <a:r>
              <a:rPr lang="en-US" dirty="0" smtClean="0"/>
              <a:t>Unless line management requires that SQA try to resolve their issues with project management before escalation, SQA and development will not work together effectively.</a:t>
            </a:r>
          </a:p>
          <a:p>
            <a:pPr lvl="1" algn="just"/>
            <a:endParaRPr lang="en-US" dirty="0" smtClean="0"/>
          </a:p>
          <a:p>
            <a:pPr lvl="1" algn="just"/>
            <a:r>
              <a:rPr lang="en-US" dirty="0" smtClean="0"/>
              <a:t>All SQA can do is alert management to deviations from established standards and Management must then insist that the quality problems be fixed before the product is shipped; otherwise SQA becomes an expensive bureaucratic exercise.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 Responsibilities</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SQA should have the following responsibilities:</a:t>
            </a:r>
          </a:p>
          <a:p>
            <a:pPr lvl="1"/>
            <a:r>
              <a:rPr lang="en-US" dirty="0" smtClean="0"/>
              <a:t>Review all development and quality plans for completeness</a:t>
            </a:r>
          </a:p>
          <a:p>
            <a:pPr lvl="1"/>
            <a:r>
              <a:rPr lang="en-US" dirty="0" smtClean="0"/>
              <a:t>Participate as inspection moderators in design and code inspections</a:t>
            </a:r>
          </a:p>
          <a:p>
            <a:pPr lvl="1"/>
            <a:r>
              <a:rPr lang="en-US" dirty="0" smtClean="0"/>
              <a:t>Review all test plans for adherence to standards</a:t>
            </a:r>
          </a:p>
          <a:p>
            <a:pPr lvl="1"/>
            <a:r>
              <a:rPr lang="en-US" dirty="0" smtClean="0"/>
              <a:t>Review a significant sample of all test results to determine adherence to plan</a:t>
            </a:r>
          </a:p>
          <a:p>
            <a:pPr lvl="1"/>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pPr lvl="1" algn="just"/>
            <a:r>
              <a:rPr lang="en-US" dirty="0" smtClean="0"/>
              <a:t>Periodically audit Software configuration management performance to determine adherence to standards</a:t>
            </a:r>
          </a:p>
          <a:p>
            <a:pPr lvl="1" algn="just"/>
            <a:endParaRPr lang="en-US" dirty="0" smtClean="0"/>
          </a:p>
          <a:p>
            <a:pPr lvl="1" algn="just"/>
            <a:r>
              <a:rPr lang="en-US" dirty="0" smtClean="0"/>
              <a:t>Participate In all projects quarterly and phase reviews and register nonoccurrence if the appropriate standards and procedures have not been reasonably met.</a:t>
            </a:r>
          </a:p>
          <a:p>
            <a:pPr lvl="1" algn="just"/>
            <a:endParaRPr lang="en-US" dirty="0" smtClean="0"/>
          </a:p>
          <a:p>
            <a:pPr lvl="1" algn="just"/>
            <a:r>
              <a:rPr lang="en-US" dirty="0" smtClean="0"/>
              <a:t>If SQA fulfills its responsibilities and if senior management refuses to allow line management to commit and to ship products until the SQA issues have been addressed, then the SQA can help management improve product quality.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SQA- Why is it important?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You can do it right, or you </a:t>
            </a:r>
            <a:r>
              <a:rPr lang="en-US" dirty="0" smtClean="0"/>
              <a:t>can do </a:t>
            </a:r>
            <a:r>
              <a:rPr lang="en-US" dirty="0" smtClean="0"/>
              <a:t>it over </a:t>
            </a:r>
            <a:r>
              <a:rPr lang="en-US" dirty="0" smtClean="0"/>
              <a:t>again.</a:t>
            </a:r>
          </a:p>
          <a:p>
            <a:pPr algn="just"/>
            <a:endParaRPr lang="en-US" dirty="0" smtClean="0"/>
          </a:p>
          <a:p>
            <a:pPr algn="just"/>
            <a:r>
              <a:rPr lang="en-US" dirty="0" smtClean="0"/>
              <a:t>Quality assurance is done at each phase of SDLC.</a:t>
            </a:r>
          </a:p>
          <a:p>
            <a:pPr algn="just"/>
            <a:endParaRPr lang="en-US" dirty="0" smtClean="0"/>
          </a:p>
          <a:p>
            <a:pPr algn="just"/>
            <a:r>
              <a:rPr lang="en-US" dirty="0" smtClean="0"/>
              <a:t>If </a:t>
            </a:r>
            <a:r>
              <a:rPr lang="en-US" dirty="0" smtClean="0"/>
              <a:t>a software team stresses </a:t>
            </a:r>
            <a:r>
              <a:rPr lang="en-US" dirty="0" smtClean="0"/>
              <a:t>quality in </a:t>
            </a:r>
            <a:r>
              <a:rPr lang="en-US" dirty="0" smtClean="0"/>
              <a:t>all software engineering activities, it </a:t>
            </a:r>
            <a:r>
              <a:rPr lang="en-US" dirty="0" smtClean="0"/>
              <a:t>reduces the </a:t>
            </a:r>
            <a:r>
              <a:rPr lang="en-US" dirty="0" smtClean="0"/>
              <a:t>amount of rework that it must do. That </a:t>
            </a:r>
            <a:r>
              <a:rPr lang="en-US" dirty="0" smtClean="0"/>
              <a:t>results in </a:t>
            </a:r>
            <a:r>
              <a:rPr lang="en-US" dirty="0" smtClean="0"/>
              <a:t>lower costs, and more importantly, </a:t>
            </a:r>
            <a:r>
              <a:rPr lang="en-US" dirty="0" smtClean="0"/>
              <a:t>improved time-to-market</a:t>
            </a:r>
            <a:r>
              <a:rPr lang="en-US" dirty="0" smtClean="0"/>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2695</TotalTime>
  <Words>924</Words>
  <Application>Microsoft Office PowerPoint</Application>
  <PresentationFormat>On-screen Show (4:3)</PresentationFormat>
  <Paragraphs>96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Software Quality Assurance</vt:lpstr>
      <vt:lpstr>What do you mean by Quality?</vt:lpstr>
      <vt:lpstr>Slide 3</vt:lpstr>
      <vt:lpstr>Why is Quality Important?</vt:lpstr>
      <vt:lpstr>SQA(Software Quality Analyst)Role</vt:lpstr>
      <vt:lpstr>Slide 6</vt:lpstr>
      <vt:lpstr>SQA Responsibilities</vt:lpstr>
      <vt:lpstr>Slide 8</vt:lpstr>
      <vt:lpstr>SQA- Why is it important?</vt:lpstr>
      <vt:lpstr>FORMAL TECHNICAL REVIEWS</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Admin</dc:creator>
  <cp:lastModifiedBy>Admin</cp:lastModifiedBy>
  <cp:revision>34</cp:revision>
  <dcterms:created xsi:type="dcterms:W3CDTF">2018-11-01T08:08:24Z</dcterms:created>
  <dcterms:modified xsi:type="dcterms:W3CDTF">2018-11-14T05:28:36Z</dcterms:modified>
</cp:coreProperties>
</file>