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6" r:id="rId31"/>
    <p:sldId id="289" r:id="rId32"/>
    <p:sldId id="297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5D925-89A1-4D50-A746-A4B51E6E6D2A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2A3E6-C916-495F-8555-06EFA79D7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A3E6-C916-495F-8555-06EFA79D722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57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model further details the three types of quality characteristics in a hierarchy of factors, criteria and metrics: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11 Factors(To specify)</a:t>
            </a:r>
            <a:r>
              <a:rPr lang="en-US" sz="2000" dirty="0" smtClean="0"/>
              <a:t>: They describe the external view of the software, as viewed by the users.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23 quality criteria(To build): </a:t>
            </a:r>
            <a:r>
              <a:rPr lang="en-US" sz="2000" dirty="0" smtClean="0"/>
              <a:t>They describe the internal view of the software, as seen by the developer.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/>
              <a:t>Metrics(To control): </a:t>
            </a:r>
            <a:r>
              <a:rPr lang="en-US" sz="2000" dirty="0" smtClean="0"/>
              <a:t>They are defined and used to provide a scale and method of measurement.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sritse2012.files.wordpress.com/2013/01/mccalls-11-quality-factor-hierarch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232848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CA3B-0A00-470C-83C3-4682550A2FB9}" type="slidenum">
              <a:rPr lang="en-US"/>
              <a:pPr/>
              <a:t>12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McCall’s Software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86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Auditability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Accuracy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Communication commonality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Completeness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Consistency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Data commonality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Error tolerance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Execution efficiency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Expandability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Generality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4267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Hardware independence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Instrumentation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Modularity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Operability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Security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Self-documentation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Simplicity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Software system independence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Traceability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Training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Auditability:</a:t>
            </a:r>
            <a:r>
              <a:rPr lang="en-IN" sz="2000" dirty="0" smtClean="0"/>
              <a:t> The ease with which conformance to standards can be checked</a:t>
            </a:r>
          </a:p>
          <a:p>
            <a:pPr algn="just"/>
            <a:r>
              <a:rPr lang="en-IN" sz="2000" b="1" dirty="0" smtClean="0"/>
              <a:t>Accuracy:</a:t>
            </a:r>
            <a:r>
              <a:rPr lang="en-IN" sz="2000" dirty="0" smtClean="0"/>
              <a:t> The precision of computations and control</a:t>
            </a:r>
          </a:p>
          <a:p>
            <a:pPr algn="just"/>
            <a:r>
              <a:rPr lang="en-IN" sz="2000" b="1" dirty="0" smtClean="0"/>
              <a:t>Communication commonality</a:t>
            </a:r>
            <a:r>
              <a:rPr lang="en-IN" sz="2000" dirty="0" smtClean="0"/>
              <a:t>: The degree to which standard interfaces, protocols and bandwidth are used</a:t>
            </a:r>
          </a:p>
          <a:p>
            <a:pPr algn="just"/>
            <a:r>
              <a:rPr lang="en-IN" sz="2000" b="1" dirty="0" smtClean="0"/>
              <a:t>Completeness: </a:t>
            </a:r>
            <a:r>
              <a:rPr lang="en-IN" sz="2000" dirty="0" smtClean="0"/>
              <a:t>The degree to which full implementation of the required function has been achieved</a:t>
            </a:r>
          </a:p>
          <a:p>
            <a:pPr algn="just"/>
            <a:r>
              <a:rPr lang="en-IN" sz="2000" b="1" dirty="0" smtClean="0"/>
              <a:t>Conciseness:</a:t>
            </a:r>
            <a:r>
              <a:rPr lang="en-IN" sz="2000" dirty="0" smtClean="0"/>
              <a:t> The compactness of the program in terms of lines of code</a:t>
            </a:r>
          </a:p>
          <a:p>
            <a:pPr algn="just"/>
            <a:r>
              <a:rPr lang="en-IN" sz="2000" b="1" dirty="0" smtClean="0"/>
              <a:t>Consistency:</a:t>
            </a:r>
            <a:r>
              <a:rPr lang="en-IN" sz="2000" dirty="0" smtClean="0"/>
              <a:t> The use of uniform design and documentation techniques throughout the software development protocol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Data commonality</a:t>
            </a:r>
            <a:r>
              <a:rPr lang="en-IN" sz="2000" dirty="0" smtClean="0"/>
              <a:t>: The use of standard data structures and types throughout the program</a:t>
            </a:r>
          </a:p>
          <a:p>
            <a:pPr algn="just"/>
            <a:r>
              <a:rPr lang="en-IN" sz="2000" b="1" dirty="0" smtClean="0"/>
              <a:t>Error tolerance</a:t>
            </a:r>
            <a:r>
              <a:rPr lang="en-IN" sz="2000" dirty="0" smtClean="0"/>
              <a:t>: The damage that occurs when a program encounters an error</a:t>
            </a:r>
          </a:p>
          <a:p>
            <a:pPr algn="just"/>
            <a:r>
              <a:rPr lang="en-IN" sz="2000" b="1" dirty="0" smtClean="0"/>
              <a:t>Execution efficiency</a:t>
            </a:r>
            <a:r>
              <a:rPr lang="en-IN" sz="2000" dirty="0" smtClean="0"/>
              <a:t>: The run-time performance of the program</a:t>
            </a:r>
          </a:p>
          <a:p>
            <a:pPr algn="just"/>
            <a:r>
              <a:rPr lang="en-IN" sz="2000" b="1" dirty="0" smtClean="0"/>
              <a:t>Expandability:</a:t>
            </a:r>
            <a:r>
              <a:rPr lang="en-IN" sz="2000" dirty="0" smtClean="0"/>
              <a:t> The degree to which architectural, data or procedural design can be extended</a:t>
            </a:r>
          </a:p>
          <a:p>
            <a:pPr algn="just"/>
            <a:r>
              <a:rPr lang="en-IN" sz="2000" b="1" dirty="0" smtClean="0"/>
              <a:t>Generality:</a:t>
            </a:r>
            <a:r>
              <a:rPr lang="en-IN" sz="2000" dirty="0" smtClean="0"/>
              <a:t> The breadth of potential application of program components</a:t>
            </a:r>
          </a:p>
          <a:p>
            <a:pPr algn="just"/>
            <a:r>
              <a:rPr lang="en-IN" sz="2000" b="1" dirty="0" smtClean="0"/>
              <a:t>Hardware independence</a:t>
            </a:r>
            <a:r>
              <a:rPr lang="en-IN" sz="2000" dirty="0" smtClean="0"/>
              <a:t>: The degree to which the software is decoupled from the hardware on which it operates</a:t>
            </a:r>
          </a:p>
          <a:p>
            <a:pPr algn="just"/>
            <a:r>
              <a:rPr lang="en-IN" sz="2000" b="1" dirty="0" smtClean="0"/>
              <a:t>Instrumentation:</a:t>
            </a:r>
            <a:r>
              <a:rPr lang="en-IN" sz="2000" dirty="0" smtClean="0"/>
              <a:t> The degree to which the program monitors its own operations and identifies errors that do occur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0262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Modularity:</a:t>
            </a:r>
            <a:r>
              <a:rPr lang="en-IN" sz="2000" dirty="0" smtClean="0"/>
              <a:t> The functional independence of program components</a:t>
            </a:r>
          </a:p>
          <a:p>
            <a:pPr algn="just"/>
            <a:r>
              <a:rPr lang="en-IN" sz="2000" b="1" dirty="0" smtClean="0"/>
              <a:t>Operability:</a:t>
            </a:r>
            <a:r>
              <a:rPr lang="en-IN" sz="2000" dirty="0" smtClean="0"/>
              <a:t> The ease of operation of the program</a:t>
            </a:r>
          </a:p>
          <a:p>
            <a:pPr algn="just"/>
            <a:r>
              <a:rPr lang="en-IN" sz="2000" b="1" dirty="0" smtClean="0"/>
              <a:t>Security:</a:t>
            </a:r>
            <a:r>
              <a:rPr lang="en-IN" sz="2000" dirty="0" smtClean="0"/>
              <a:t> The availability of mechanisms that control or protect programs and data</a:t>
            </a:r>
          </a:p>
          <a:p>
            <a:pPr algn="just"/>
            <a:r>
              <a:rPr lang="en-IN" sz="2000" b="1" dirty="0" smtClean="0"/>
              <a:t>Self-documentation: </a:t>
            </a:r>
            <a:r>
              <a:rPr lang="en-IN" sz="2000" dirty="0" smtClean="0"/>
              <a:t>The degree to which the source code provides meaningful documentation</a:t>
            </a:r>
          </a:p>
          <a:p>
            <a:pPr algn="just"/>
            <a:r>
              <a:rPr lang="en-IN" sz="2000" b="1" dirty="0" smtClean="0"/>
              <a:t>Simplicity:</a:t>
            </a:r>
            <a:r>
              <a:rPr lang="en-IN" sz="2000" dirty="0" smtClean="0"/>
              <a:t> The degree to which a program can be understood without difficulty</a:t>
            </a:r>
          </a:p>
          <a:p>
            <a:pPr algn="just"/>
            <a:r>
              <a:rPr lang="en-IN" sz="2000" b="1" dirty="0" smtClean="0"/>
              <a:t>Traceability:</a:t>
            </a:r>
            <a:r>
              <a:rPr lang="en-IN" sz="2000" dirty="0" smtClean="0"/>
              <a:t> The ability to trace a design representation or actual program component back to requirements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Software system independence:</a:t>
            </a:r>
            <a:r>
              <a:rPr lang="en-IN" sz="2000" dirty="0" smtClean="0"/>
              <a:t> The degree to which the program is independent of non-standard programming language features, operating system characteristics and other environmental constraints</a:t>
            </a:r>
          </a:p>
          <a:p>
            <a:pPr algn="just"/>
            <a:r>
              <a:rPr lang="en-IN" sz="2000" b="1" dirty="0" smtClean="0"/>
              <a:t>Training:</a:t>
            </a:r>
            <a:r>
              <a:rPr lang="en-IN" sz="2000" dirty="0" smtClean="0"/>
              <a:t> The degree to which the software assists in enabling new users to apply the system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5608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Boehm’s model is similar to the McCall Quality Model in that it also presents a hierarchical quality model structured around high-level characteristics, intermediate level characteristics, primitive characteristics – each of which contributes to the overall quality level.</a:t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Boehm’s Quality Model(1978)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The high-level characteristics represent basic high-level requirements of actual use to which evaluation of software quality could be put – the general utility of software.</a:t>
            </a:r>
          </a:p>
          <a:p>
            <a:pPr algn="just"/>
            <a:r>
              <a:rPr lang="en-IN" sz="2000" dirty="0" smtClean="0"/>
              <a:t>The high-level characteristics address three main questions that a buyer of software has: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As-is utility : How well (easily, reliably, efficiently) can I use it as-is?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Maintainability: How easy is it to understand, modify and retest?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Portability : Can I still use it if I change my environment?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Software quality is the “Conformance to explicitly stated functional and performance requirements, explicitly documented development standards, and implicit characteristics that are expected of all professionally developed software”.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181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The intermediate level characteristic represents Boehm’s 7 quality factors that together represent the qualities expected from a software system: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Portability (General utility characteristics): </a:t>
            </a:r>
            <a:r>
              <a:rPr lang="en-IN" sz="2000" dirty="0" smtClean="0"/>
              <a:t>Code possesses the characteristic portability to the extent that it can be operated easily and well on computer configurations other than its current one.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Reliability (As-is utility characteristics): </a:t>
            </a:r>
            <a:r>
              <a:rPr lang="en-IN" sz="2000" dirty="0" smtClean="0"/>
              <a:t>Code possesses the characteristic reliability to the extent that it can be expected to perform its intended functions satisfactorily.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Efficiency (As-is utility characteristics): </a:t>
            </a:r>
            <a:r>
              <a:rPr lang="en-IN" sz="2000" dirty="0" smtClean="0"/>
              <a:t>Code possesses the characteristic efficiency to the extent that it fulfils its purpose without waste of resources.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Usability (As-is utility characteristics, Human Engineering): </a:t>
            </a:r>
            <a:r>
              <a:rPr lang="en-IN" sz="2000" dirty="0" smtClean="0"/>
              <a:t>Code possesses the characteristic usability to the extent that it is reliable, efficient and human-engineered.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Testability (Maintainability characteristics): </a:t>
            </a:r>
            <a:r>
              <a:rPr lang="en-IN" sz="2000" dirty="0" smtClean="0"/>
              <a:t>Code possesses the characteristic testability to the extent that it facilitates the establishment of verification criteria and supports evaluation of its performance.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Understandability (Maintainability characteristics): </a:t>
            </a:r>
            <a:r>
              <a:rPr lang="en-IN" sz="2000" dirty="0" smtClean="0"/>
              <a:t>Code possesses the characteristic </a:t>
            </a:r>
            <a:r>
              <a:rPr lang="en-IN" sz="2000" dirty="0" err="1" smtClean="0"/>
              <a:t>understandability</a:t>
            </a:r>
            <a:r>
              <a:rPr lang="en-IN" sz="2000" dirty="0" smtClean="0"/>
              <a:t> to the extent that its purpose is clear to the inspector.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Flexibility (Maintainability characteristics, Modifiability): </a:t>
            </a:r>
            <a:r>
              <a:rPr lang="en-IN" sz="2000" dirty="0" smtClean="0"/>
              <a:t>Code possesses the characteristic modifiability to the extent that it facilitates the incorporation of changes, once the nature of the desired change has been determined.</a:t>
            </a: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The lowest level structure of the characteristics hierarchy in Boehm’s model is the primitive characteristics metrics hierarchy.</a:t>
            </a:r>
          </a:p>
          <a:p>
            <a:pPr algn="just"/>
            <a:r>
              <a:rPr lang="en-IN" sz="2000" dirty="0" smtClean="0"/>
              <a:t> The primitive characteristics provide the foundation for defining qualities metrics – which was one of the goals when Boehm constructed his quality model.</a:t>
            </a:r>
          </a:p>
          <a:p>
            <a:pPr algn="just"/>
            <a:r>
              <a:rPr lang="en-IN" sz="2000" dirty="0" smtClean="0"/>
              <a:t> Consequently, the model presents one more metrics supposedly measuring a given primitive characteristic.</a:t>
            </a: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oehm's quality model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7776864" cy="5318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Though Boehm’s and McCall’s models might appear very similar, the difference is that McCall’s model primarily focuses on the precise measurement of the high-level characteristics “As-is utility”, whereas Boehm’s quality model is based on a wider range of characteristics with an extended and detailed focus on primarily maintainability.</a:t>
            </a:r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36925" y="3198813"/>
            <a:ext cx="191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3600" b="1" dirty="0"/>
              <a:t>FURPS+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4725" y="2879725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/>
              <a:t>Functionality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89325" y="2346325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Usability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0925" y="4175125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/>
              <a:t>Reliability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75325" y="2955925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/>
              <a:t>Performance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1525" y="4098925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/>
              <a:t>Supportability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FURPS- categories are of two types: Functional(F) and Non-functional(URPS). These categories can be used as both product requirements as well as in the assessment of product quality.</a:t>
            </a:r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The characteristics that are taken into consideration </a:t>
            </a:r>
            <a:r>
              <a:rPr lang="en-IN" sz="2000" dirty="0" smtClean="0"/>
              <a:t>in </a:t>
            </a:r>
            <a:r>
              <a:rPr lang="en-IN" sz="2000" dirty="0"/>
              <a:t>FURPS </a:t>
            </a:r>
            <a:r>
              <a:rPr lang="en-IN" sz="2000" dirty="0" smtClean="0"/>
              <a:t>model are</a:t>
            </a:r>
            <a:r>
              <a:rPr lang="en-IN" sz="2000" dirty="0"/>
              <a:t>: </a:t>
            </a:r>
            <a:r>
              <a:rPr lang="en-IN" sz="2000" dirty="0" smtClean="0"/>
              <a:t> </a:t>
            </a:r>
            <a:endParaRPr lang="en-IN" sz="2000" dirty="0"/>
          </a:p>
          <a:p>
            <a:pPr algn="just"/>
            <a:r>
              <a:rPr lang="en-IN" sz="2000" dirty="0" smtClean="0"/>
              <a:t>Functionality- includes </a:t>
            </a:r>
            <a:r>
              <a:rPr lang="en-IN" sz="2000" dirty="0"/>
              <a:t>feature sets, capabilities </a:t>
            </a:r>
            <a:r>
              <a:rPr lang="en-IN" sz="2000" dirty="0" smtClean="0"/>
              <a:t>and </a:t>
            </a:r>
            <a:r>
              <a:rPr lang="en-IN" sz="2000" dirty="0"/>
              <a:t>security; </a:t>
            </a:r>
          </a:p>
          <a:p>
            <a:pPr algn="just"/>
            <a:r>
              <a:rPr lang="en-IN" sz="2000" dirty="0" smtClean="0"/>
              <a:t>Usability -includes </a:t>
            </a:r>
            <a:r>
              <a:rPr lang="en-IN" sz="2000" dirty="0"/>
              <a:t>human factors, </a:t>
            </a:r>
            <a:r>
              <a:rPr lang="en-IN" sz="2000" dirty="0" smtClean="0"/>
              <a:t>consistency </a:t>
            </a:r>
            <a:r>
              <a:rPr lang="en-IN" sz="2000" dirty="0"/>
              <a:t>in </a:t>
            </a:r>
            <a:r>
              <a:rPr lang="en-IN" sz="2000" dirty="0" smtClean="0"/>
              <a:t>the </a:t>
            </a:r>
            <a:r>
              <a:rPr lang="en-IN" sz="2000" dirty="0"/>
              <a:t>user interface, online and </a:t>
            </a:r>
            <a:r>
              <a:rPr lang="en-IN" sz="2000" dirty="0" smtClean="0"/>
              <a:t>context-sensitive </a:t>
            </a:r>
            <a:r>
              <a:rPr lang="en-IN" sz="2000" dirty="0"/>
              <a:t>help, </a:t>
            </a:r>
            <a:r>
              <a:rPr lang="en-IN" sz="2000" dirty="0" smtClean="0"/>
              <a:t>wizards</a:t>
            </a:r>
            <a:r>
              <a:rPr lang="en-IN" sz="2000" dirty="0"/>
              <a:t>, user documentation, and training materials;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FURPS/FURPS+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Reliability:</a:t>
            </a:r>
            <a:r>
              <a:rPr lang="en-IN" sz="2000" dirty="0" smtClean="0"/>
              <a:t> includes frequency and severity of  failure, recoverability, predictability, accuracy, and mean time between failure (MTBF).</a:t>
            </a:r>
          </a:p>
          <a:p>
            <a:pPr algn="just"/>
            <a:r>
              <a:rPr lang="en-IN" sz="2000" b="1" dirty="0" smtClean="0"/>
              <a:t>Performance: </a:t>
            </a:r>
            <a:r>
              <a:rPr lang="en-IN" sz="2000" dirty="0" smtClean="0"/>
              <a:t>prescribes conditions on functional  requirements such as speed, efficiency, availability, accuracy, throughput, response time, recovery time, and resource usage. </a:t>
            </a:r>
          </a:p>
          <a:p>
            <a:pPr algn="just"/>
            <a:r>
              <a:rPr lang="en-IN" sz="2000" b="1" dirty="0" smtClean="0"/>
              <a:t>Supportability: </a:t>
            </a:r>
            <a:r>
              <a:rPr lang="en-IN" sz="2000" dirty="0" smtClean="0"/>
              <a:t>includes testability, extensibility,  adaptability, maintainability, compatibility, Configurability, serviceability, install ability, and </a:t>
            </a:r>
            <a:r>
              <a:rPr lang="en-IN" sz="2000" dirty="0"/>
              <a:t> </a:t>
            </a:r>
            <a:r>
              <a:rPr lang="en-IN" sz="2000" dirty="0" smtClean="0"/>
              <a:t>localizability / internationalization. 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Dromey has built a quality evaluation framework that analyzes the quality of software components through the measurement of tangible quality properties. </a:t>
            </a:r>
          </a:p>
          <a:p>
            <a:r>
              <a:rPr lang="en-IN" sz="2000" dirty="0" smtClean="0"/>
              <a:t>Dromey gives the following examples of what he means by software components for each of the different models: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Variables, functions, statements, etc. can be considered components of the Implementation model.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 requirement can be considered a component of the requirements model.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 module can be considered a component of the design model.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Dromey’s Quality Model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above definition emphasizes three main points: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Software requirements are the foundation from which quality is measured. Lack of conformance to requirements is lack of quality.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Specified standards define a set of development criteria that provide guidance for the development of software.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explicit requirements such as the desire for ease of use and good maintainability are also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159466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According to </a:t>
            </a:r>
            <a:r>
              <a:rPr lang="en-IN" sz="2000" dirty="0" err="1" smtClean="0"/>
              <a:t>Dromey</a:t>
            </a:r>
            <a:r>
              <a:rPr lang="en-IN" sz="2000" dirty="0" smtClean="0"/>
              <a:t>, all these components possess intrinsic properties that can be classified into four categories: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Correctness : </a:t>
            </a:r>
            <a:r>
              <a:rPr lang="en-IN" sz="2000" dirty="0" smtClean="0"/>
              <a:t>Evaluates if some basic principles are violated.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Internal :</a:t>
            </a:r>
            <a:r>
              <a:rPr lang="en-IN" sz="2000" dirty="0" smtClean="0"/>
              <a:t> Measure how well a component has been deployed according to its intended use.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Contextual :</a:t>
            </a:r>
            <a:r>
              <a:rPr lang="en-IN" sz="2000" dirty="0" smtClean="0"/>
              <a:t> Deals with the external influences by and on the use of a component.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Descriptive : </a:t>
            </a:r>
            <a:r>
              <a:rPr lang="en-IN" sz="2000" dirty="0" smtClean="0"/>
              <a:t>Measure the descriptiveness of a component (for example, does it have a meaningful name.)</a:t>
            </a:r>
            <a:endParaRPr lang="en-IN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1459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Dromey focuses on the relationship between the quality attributes and the sub-attributes, as well as attempts to connect software product properties with software quality attributes.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Product properties that influence quality.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High level quality attributes.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Means of linking the product properties with the quality attributes.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err="1" smtClean="0"/>
              <a:t>Dromey’s</a:t>
            </a:r>
            <a:r>
              <a:rPr lang="en-IN" sz="2000" dirty="0" smtClean="0"/>
              <a:t> Quality Model is further structured around a 5 step process: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Choose a set of high-level quality attributes necessary for the evaluation.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List components/modules in your system.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Identify quality-carrying properties for the components/modules (qualities of the component that have the most impact on the product properties from the list above).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Determine how each property effects the quality attributes.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Evaluate the model and identify weaknesses.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62473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09600" y="1143000"/>
            <a:ext cx="799288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9126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44616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ISO classifies software quality in a structured set of characteristics and sub-characteristics as follows: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Functionality</a:t>
            </a:r>
            <a:r>
              <a:rPr lang="en-IN" sz="2000" dirty="0" smtClean="0"/>
              <a:t> : A set of attributes that bear on the existence of a set of functions and their specified properties. The functions are those that satisfy stated or implied needs.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Suitability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Accuracy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Interoperability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Security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Functionality Compliance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Reliability</a:t>
            </a:r>
            <a:r>
              <a:rPr lang="en-IN" sz="2000" dirty="0" smtClean="0"/>
              <a:t> : A set of attributes that bear on the capability of software to maintain its level of performance under stated conditions for a stated period of time.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Maturity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Fault Tolerance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Recoverability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Reliability Compliance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Usability</a:t>
            </a:r>
            <a:r>
              <a:rPr lang="en-IN" sz="2000" dirty="0" smtClean="0"/>
              <a:t> : A set of attributes that bear on the effort needed for use, and on the individual assessment of such use, by a stated or implied set of users.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Understandability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Learn 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Operability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Attractiveness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Usability Compliance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Efficiency</a:t>
            </a:r>
            <a:r>
              <a:rPr lang="en-IN" sz="2000" dirty="0" smtClean="0"/>
              <a:t> : A set of attributes that bear on the relationship between the level of performance of the software and the amount of resources used, under stated conditions.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000" dirty="0" smtClean="0"/>
              <a:t>Time Behaviour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000" dirty="0" smtClean="0"/>
              <a:t>Resource Utilization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000" dirty="0" smtClean="0"/>
              <a:t>Efficiency Compliance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Maintainability:</a:t>
            </a:r>
            <a:r>
              <a:rPr lang="en-IN" sz="2000" dirty="0" smtClean="0"/>
              <a:t> A set of attributes that bear on the effort needed to make specified modifications.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Analyzability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Changeability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Stability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Testability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Maintainability Compliance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b="1" dirty="0" smtClean="0"/>
              <a:t>Portability:</a:t>
            </a:r>
            <a:r>
              <a:rPr lang="en-IN" sz="2000" dirty="0" smtClean="0"/>
              <a:t> A set of attributes that bear on the ability of software to be transferred from one environment to another.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Adaptability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Installability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Co-Existence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Replaceability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/>
              <a:t>Portability Compliance</a:t>
            </a:r>
          </a:p>
          <a:p>
            <a:endParaRPr lang="en-IN" dirty="0" smtClean="0">
              <a:latin typeface="Calibri" pitchFamily="34" charset="0"/>
            </a:endParaRPr>
          </a:p>
          <a:p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7315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Functionality</a:t>
            </a:r>
            <a:r>
              <a:rPr lang="en-US" sz="2000" dirty="0" smtClean="0"/>
              <a:t>: The capability to provide functions which meet specifications.</a:t>
            </a:r>
          </a:p>
          <a:p>
            <a:pPr algn="just"/>
            <a:r>
              <a:rPr lang="en-US" sz="2000" b="1" dirty="0" smtClean="0"/>
              <a:t>Reliability</a:t>
            </a:r>
            <a:r>
              <a:rPr lang="en-US" sz="2000" dirty="0" smtClean="0"/>
              <a:t>: The capability to maintain a specified level of performance under stated conditions.</a:t>
            </a:r>
          </a:p>
          <a:p>
            <a:pPr algn="just"/>
            <a:r>
              <a:rPr lang="en-US" sz="2000" b="1" dirty="0" smtClean="0"/>
              <a:t>Usability</a:t>
            </a:r>
            <a:r>
              <a:rPr lang="en-US" sz="2000" dirty="0" smtClean="0"/>
              <a:t>: The capability to be understood, learned, and used.</a:t>
            </a:r>
          </a:p>
          <a:p>
            <a:pPr algn="just"/>
            <a:r>
              <a:rPr lang="en-US" sz="2000" b="1" dirty="0" smtClean="0"/>
              <a:t>Efficiency</a:t>
            </a:r>
            <a:r>
              <a:rPr lang="en-US" sz="2000" dirty="0" smtClean="0"/>
              <a:t>: The capability to provide appropriate performance relative to the amount of resources used.</a:t>
            </a:r>
          </a:p>
          <a:p>
            <a:pPr algn="just"/>
            <a:r>
              <a:rPr lang="en-US" sz="2000" b="1" dirty="0" smtClean="0"/>
              <a:t>Maintainability</a:t>
            </a:r>
            <a:r>
              <a:rPr lang="en-US" sz="2000" dirty="0" smtClean="0"/>
              <a:t>: The capability to be modified for making corrections, enhancements or adaptation.</a:t>
            </a:r>
          </a:p>
          <a:p>
            <a:pPr algn="just"/>
            <a:r>
              <a:rPr lang="en-US" sz="2000" b="1" dirty="0" smtClean="0"/>
              <a:t>Portability</a:t>
            </a:r>
            <a:r>
              <a:rPr lang="en-US" sz="2000" dirty="0" smtClean="0"/>
              <a:t>: The capability to be adapted for different specified environments without applying actions or means other than those provided for this purpose in the product.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6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McCall, Richard, and Walters proposed a useful categorization of software quality factors.</a:t>
            </a:r>
          </a:p>
          <a:p>
            <a:pPr algn="just"/>
            <a:r>
              <a:rPr lang="en-US" sz="2000" dirty="0"/>
              <a:t>This model attempts to bride the gap between users and developers by focusing on a number of software quality factor that reflect both the users view and developers priorities.</a:t>
            </a:r>
          </a:p>
          <a:p>
            <a:pPr algn="just"/>
            <a:r>
              <a:rPr lang="en-US" sz="2000" dirty="0"/>
              <a:t>This model has three major perspectives for defining and identifying the quality of a software product: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Its operational characteristics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Its ability to undergo change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Its adaptability to new environments.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McCall’s Quality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6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sritse2012.files.wordpress.com/2013/01/mccall-quality-mod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828184" cy="4365848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McCall’s Quality Factors</a:t>
            </a:r>
          </a:p>
        </p:txBody>
      </p:sp>
    </p:spTree>
    <p:extLst>
      <p:ext uri="{BB962C8B-B14F-4D97-AF65-F5344CB8AC3E}">
        <p14:creationId xmlns:p14="http://schemas.microsoft.com/office/powerpoint/2010/main" xmlns="" val="12619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 smtClean="0"/>
              <a:t>Product Operations </a:t>
            </a:r>
            <a:r>
              <a:rPr lang="en-IN" sz="2000" dirty="0" smtClean="0"/>
              <a:t>: This identifies quality factors that influence the extent to which the software fulfils its specification.</a:t>
            </a:r>
          </a:p>
          <a:p>
            <a:pPr marL="109728" indent="0" algn="just">
              <a:buNone/>
            </a:pPr>
            <a:endParaRPr lang="en-IN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Correctness</a:t>
            </a:r>
            <a:r>
              <a:rPr lang="en-IN" sz="2000" dirty="0" smtClean="0"/>
              <a:t> : The extent to which a functionality matches its specification.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Reliability</a:t>
            </a:r>
            <a:r>
              <a:rPr lang="en-IN" sz="2000" dirty="0" smtClean="0"/>
              <a:t> : The systems ability not to fail/ the extent to which the system fails.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Efficiency </a:t>
            </a:r>
            <a:r>
              <a:rPr lang="en-IN" sz="2000" dirty="0" smtClean="0"/>
              <a:t>: Further categorized into execution efficiency and storage efficiency and generally means the usage of system resources, example: processor time, memory.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Integrity</a:t>
            </a:r>
            <a:r>
              <a:rPr lang="en-IN" sz="2000" dirty="0" smtClean="0"/>
              <a:t> : The protection of program from unauthorized access.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Usability</a:t>
            </a:r>
            <a:r>
              <a:rPr lang="en-IN" sz="2000" dirty="0" smtClean="0"/>
              <a:t> : The ease of using software.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8469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 smtClean="0"/>
              <a:t>Product Revision </a:t>
            </a:r>
            <a:r>
              <a:rPr lang="en-IN" sz="2000" dirty="0" smtClean="0"/>
              <a:t>: This identifies quality factors that influence the ability to change the software product. </a:t>
            </a:r>
          </a:p>
          <a:p>
            <a:pPr marL="109728" indent="0" algn="just">
              <a:buNone/>
            </a:pPr>
            <a:endParaRPr lang="en-IN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Maintainability</a:t>
            </a:r>
            <a:r>
              <a:rPr lang="en-IN" sz="2000" dirty="0" smtClean="0"/>
              <a:t> : Effort required to locate and fix a fault in the program within its operating environment.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Flexibility </a:t>
            </a:r>
            <a:r>
              <a:rPr lang="en-IN" sz="2000" dirty="0" smtClean="0"/>
              <a:t>: The ease of making changes required as dictated by business by changes in the operating environment.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Testability</a:t>
            </a:r>
            <a:r>
              <a:rPr lang="en-IN" sz="2000" dirty="0" smtClean="0"/>
              <a:t> : The ease of testing program to ensure that it is error-free and meets its specification, i.e., validating the software requirements.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34570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Product Transition </a:t>
            </a:r>
            <a:r>
              <a:rPr lang="en-IN" sz="2000" dirty="0" smtClean="0"/>
              <a:t>: This identifies quality factors that influence the ability to adapt the software to new environments.</a:t>
            </a:r>
          </a:p>
          <a:p>
            <a:pPr marL="109728" indent="0" algn="just">
              <a:buNone/>
            </a:pPr>
            <a:endParaRPr lang="en-IN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Portability </a:t>
            </a:r>
            <a:r>
              <a:rPr lang="en-IN" sz="2000" dirty="0" smtClean="0"/>
              <a:t>: The effort required to transfer a program from one environment to another.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Re-usability </a:t>
            </a:r>
            <a:r>
              <a:rPr lang="en-IN" sz="2000" dirty="0" smtClean="0"/>
              <a:t>: The ease of reusing software in a different context.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 smtClean="0"/>
              <a:t>Interoperability</a:t>
            </a:r>
            <a:r>
              <a:rPr lang="en-IN" sz="2000" dirty="0" smtClean="0"/>
              <a:t>: The effort required to couple the system to another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0318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2027</Words>
  <Application>Microsoft Office PowerPoint</Application>
  <PresentationFormat>On-screen Show (4:3)</PresentationFormat>
  <Paragraphs>178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Software Quality</vt:lpstr>
      <vt:lpstr>Software Quality</vt:lpstr>
      <vt:lpstr>Software Quality</vt:lpstr>
      <vt:lpstr>Software Quality Attributes</vt:lpstr>
      <vt:lpstr>McCall’s Quality Factors</vt:lpstr>
      <vt:lpstr>McCall’s Quality Factors</vt:lpstr>
      <vt:lpstr>Slide 7</vt:lpstr>
      <vt:lpstr>Slide 8</vt:lpstr>
      <vt:lpstr>Slide 9</vt:lpstr>
      <vt:lpstr>Slide 10</vt:lpstr>
      <vt:lpstr>Slide 11</vt:lpstr>
      <vt:lpstr>McCall’s Software Metrics</vt:lpstr>
      <vt:lpstr>Slide 13</vt:lpstr>
      <vt:lpstr>Slide 14</vt:lpstr>
      <vt:lpstr>Slide 15</vt:lpstr>
      <vt:lpstr>Slide 16</vt:lpstr>
      <vt:lpstr>Slide 17</vt:lpstr>
      <vt:lpstr>Boehm’s Quality Model(1978)</vt:lpstr>
      <vt:lpstr>Slide 19</vt:lpstr>
      <vt:lpstr>Slide 20</vt:lpstr>
      <vt:lpstr>Slide 21</vt:lpstr>
      <vt:lpstr>Slide 22</vt:lpstr>
      <vt:lpstr>Slide 23</vt:lpstr>
      <vt:lpstr>Slide 24</vt:lpstr>
      <vt:lpstr>FURPS</vt:lpstr>
      <vt:lpstr>Slide 26</vt:lpstr>
      <vt:lpstr>FURPS/FURPS+</vt:lpstr>
      <vt:lpstr>Slide 28</vt:lpstr>
      <vt:lpstr>Dromey’s Quality Model</vt:lpstr>
      <vt:lpstr>Slide 30</vt:lpstr>
      <vt:lpstr>Slide 31</vt:lpstr>
      <vt:lpstr>Slide 32</vt:lpstr>
      <vt:lpstr>Slide 33</vt:lpstr>
      <vt:lpstr>ISO 9126</vt:lpstr>
      <vt:lpstr>Slide 35</vt:lpstr>
      <vt:lpstr>Slide 36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Others</dc:creator>
  <cp:lastModifiedBy>Nisha</cp:lastModifiedBy>
  <cp:revision>21</cp:revision>
  <dcterms:created xsi:type="dcterms:W3CDTF">2006-08-16T00:00:00Z</dcterms:created>
  <dcterms:modified xsi:type="dcterms:W3CDTF">2019-08-08T04:31:26Z</dcterms:modified>
</cp:coreProperties>
</file>