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8/14/2019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8/14/2019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 Assurance Planning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sequence of tasks, which need to be performed, includes:</a:t>
            </a:r>
          </a:p>
          <a:p>
            <a:pPr algn="just">
              <a:buFont typeface="Wingdings" pitchFamily="2" charset="2"/>
              <a:buChar char="§"/>
            </a:pPr>
            <a:r>
              <a:rPr lang="en-US" sz="2000" dirty="0" smtClean="0"/>
              <a:t>Preparing preliminary software requirements specification; perhaps as a part of the development of a system involving hardware and software</a:t>
            </a:r>
          </a:p>
          <a:p>
            <a:pPr algn="just">
              <a:buFont typeface="Wingdings" pitchFamily="2" charset="2"/>
              <a:buChar char="§"/>
            </a:pPr>
            <a:r>
              <a:rPr lang="en-US" sz="2000" dirty="0" smtClean="0"/>
              <a:t>Preparation of a software configuration plan, a software quality assurance plan and a software development plan which may or may not include the other two documents</a:t>
            </a:r>
          </a:p>
          <a:p>
            <a:pPr algn="just">
              <a:buFont typeface="Wingdings" pitchFamily="2" charset="2"/>
              <a:buChar char="§"/>
            </a:pPr>
            <a:r>
              <a:rPr lang="en-US" sz="2000" dirty="0" smtClean="0"/>
              <a:t>Software requirements review</a:t>
            </a:r>
          </a:p>
          <a:p>
            <a:pPr algn="just">
              <a:buFont typeface="Wingdings" pitchFamily="2" charset="2"/>
              <a:buChar char="§"/>
            </a:pPr>
            <a:r>
              <a:rPr lang="en-US" sz="2000" dirty="0" smtClean="0"/>
              <a:t>Software design review</a:t>
            </a:r>
          </a:p>
          <a:p>
            <a:pPr algn="just">
              <a:buFont typeface="Wingdings" pitchFamily="2" charset="2"/>
              <a:buChar char="§"/>
            </a:pPr>
            <a:r>
              <a:rPr lang="en-US" sz="2000" dirty="0" smtClean="0"/>
              <a:t>Preparation of software requirements specification</a:t>
            </a:r>
          </a:p>
          <a:p>
            <a:pPr algn="just">
              <a:buFont typeface="Wingdings" pitchFamily="2" charset="2"/>
              <a:buChar char="§"/>
            </a:pPr>
            <a:r>
              <a:rPr lang="en-US" sz="2000" dirty="0" smtClean="0"/>
              <a:t>Conducting review of software requirements specification document </a:t>
            </a:r>
            <a:endParaRPr lang="en-US" sz="2000" dirty="0"/>
          </a:p>
        </p:txBody>
      </p:sp>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
            </a:pPr>
            <a:r>
              <a:rPr lang="en-US" sz="2000" dirty="0" smtClean="0"/>
              <a:t>Preparing a software test plan</a:t>
            </a:r>
          </a:p>
          <a:p>
            <a:pPr algn="just">
              <a:buFont typeface="Wingdings" pitchFamily="2" charset="2"/>
              <a:buChar char="§"/>
            </a:pPr>
            <a:r>
              <a:rPr lang="en-US" sz="2000" dirty="0" smtClean="0"/>
              <a:t>Preparing a top-level software design</a:t>
            </a:r>
          </a:p>
          <a:p>
            <a:pPr algn="just">
              <a:buFont typeface="Wingdings" pitchFamily="2" charset="2"/>
              <a:buChar char="§"/>
            </a:pPr>
            <a:r>
              <a:rPr lang="en-US" sz="2000" dirty="0" smtClean="0"/>
              <a:t>Preparing a draft support documentation, e.g. user manuals.</a:t>
            </a:r>
          </a:p>
          <a:p>
            <a:pPr algn="just">
              <a:buFont typeface="Wingdings" pitchFamily="2" charset="2"/>
              <a:buChar char="§"/>
            </a:pPr>
            <a:r>
              <a:rPr lang="en-US" sz="2000" dirty="0" smtClean="0"/>
              <a:t>Top level software design review</a:t>
            </a:r>
          </a:p>
          <a:p>
            <a:pPr algn="just">
              <a:buFont typeface="Wingdings" pitchFamily="2" charset="2"/>
              <a:buChar char="§"/>
            </a:pPr>
            <a:r>
              <a:rPr lang="en-US" sz="2000" dirty="0" smtClean="0"/>
              <a:t>Preparing software test description</a:t>
            </a:r>
          </a:p>
          <a:p>
            <a:pPr algn="just">
              <a:buFont typeface="Wingdings" pitchFamily="2" charset="2"/>
              <a:buChar char="§"/>
            </a:pPr>
            <a:r>
              <a:rPr lang="en-US" sz="2000" dirty="0" smtClean="0"/>
              <a:t>Production of a detailed software design</a:t>
            </a:r>
          </a:p>
          <a:p>
            <a:pPr algn="just">
              <a:buFont typeface="Wingdings" pitchFamily="2" charset="2"/>
              <a:buChar char="§"/>
            </a:pPr>
            <a:r>
              <a:rPr lang="en-US" sz="2000" dirty="0" smtClean="0"/>
              <a:t>Detailed software design review</a:t>
            </a:r>
          </a:p>
          <a:p>
            <a:pPr algn="just">
              <a:buFont typeface="Wingdings" pitchFamily="2" charset="2"/>
              <a:buChar char="§"/>
            </a:pPr>
            <a:r>
              <a:rPr lang="en-US" sz="2000" dirty="0" smtClean="0"/>
              <a:t>Production of software test procedures</a:t>
            </a:r>
          </a:p>
          <a:p>
            <a:pPr algn="just">
              <a:buFont typeface="Wingdings" pitchFamily="2" charset="2"/>
              <a:buChar char="§"/>
            </a:pPr>
            <a:r>
              <a:rPr lang="en-US" sz="2000" dirty="0" smtClean="0"/>
              <a:t>Production of source code and object code for the code units</a:t>
            </a:r>
          </a:p>
          <a:p>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itchFamily="2" charset="2"/>
              <a:buChar char="§"/>
            </a:pPr>
            <a:r>
              <a:rPr lang="en-US" sz="2000" dirty="0" smtClean="0"/>
              <a:t>Testing of code units</a:t>
            </a:r>
          </a:p>
          <a:p>
            <a:pPr algn="just">
              <a:buFont typeface="Wingdings" pitchFamily="2" charset="2"/>
              <a:buChar char="§"/>
            </a:pPr>
            <a:r>
              <a:rPr lang="en-US" sz="2000" dirty="0" smtClean="0"/>
              <a:t>Integration of software modules/units</a:t>
            </a:r>
          </a:p>
          <a:p>
            <a:pPr algn="just">
              <a:buFont typeface="Wingdings" pitchFamily="2" charset="2"/>
              <a:buChar char="§"/>
            </a:pPr>
            <a:r>
              <a:rPr lang="en-US" sz="2000" dirty="0" smtClean="0"/>
              <a:t>Testing of integrated software units</a:t>
            </a:r>
          </a:p>
          <a:p>
            <a:pPr algn="just">
              <a:buFont typeface="Wingdings" pitchFamily="2" charset="2"/>
              <a:buChar char="§"/>
            </a:pPr>
            <a:r>
              <a:rPr lang="en-US" sz="2000" dirty="0" smtClean="0"/>
              <a:t>System integration and systems integration testing</a:t>
            </a:r>
          </a:p>
          <a:p>
            <a:pPr algn="just">
              <a:buFont typeface="Wingdings" pitchFamily="2" charset="2"/>
              <a:buChar char="§"/>
            </a:pPr>
            <a:r>
              <a:rPr lang="en-US" sz="2000" dirty="0" smtClean="0"/>
              <a:t>Acceptance Testing</a:t>
            </a:r>
          </a:p>
          <a:p>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quality manager will:</a:t>
            </a:r>
          </a:p>
          <a:p>
            <a:pPr algn="just">
              <a:buFont typeface="Wingdings" pitchFamily="2" charset="2"/>
              <a:buChar char="§"/>
            </a:pPr>
            <a:r>
              <a:rPr lang="en-US" sz="2000" dirty="0" smtClean="0"/>
              <a:t>Define the responsibilities of quality personnel in the form of quality assurance procedures applicable to the project</a:t>
            </a:r>
          </a:p>
          <a:p>
            <a:pPr algn="just">
              <a:buFont typeface="Wingdings" pitchFamily="2" charset="2"/>
              <a:buChar char="§"/>
            </a:pPr>
            <a:r>
              <a:rPr lang="en-US" sz="2000" dirty="0" smtClean="0"/>
              <a:t>Agree to the quality plan with the project manager. </a:t>
            </a:r>
          </a:p>
          <a:p>
            <a:pPr algn="just">
              <a:buFont typeface="Wingdings" pitchFamily="2" charset="2"/>
              <a:buChar char="§"/>
            </a:pPr>
            <a:r>
              <a:rPr lang="en-US" sz="2000" dirty="0" smtClean="0"/>
              <a:t>Approve the plan of audits for the project which are to be carried out by quality personnel</a:t>
            </a:r>
          </a:p>
          <a:p>
            <a:pPr algn="just">
              <a:buFont typeface="Wingdings" pitchFamily="2" charset="2"/>
              <a:buChar char="§"/>
            </a:pPr>
            <a:r>
              <a:rPr lang="en-US" sz="2000" dirty="0" smtClean="0"/>
              <a:t>Resolve any disagreement between the project manager and quality personnel on matters relating to quality </a:t>
            </a:r>
          </a:p>
          <a:p>
            <a:pPr algn="just">
              <a:buFont typeface="Wingdings" pitchFamily="2" charset="2"/>
              <a:buChar char="§"/>
            </a:pPr>
            <a:r>
              <a:rPr lang="en-US" sz="2000" dirty="0" smtClean="0"/>
              <a:t>Review of activities performed by project personnel to ensure that the requirements of the quality plan and quality procedure are being satisfied</a:t>
            </a:r>
          </a:p>
          <a:p>
            <a:pPr algn="just">
              <a:buFont typeface="Wingdings" pitchFamily="2" charset="2"/>
              <a:buChar char="§"/>
            </a:pPr>
            <a:r>
              <a:rPr lang="en-US" sz="2000" dirty="0" smtClean="0"/>
              <a:t>Review the contents of software standards, engineering codes of practices and quality procedures for adequacy and efficiency </a:t>
            </a:r>
            <a:endParaRPr lang="en-US" sz="2000" dirty="0"/>
          </a:p>
        </p:txBody>
      </p:sp>
      <p:sp>
        <p:nvSpPr>
          <p:cNvPr id="3" name="Title 2"/>
          <p:cNvSpPr>
            <a:spLocks noGrp="1"/>
          </p:cNvSpPr>
          <p:nvPr>
            <p:ph type="title"/>
          </p:nvPr>
        </p:nvSpPr>
        <p:spPr/>
        <p:txBody>
          <a:bodyPr/>
          <a:lstStyle/>
          <a:p>
            <a:r>
              <a:rPr lang="en-US" dirty="0" smtClean="0"/>
              <a:t>Responsibilities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Quality personnel will:</a:t>
            </a:r>
          </a:p>
          <a:p>
            <a:pPr algn="just">
              <a:buFont typeface="Wingdings" pitchFamily="2" charset="2"/>
              <a:buChar char="§"/>
            </a:pPr>
            <a:r>
              <a:rPr lang="en-US" sz="2000" dirty="0" smtClean="0"/>
              <a:t>Carry out planned internal audits of the project to assess compliance with quality objectives.</a:t>
            </a:r>
          </a:p>
          <a:p>
            <a:pPr algn="just">
              <a:buFont typeface="Wingdings" pitchFamily="2" charset="2"/>
              <a:buChar char="§"/>
            </a:pPr>
            <a:r>
              <a:rPr lang="en-US" sz="2000" dirty="0" smtClean="0"/>
              <a:t>Agree on corrective action with the project manager for any discrepancies, non-conformities found and ensure that corrective action is taken</a:t>
            </a:r>
          </a:p>
          <a:p>
            <a:pPr algn="just">
              <a:buFont typeface="Wingdings" pitchFamily="2" charset="2"/>
              <a:buChar char="§"/>
            </a:pPr>
            <a:r>
              <a:rPr lang="en-US" sz="2000" dirty="0" smtClean="0"/>
              <a:t>Evaluate defect trends and take appropriate action</a:t>
            </a:r>
          </a:p>
          <a:p>
            <a:pPr algn="just">
              <a:buFont typeface="Wingdings" pitchFamily="2" charset="2"/>
              <a:buChar char="§"/>
            </a:pPr>
            <a:r>
              <a:rPr lang="en-US" sz="2000" dirty="0" smtClean="0"/>
              <a:t>Refer any unresolved discrepancies to the quality manager for resolution</a:t>
            </a:r>
            <a:endParaRPr lang="en-US" sz="2000" dirty="0"/>
          </a:p>
        </p:txBody>
      </p:sp>
      <p:sp>
        <p:nvSpPr>
          <p:cNvPr id="3" name="Title 2"/>
          <p:cNvSpPr>
            <a:spLocks noGrp="1"/>
          </p:cNvSpPr>
          <p:nvPr>
            <p:ph type="title"/>
          </p:nvPr>
        </p:nvSpPr>
        <p:spPr/>
        <p:txBody>
          <a:bodyPr/>
          <a:lstStyle/>
          <a:p>
            <a:r>
              <a:rPr lang="en-US" dirty="0" smtClean="0"/>
              <a:t>Responsibilities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section will normally include the following:</a:t>
            </a:r>
          </a:p>
          <a:p>
            <a:pPr algn="just">
              <a:buFont typeface="Wingdings" pitchFamily="2" charset="2"/>
              <a:buChar char="§"/>
            </a:pPr>
            <a:r>
              <a:rPr lang="en-US" sz="2000" dirty="0" smtClean="0"/>
              <a:t>Software Requirements Specification (SRS)</a:t>
            </a:r>
          </a:p>
          <a:p>
            <a:pPr algn="just">
              <a:buFont typeface="Wingdings" pitchFamily="2" charset="2"/>
              <a:buChar char="§"/>
            </a:pPr>
            <a:r>
              <a:rPr lang="en-US" sz="2000" dirty="0" smtClean="0"/>
              <a:t>Software Design Description</a:t>
            </a:r>
          </a:p>
          <a:p>
            <a:pPr algn="just">
              <a:buFont typeface="Wingdings" pitchFamily="2" charset="2"/>
              <a:buChar char="§"/>
            </a:pPr>
            <a:r>
              <a:rPr lang="en-US" sz="2000" dirty="0" smtClean="0"/>
              <a:t>Software Verification Plan</a:t>
            </a:r>
          </a:p>
          <a:p>
            <a:pPr algn="just">
              <a:buFont typeface="Wingdings" pitchFamily="2" charset="2"/>
              <a:buChar char="§"/>
            </a:pPr>
            <a:r>
              <a:rPr lang="en-US" sz="2000" dirty="0" smtClean="0"/>
              <a:t>Software verification report</a:t>
            </a:r>
          </a:p>
          <a:p>
            <a:pPr algn="just">
              <a:buFont typeface="Wingdings" pitchFamily="2" charset="2"/>
              <a:buChar char="§"/>
            </a:pPr>
            <a:r>
              <a:rPr lang="en-US" sz="2000" dirty="0" smtClean="0"/>
              <a:t>References to Software standards and procedures mentioned and defined as in the Quality Manual</a:t>
            </a:r>
          </a:p>
          <a:p>
            <a:pPr algn="just">
              <a:buFont typeface="Wingdings" pitchFamily="2" charset="2"/>
              <a:buChar char="§"/>
            </a:pPr>
            <a:r>
              <a:rPr lang="en-US" sz="2000" dirty="0" smtClean="0"/>
              <a:t>Configuration Management Plan</a:t>
            </a:r>
          </a:p>
          <a:p>
            <a:pPr algn="just">
              <a:buFont typeface="Wingdings" pitchFamily="2" charset="2"/>
              <a:buChar char="§"/>
            </a:pPr>
            <a:r>
              <a:rPr lang="en-US" sz="2000" dirty="0" smtClean="0"/>
              <a:t>Software Quality Objectives</a:t>
            </a:r>
            <a:endParaRPr lang="en-US" sz="2000" dirty="0"/>
          </a:p>
        </p:txBody>
      </p:sp>
      <p:sp>
        <p:nvSpPr>
          <p:cNvPr id="3" name="Title 2"/>
          <p:cNvSpPr>
            <a:spLocks noGrp="1"/>
          </p:cNvSpPr>
          <p:nvPr>
            <p:ph type="title"/>
          </p:nvPr>
        </p:nvSpPr>
        <p:spPr/>
        <p:txBody>
          <a:bodyPr/>
          <a:lstStyle/>
          <a:p>
            <a:r>
              <a:rPr lang="en-US" dirty="0" smtClean="0"/>
              <a:t>Documentation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section of the SQA plan should contain at a minimum, the following:</a:t>
            </a:r>
          </a:p>
          <a:p>
            <a:pPr>
              <a:buFont typeface="Wingdings" pitchFamily="2" charset="2"/>
              <a:buChar char="§"/>
            </a:pPr>
            <a:r>
              <a:rPr lang="en-US" sz="2000" dirty="0" smtClean="0"/>
              <a:t>Documentation standards</a:t>
            </a:r>
          </a:p>
          <a:p>
            <a:pPr>
              <a:buFont typeface="Wingdings" pitchFamily="2" charset="2"/>
              <a:buChar char="§"/>
            </a:pPr>
            <a:r>
              <a:rPr lang="en-US" sz="2000" dirty="0" smtClean="0"/>
              <a:t>Logic structure standards</a:t>
            </a:r>
          </a:p>
          <a:p>
            <a:pPr>
              <a:buFont typeface="Wingdings" pitchFamily="2" charset="2"/>
              <a:buChar char="§"/>
            </a:pPr>
            <a:r>
              <a:rPr lang="en-US" sz="2000" dirty="0" smtClean="0"/>
              <a:t>Coding standards</a:t>
            </a:r>
          </a:p>
          <a:p>
            <a:pPr>
              <a:buNone/>
            </a:pPr>
            <a:endParaRPr lang="en-US" sz="2000" dirty="0"/>
          </a:p>
        </p:txBody>
      </p:sp>
      <p:sp>
        <p:nvSpPr>
          <p:cNvPr id="3" name="Title 2"/>
          <p:cNvSpPr>
            <a:spLocks noGrp="1"/>
          </p:cNvSpPr>
          <p:nvPr>
            <p:ph type="title"/>
          </p:nvPr>
        </p:nvSpPr>
        <p:spPr/>
        <p:txBody>
          <a:bodyPr>
            <a:normAutofit fontScale="90000"/>
          </a:bodyPr>
          <a:lstStyle/>
          <a:p>
            <a:r>
              <a:rPr lang="en-US" dirty="0" smtClean="0"/>
              <a:t>Standards, Practices and Conventions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This section of the SQA plan will state which technical and managerial reviews will be undertaken and how they will be carried out. The ANSI standards suggests that the following would be the minimum set of reviews:</a:t>
            </a:r>
          </a:p>
          <a:p>
            <a:pPr algn="just">
              <a:buFont typeface="Wingdings" pitchFamily="2" charset="2"/>
              <a:buChar char="§"/>
            </a:pPr>
            <a:r>
              <a:rPr lang="en-US" sz="2000" b="1" dirty="0" smtClean="0"/>
              <a:t>Software Requirements Specification Review:</a:t>
            </a:r>
            <a:r>
              <a:rPr lang="en-US" sz="2000" dirty="0" smtClean="0"/>
              <a:t> this review is held to approve the document defining the software requirements specification and it aims to check the adequacy of the requirements.</a:t>
            </a:r>
          </a:p>
        </p:txBody>
      </p:sp>
      <p:sp>
        <p:nvSpPr>
          <p:cNvPr id="3" name="Title 2"/>
          <p:cNvSpPr>
            <a:spLocks noGrp="1"/>
          </p:cNvSpPr>
          <p:nvPr>
            <p:ph type="title"/>
          </p:nvPr>
        </p:nvSpPr>
        <p:spPr/>
        <p:txBody>
          <a:bodyPr/>
          <a:lstStyle/>
          <a:p>
            <a:r>
              <a:rPr lang="en-US" dirty="0" smtClean="0"/>
              <a:t>Reviews and Audits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
            </a:pPr>
            <a:r>
              <a:rPr lang="en-US" sz="2000" b="1" dirty="0" smtClean="0"/>
              <a:t>Preliminary Design Review: </a:t>
            </a:r>
            <a:r>
              <a:rPr lang="en-US" sz="2000" dirty="0" smtClean="0"/>
              <a:t>The purpose of this review is to approve formally, the software top-level design document. These will be included ensuring that:</a:t>
            </a:r>
          </a:p>
          <a:p>
            <a:pPr algn="just">
              <a:buFont typeface="Courier New" pitchFamily="49" charset="0"/>
              <a:buChar char="o"/>
            </a:pPr>
            <a:r>
              <a:rPr lang="en-US" sz="2000" dirty="0" smtClean="0"/>
              <a:t>The design was produced in accordance with the development standards chosen to implement the selected methodology</a:t>
            </a:r>
          </a:p>
          <a:p>
            <a:pPr algn="just">
              <a:buFont typeface="Courier New" pitchFamily="49" charset="0"/>
              <a:buChar char="o"/>
            </a:pPr>
            <a:r>
              <a:rPr lang="en-US" sz="2000" dirty="0" smtClean="0"/>
              <a:t>All the necessary tasks were undertaken (Joint Application Review, Proof of Concepts etc)</a:t>
            </a:r>
          </a:p>
          <a:p>
            <a:pPr algn="just">
              <a:buFont typeface="Courier New" pitchFamily="49" charset="0"/>
              <a:buChar char="o"/>
            </a:pPr>
            <a:r>
              <a:rPr lang="en-US" sz="2000" dirty="0" smtClean="0"/>
              <a:t>The top-level design is an adequate basis for future work</a:t>
            </a:r>
          </a:p>
          <a:p>
            <a:pPr algn="just">
              <a:buFont typeface="Courier New" pitchFamily="49" charset="0"/>
              <a:buChar char="o"/>
            </a:pPr>
            <a:r>
              <a:rPr lang="en-US" sz="2000" dirty="0" smtClean="0"/>
              <a:t>The top-level design, when implemented, will satisfy any sizing and timing constraints</a:t>
            </a:r>
          </a:p>
          <a:p>
            <a:pPr algn="just">
              <a:buFont typeface="Courier New" pitchFamily="49" charset="0"/>
              <a:buChar char="o"/>
            </a:pPr>
            <a:r>
              <a:rPr lang="en-US" sz="2000" dirty="0" smtClean="0"/>
              <a:t>The software top-level design document was produced in accordance with the organization's standard and is internally consistent, understandable, complete and appropriately detailed </a:t>
            </a:r>
            <a:endParaRPr lang="en-US" sz="2000" dirty="0"/>
          </a:p>
        </p:txBody>
      </p:sp>
      <p:sp>
        <p:nvSpPr>
          <p:cNvPr id="3" name="Title 2"/>
          <p:cNvSpPr>
            <a:spLocks noGrp="1"/>
          </p:cNvSpPr>
          <p:nvPr>
            <p:ph type="title"/>
          </p:nvPr>
        </p:nvSpPr>
        <p:spPr/>
        <p:txBody>
          <a:bodyPr/>
          <a:lstStyle/>
          <a:p>
            <a:r>
              <a:rPr lang="en-US" dirty="0" smtClean="0"/>
              <a:t>Reviews and Audits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buFont typeface="Wingdings" pitchFamily="2" charset="2"/>
              <a:buChar char="§"/>
            </a:pPr>
            <a:r>
              <a:rPr lang="en-US" sz="2000" b="1" dirty="0" smtClean="0"/>
              <a:t>Critical Design Review: </a:t>
            </a:r>
            <a:r>
              <a:rPr lang="en-US" sz="2000" dirty="0" smtClean="0"/>
              <a:t>The purpose of this review is to approve the software detailed design document as a basis for further development work. These will be included ensuring that:</a:t>
            </a:r>
          </a:p>
          <a:p>
            <a:pPr algn="just">
              <a:buFont typeface="Courier New" pitchFamily="49" charset="0"/>
              <a:buChar char="o"/>
            </a:pPr>
            <a:r>
              <a:rPr lang="en-US" sz="2000" dirty="0" smtClean="0"/>
              <a:t>The design was undertaken in accordance with the organization’s standards and is technically feasible</a:t>
            </a:r>
          </a:p>
          <a:p>
            <a:pPr algn="just">
              <a:buFont typeface="Courier New" pitchFamily="49" charset="0"/>
              <a:buChar char="o"/>
            </a:pPr>
            <a:r>
              <a:rPr lang="en-US" sz="2000" dirty="0" smtClean="0"/>
              <a:t>All the necessary tasks have been undertaken (Application architecture, entity relationship diagrams, entity history diagram, state transition diagrams etc)</a:t>
            </a:r>
          </a:p>
          <a:p>
            <a:pPr algn="just">
              <a:buFont typeface="Courier New" pitchFamily="49" charset="0"/>
              <a:buChar char="o"/>
            </a:pPr>
            <a:r>
              <a:rPr lang="en-US" sz="2000" dirty="0" smtClean="0"/>
              <a:t>The detailed design was internally consistent, understandable, complete and appropriately detailed</a:t>
            </a:r>
          </a:p>
          <a:p>
            <a:pPr algn="just">
              <a:buFont typeface="Courier New" pitchFamily="49" charset="0"/>
              <a:buChar char="o"/>
            </a:pPr>
            <a:r>
              <a:rPr lang="en-US" sz="2000" dirty="0" smtClean="0"/>
              <a:t>Traceability is maintained through the top-level design to the software requirements specification</a:t>
            </a:r>
          </a:p>
          <a:p>
            <a:pPr algn="just">
              <a:buFont typeface="Courier New" pitchFamily="49" charset="0"/>
              <a:buChar char="o"/>
            </a:pPr>
            <a:r>
              <a:rPr lang="en-US" sz="2000" dirty="0" smtClean="0"/>
              <a:t>Test cases for unit test and integration test have been prepared as part of the design and have been checked for consistency with the organization’s standards</a:t>
            </a:r>
          </a:p>
          <a:p>
            <a:pPr algn="just">
              <a:buFont typeface="Wingdings" pitchFamily="2" charset="2"/>
              <a:buChar char="§"/>
            </a:pPr>
            <a:endParaRPr lang="en-US" sz="2000" dirty="0" smtClean="0"/>
          </a:p>
        </p:txBody>
      </p:sp>
      <p:sp>
        <p:nvSpPr>
          <p:cNvPr id="3" name="Title 2"/>
          <p:cNvSpPr>
            <a:spLocks noGrp="1"/>
          </p:cNvSpPr>
          <p:nvPr>
            <p:ph type="title"/>
          </p:nvPr>
        </p:nvSpPr>
        <p:spPr/>
        <p:txBody>
          <a:bodyPr/>
          <a:lstStyle/>
          <a:p>
            <a:r>
              <a:rPr lang="en-US" dirty="0" smtClean="0"/>
              <a:t>Reviews and Audits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Used to Monitor and Improve the Software Development Process</a:t>
            </a:r>
          </a:p>
          <a:p>
            <a:r>
              <a:rPr lang="en-US" dirty="0" smtClean="0"/>
              <a:t>Making Sure That Standards and Procedures are Followed</a:t>
            </a:r>
          </a:p>
          <a:p>
            <a:r>
              <a:rPr lang="en-US" dirty="0" smtClean="0"/>
              <a:t>Ensures that Problems are Found and Dealt with</a:t>
            </a:r>
          </a:p>
          <a:p>
            <a:r>
              <a:rPr lang="en-US" dirty="0" smtClean="0"/>
              <a:t>Orientated to ‘Prevention’</a:t>
            </a:r>
          </a:p>
          <a:p>
            <a:pPr>
              <a:buNone/>
            </a:pPr>
            <a:endParaRPr lang="en-US" dirty="0"/>
          </a:p>
        </p:txBody>
      </p:sp>
      <p:sp>
        <p:nvSpPr>
          <p:cNvPr id="3" name="Title 2"/>
          <p:cNvSpPr>
            <a:spLocks noGrp="1"/>
          </p:cNvSpPr>
          <p:nvPr>
            <p:ph type="title"/>
          </p:nvPr>
        </p:nvSpPr>
        <p:spPr/>
        <p:txBody>
          <a:bodyPr/>
          <a:lstStyle/>
          <a:p>
            <a:r>
              <a:rPr lang="en-US" dirty="0" smtClean="0"/>
              <a:t>Software Quality Assurance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buFont typeface="Wingdings" pitchFamily="2" charset="2"/>
              <a:buChar char="§"/>
            </a:pPr>
            <a:r>
              <a:rPr lang="en-US" sz="2000" b="1" dirty="0" smtClean="0"/>
              <a:t>Software Verification Review</a:t>
            </a:r>
            <a:r>
              <a:rPr lang="en-US" sz="2000" dirty="0" smtClean="0"/>
              <a:t>: The purpose of this review if to approve the test plan. It is an evaluation of the completeness of the methods described.</a:t>
            </a:r>
          </a:p>
          <a:p>
            <a:pPr algn="just">
              <a:buFont typeface="Wingdings" pitchFamily="2" charset="2"/>
              <a:buChar char="§"/>
            </a:pPr>
            <a:r>
              <a:rPr lang="en-US" sz="2000" b="1" dirty="0" smtClean="0"/>
              <a:t>Functional Audit: </a:t>
            </a:r>
            <a:r>
              <a:rPr lang="en-US" sz="2000" dirty="0" smtClean="0"/>
              <a:t>This is held to verify that all the requirements in the software requirements specification have been met.</a:t>
            </a:r>
          </a:p>
          <a:p>
            <a:pPr algn="just">
              <a:buFont typeface="Wingdings" pitchFamily="2" charset="2"/>
              <a:buChar char="§"/>
            </a:pPr>
            <a:r>
              <a:rPr lang="en-US" sz="2000" b="1" dirty="0" smtClean="0"/>
              <a:t>Physical Audit: </a:t>
            </a:r>
            <a:r>
              <a:rPr lang="en-US" sz="2000" dirty="0" smtClean="0"/>
              <a:t>This is held to verify that the software and its documentation are internally consistent prior to delivery to the user.</a:t>
            </a:r>
          </a:p>
          <a:p>
            <a:pPr algn="just">
              <a:buFont typeface="Wingdings" pitchFamily="2" charset="2"/>
              <a:buChar char="§"/>
            </a:pPr>
            <a:r>
              <a:rPr lang="en-US" sz="2000" b="1" dirty="0" smtClean="0"/>
              <a:t>In-Process Audits: </a:t>
            </a:r>
            <a:r>
              <a:rPr lang="en-US" sz="2000" dirty="0" smtClean="0"/>
              <a:t>In-process audits of a sample design are held to verify the consistency of the design.</a:t>
            </a:r>
          </a:p>
          <a:p>
            <a:pPr algn="just">
              <a:buFont typeface="Wingdings" pitchFamily="2" charset="2"/>
              <a:buChar char="§"/>
            </a:pPr>
            <a:r>
              <a:rPr lang="en-US" sz="2000" b="1" dirty="0" smtClean="0"/>
              <a:t>Management Review: </a:t>
            </a:r>
            <a:r>
              <a:rPr lang="en-US" sz="2000" dirty="0" smtClean="0"/>
              <a:t>It is important that the execution of the quality plan is evaluated and there will be one or more reviews of this.</a:t>
            </a:r>
          </a:p>
        </p:txBody>
      </p:sp>
      <p:sp>
        <p:nvSpPr>
          <p:cNvPr id="3" name="Title 2"/>
          <p:cNvSpPr>
            <a:spLocks noGrp="1"/>
          </p:cNvSpPr>
          <p:nvPr>
            <p:ph type="title"/>
          </p:nvPr>
        </p:nvSpPr>
        <p:spPr/>
        <p:txBody>
          <a:bodyPr/>
          <a:lstStyle/>
          <a:p>
            <a:r>
              <a:rPr lang="en-US" dirty="0" smtClean="0"/>
              <a:t>Reviews and Audits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We’ll undertake detailed discussion about this in a separate chapter dedicated to this topic. This section of the SQA plan will cover configuration identification, configuration control, configuration status accounting, and configuration auditing. </a:t>
            </a:r>
            <a:endParaRPr lang="en-US" dirty="0"/>
          </a:p>
        </p:txBody>
      </p:sp>
      <p:sp>
        <p:nvSpPr>
          <p:cNvPr id="3" name="Title 2"/>
          <p:cNvSpPr>
            <a:spLocks noGrp="1"/>
          </p:cNvSpPr>
          <p:nvPr>
            <p:ph type="title"/>
          </p:nvPr>
        </p:nvSpPr>
        <p:spPr/>
        <p:txBody>
          <a:bodyPr/>
          <a:lstStyle/>
          <a:p>
            <a:r>
              <a:rPr lang="en-US" dirty="0" smtClean="0"/>
              <a:t>Configuration Management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This section of the SQA plan will describe the system, which ensures that software problems are documented and resolved. It should be a closed-loop system. All the problems should be reported at appropriate level, acted upon and resolved.</a:t>
            </a:r>
            <a:endParaRPr lang="en-US" dirty="0"/>
          </a:p>
        </p:txBody>
      </p:sp>
      <p:sp>
        <p:nvSpPr>
          <p:cNvPr id="3" name="Title 2"/>
          <p:cNvSpPr>
            <a:spLocks noGrp="1"/>
          </p:cNvSpPr>
          <p:nvPr>
            <p:ph type="title"/>
          </p:nvPr>
        </p:nvSpPr>
        <p:spPr/>
        <p:txBody>
          <a:bodyPr>
            <a:normAutofit fontScale="90000"/>
          </a:bodyPr>
          <a:lstStyle/>
          <a:p>
            <a:r>
              <a:rPr lang="en-US" dirty="0" smtClean="0"/>
              <a:t>Problem Reporting and Corrective Action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This section of the SQA plan should identify the special software tools, techniques and methodologies employed that support quality assurance, state their purposes and describe their uses.</a:t>
            </a:r>
            <a:endParaRPr lang="en-US" dirty="0"/>
          </a:p>
        </p:txBody>
      </p:sp>
      <p:sp>
        <p:nvSpPr>
          <p:cNvPr id="3" name="Title 2"/>
          <p:cNvSpPr>
            <a:spLocks noGrp="1"/>
          </p:cNvSpPr>
          <p:nvPr>
            <p:ph type="title"/>
          </p:nvPr>
        </p:nvSpPr>
        <p:spPr/>
        <p:txBody>
          <a:bodyPr>
            <a:normAutofit fontScale="90000"/>
          </a:bodyPr>
          <a:lstStyle/>
          <a:p>
            <a:r>
              <a:rPr lang="en-US" dirty="0" smtClean="0"/>
              <a:t>Tools, Techniques and Methodologies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In a software project, this is likely to be implemented in conjunction with the library function. </a:t>
            </a:r>
          </a:p>
          <a:p>
            <a:pPr algn="just"/>
            <a:r>
              <a:rPr lang="en-US" dirty="0" smtClean="0"/>
              <a:t>The library receives and maintains copies of all software tools and documentation.</a:t>
            </a:r>
          </a:p>
          <a:p>
            <a:pPr algn="just"/>
            <a:r>
              <a:rPr lang="en-US" dirty="0" smtClean="0"/>
              <a:t>The library will issue all material and ensure that the most recent authorized version is available. </a:t>
            </a:r>
          </a:p>
          <a:p>
            <a:pPr algn="just"/>
            <a:r>
              <a:rPr lang="en-US" dirty="0" smtClean="0"/>
              <a:t>Access to code files is controlled to ensure that no unauthorized use or modification takes place.</a:t>
            </a:r>
            <a:endParaRPr lang="en-US" dirty="0"/>
          </a:p>
        </p:txBody>
      </p:sp>
      <p:sp>
        <p:nvSpPr>
          <p:cNvPr id="3" name="Title 2"/>
          <p:cNvSpPr>
            <a:spLocks noGrp="1"/>
          </p:cNvSpPr>
          <p:nvPr>
            <p:ph type="title"/>
          </p:nvPr>
        </p:nvSpPr>
        <p:spPr/>
        <p:txBody>
          <a:bodyPr/>
          <a:lstStyle/>
          <a:p>
            <a:r>
              <a:rPr lang="en-US" dirty="0" smtClean="0"/>
              <a:t>Code Control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This section of the SQA plan will describe how the media are to be protected from unauthorized access or damage. Security threats to a software project come from the following environment factors:</a:t>
            </a:r>
          </a:p>
          <a:p>
            <a:pPr>
              <a:buFont typeface="Wingdings" pitchFamily="2" charset="2"/>
              <a:buChar char="§"/>
            </a:pPr>
            <a:r>
              <a:rPr lang="en-US" sz="2000" dirty="0" smtClean="0"/>
              <a:t>Fire Damage</a:t>
            </a:r>
          </a:p>
          <a:p>
            <a:pPr>
              <a:buFont typeface="Wingdings" pitchFamily="2" charset="2"/>
              <a:buChar char="§"/>
            </a:pPr>
            <a:r>
              <a:rPr lang="en-US" sz="2000" dirty="0" smtClean="0"/>
              <a:t>Water Damage</a:t>
            </a:r>
          </a:p>
          <a:p>
            <a:pPr>
              <a:buFont typeface="Wingdings" pitchFamily="2" charset="2"/>
              <a:buChar char="§"/>
            </a:pPr>
            <a:r>
              <a:rPr lang="en-US" sz="2000" dirty="0" smtClean="0"/>
              <a:t>Energy Variations</a:t>
            </a:r>
          </a:p>
          <a:p>
            <a:pPr>
              <a:buFont typeface="Wingdings" pitchFamily="2" charset="2"/>
              <a:buChar char="§"/>
            </a:pPr>
            <a:r>
              <a:rPr lang="en-US" sz="2000" dirty="0" smtClean="0"/>
              <a:t>Unauthorized Intrusion</a:t>
            </a:r>
          </a:p>
          <a:p>
            <a:pPr>
              <a:buFont typeface="Wingdings" pitchFamily="2" charset="2"/>
              <a:buChar char="§"/>
            </a:pPr>
            <a:r>
              <a:rPr lang="en-US" sz="2000" dirty="0" smtClean="0"/>
              <a:t>Viruses and Worms</a:t>
            </a:r>
          </a:p>
          <a:p>
            <a:pPr>
              <a:buFont typeface="Wingdings" pitchFamily="2" charset="2"/>
              <a:buChar char="§"/>
            </a:pPr>
            <a:r>
              <a:rPr lang="en-US" sz="2000" dirty="0" smtClean="0"/>
              <a:t>Misuse of Software, Data and Services</a:t>
            </a:r>
            <a:endParaRPr lang="en-US" sz="2000" dirty="0"/>
          </a:p>
        </p:txBody>
      </p:sp>
      <p:sp>
        <p:nvSpPr>
          <p:cNvPr id="3" name="Title 2"/>
          <p:cNvSpPr>
            <a:spLocks noGrp="1"/>
          </p:cNvSpPr>
          <p:nvPr>
            <p:ph type="title"/>
          </p:nvPr>
        </p:nvSpPr>
        <p:spPr/>
        <p:txBody>
          <a:bodyPr/>
          <a:lstStyle/>
          <a:p>
            <a:r>
              <a:rPr lang="en-US" dirty="0" smtClean="0"/>
              <a:t>Media Control and Back Up</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This has relevance while outsourcing some components of a software project. It is important that externally developed software is of the appropriate quality. </a:t>
            </a:r>
          </a:p>
          <a:p>
            <a:pPr algn="just">
              <a:buNone/>
            </a:pPr>
            <a:endParaRPr lang="en-US" dirty="0"/>
          </a:p>
        </p:txBody>
      </p:sp>
      <p:sp>
        <p:nvSpPr>
          <p:cNvPr id="3" name="Title 2"/>
          <p:cNvSpPr>
            <a:spLocks noGrp="1"/>
          </p:cNvSpPr>
          <p:nvPr>
            <p:ph type="title"/>
          </p:nvPr>
        </p:nvSpPr>
        <p:spPr/>
        <p:txBody>
          <a:bodyPr/>
          <a:lstStyle/>
          <a:p>
            <a:r>
              <a:rPr lang="en-US" dirty="0" smtClean="0"/>
              <a:t>Supplier Control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Any successful project will undergo substantial maintenance over a long period.</a:t>
            </a:r>
          </a:p>
          <a:p>
            <a:pPr algn="just"/>
            <a:r>
              <a:rPr lang="en-US" dirty="0" smtClean="0"/>
              <a:t>It is important to ensure that all the documentation necessary to undertaken this quickly, efficiently and cheaply is going to be available when required.</a:t>
            </a:r>
            <a:endParaRPr lang="en-US" dirty="0"/>
          </a:p>
        </p:txBody>
      </p:sp>
      <p:sp>
        <p:nvSpPr>
          <p:cNvPr id="3" name="Title 2"/>
          <p:cNvSpPr>
            <a:spLocks noGrp="1"/>
          </p:cNvSpPr>
          <p:nvPr>
            <p:ph type="title"/>
          </p:nvPr>
        </p:nvSpPr>
        <p:spPr/>
        <p:txBody>
          <a:bodyPr>
            <a:normAutofit fontScale="90000"/>
          </a:bodyPr>
          <a:lstStyle/>
          <a:p>
            <a:r>
              <a:rPr lang="en-US" dirty="0" smtClean="0"/>
              <a:t>Records Collection, maintenance and Retention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sha\Downloads\new doc 2019-08-13 14.44.02_1.jpg"/>
          <p:cNvPicPr>
            <a:picLocks noChangeAspect="1" noChangeArrowheads="1"/>
          </p:cNvPicPr>
          <p:nvPr/>
        </p:nvPicPr>
        <p:blipFill>
          <a:blip r:embed="rId2"/>
          <a:srcRect/>
          <a:stretch>
            <a:fillRect/>
          </a:stretch>
        </p:blipFill>
        <p:spPr bwMode="auto">
          <a:xfrm>
            <a:off x="685800" y="228600"/>
            <a:ext cx="7391400" cy="60198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isha\Downloads\new doc 2019-08-13 14.44.02_2.jpg"/>
          <p:cNvPicPr>
            <a:picLocks noChangeAspect="1" noChangeArrowheads="1"/>
          </p:cNvPicPr>
          <p:nvPr/>
        </p:nvPicPr>
        <p:blipFill>
          <a:blip r:embed="rId2"/>
          <a:srcRect/>
          <a:stretch>
            <a:fillRect/>
          </a:stretch>
        </p:blipFill>
        <p:spPr bwMode="auto">
          <a:xfrm>
            <a:off x="914400" y="228600"/>
            <a:ext cx="7543800" cy="5943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pPr>
            <a:r>
              <a:rPr lang="en-US" sz="2800" dirty="0" smtClean="0"/>
              <a:t>Planned and Systematic Approach to the Evaluation of the Quality of and Adherence to:</a:t>
            </a:r>
          </a:p>
          <a:p>
            <a:pPr lvl="1" algn="just">
              <a:lnSpc>
                <a:spcPct val="90000"/>
              </a:lnSpc>
              <a:buFont typeface="Wingdings" pitchFamily="2" charset="2"/>
              <a:buChar char="§"/>
            </a:pPr>
            <a:r>
              <a:rPr lang="en-US" sz="2000" dirty="0" smtClean="0"/>
              <a:t>Software Product Standards</a:t>
            </a:r>
          </a:p>
          <a:p>
            <a:pPr lvl="1" algn="just">
              <a:lnSpc>
                <a:spcPct val="90000"/>
              </a:lnSpc>
              <a:buFont typeface="Wingdings" pitchFamily="2" charset="2"/>
              <a:buChar char="§"/>
            </a:pPr>
            <a:r>
              <a:rPr lang="en-US" sz="2000" dirty="0" smtClean="0"/>
              <a:t>Processes</a:t>
            </a:r>
          </a:p>
          <a:p>
            <a:pPr lvl="1" algn="just">
              <a:lnSpc>
                <a:spcPct val="90000"/>
              </a:lnSpc>
              <a:buFont typeface="Wingdings" pitchFamily="2" charset="2"/>
              <a:buChar char="§"/>
            </a:pPr>
            <a:r>
              <a:rPr lang="en-US" sz="2000" dirty="0" smtClean="0"/>
              <a:t>Procedures</a:t>
            </a:r>
          </a:p>
          <a:p>
            <a:pPr algn="just">
              <a:lnSpc>
                <a:spcPct val="90000"/>
              </a:lnSpc>
            </a:pPr>
            <a:r>
              <a:rPr lang="en-US" sz="2800" dirty="0" smtClean="0"/>
              <a:t>Assures that Standards and Procedures are Established and Followed throughout the Software Development Process</a:t>
            </a:r>
          </a:p>
          <a:p>
            <a:pPr algn="just">
              <a:lnSpc>
                <a:spcPct val="90000"/>
              </a:lnSpc>
            </a:pPr>
            <a:r>
              <a:rPr lang="en-US" sz="2800" dirty="0" smtClean="0"/>
              <a:t>IEEE ISO 9000 Certified</a:t>
            </a:r>
          </a:p>
          <a:p>
            <a:pPr lvl="1">
              <a:lnSpc>
                <a:spcPct val="90000"/>
              </a:lnSpc>
              <a:buFont typeface="Tahoma" pitchFamily="34" charset="0"/>
              <a:buNone/>
            </a:pPr>
            <a:endParaRPr lang="en-US" sz="2400" dirty="0" smtClean="0"/>
          </a:p>
          <a:p>
            <a:endParaRPr lang="en-US" dirty="0"/>
          </a:p>
        </p:txBody>
      </p:sp>
      <p:sp>
        <p:nvSpPr>
          <p:cNvPr id="3" name="Title 2"/>
          <p:cNvSpPr>
            <a:spLocks noGrp="1"/>
          </p:cNvSpPr>
          <p:nvPr>
            <p:ph type="title"/>
          </p:nvPr>
        </p:nvSpPr>
        <p:spPr/>
        <p:txBody>
          <a:bodyPr/>
          <a:lstStyle/>
          <a:p>
            <a:r>
              <a:rPr lang="en-US" dirty="0" smtClean="0"/>
              <a:t>Software Quality Assurance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isha\Downloads\new doc 2019-08-13 14.44.02_3.jpg"/>
          <p:cNvPicPr>
            <a:picLocks noChangeAspect="1" noChangeArrowheads="1"/>
          </p:cNvPicPr>
          <p:nvPr/>
        </p:nvPicPr>
        <p:blipFill>
          <a:blip r:embed="rId2"/>
          <a:srcRect/>
          <a:stretch>
            <a:fillRect/>
          </a:stretch>
        </p:blipFill>
        <p:spPr bwMode="auto">
          <a:xfrm>
            <a:off x="228600" y="533400"/>
            <a:ext cx="8648700" cy="54673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t>Process Management: </a:t>
            </a:r>
            <a:r>
              <a:rPr lang="en-US" dirty="0" smtClean="0"/>
              <a:t>Organization level activity is like a close feedback loop. Its aim is to:</a:t>
            </a:r>
          </a:p>
          <a:p>
            <a:pPr algn="just">
              <a:buFont typeface="Wingdings" pitchFamily="2" charset="2"/>
              <a:buChar char="§"/>
            </a:pPr>
            <a:r>
              <a:rPr lang="en-US" sz="2000" dirty="0" smtClean="0"/>
              <a:t>Define a standard software process: You need a method to define the procedure, to develop and maintain process documentation and a usable set of software process assets.</a:t>
            </a:r>
          </a:p>
          <a:p>
            <a:pPr algn="just">
              <a:buFont typeface="Wingdings" pitchFamily="2" charset="2"/>
              <a:buChar char="§"/>
            </a:pPr>
            <a:r>
              <a:rPr lang="en-US" sz="2000" dirty="0" smtClean="0"/>
              <a:t>Ensure that each project uses an appropriate version of the standard process that has been tailored to its individual needs. For this “tailoring guidelines” need to be developed.</a:t>
            </a:r>
          </a:p>
          <a:p>
            <a:pPr algn="just">
              <a:buFont typeface="Wingdings" pitchFamily="2" charset="2"/>
              <a:buChar char="§"/>
            </a:pPr>
            <a:r>
              <a:rPr lang="en-US" sz="2000" dirty="0" smtClean="0"/>
              <a:t>Use the results from projects to improve the standard process. For this a metrics program needs to be established. </a:t>
            </a: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Standard Process Definition: </a:t>
            </a:r>
            <a:r>
              <a:rPr lang="en-US" dirty="0" smtClean="0"/>
              <a:t>Organizations need to establish, document and maintain a standard software process. The process for process definition should typically address:</a:t>
            </a:r>
          </a:p>
          <a:p>
            <a:pPr>
              <a:buFont typeface="Wingdings" pitchFamily="2" charset="2"/>
              <a:buChar char="§"/>
            </a:pPr>
            <a:r>
              <a:rPr lang="en-US" sz="2000" dirty="0" smtClean="0"/>
              <a:t>Activities in Process Definition</a:t>
            </a:r>
          </a:p>
          <a:p>
            <a:pPr>
              <a:buFont typeface="Courier New" pitchFamily="49" charset="0"/>
              <a:buChar char="o"/>
            </a:pPr>
            <a:r>
              <a:rPr lang="en-US" sz="2000" dirty="0" smtClean="0"/>
              <a:t>Develop and maintain organization’s software process.</a:t>
            </a:r>
          </a:p>
          <a:p>
            <a:pPr>
              <a:buFont typeface="Courier New" pitchFamily="49" charset="0"/>
              <a:buChar char="o"/>
            </a:pPr>
            <a:r>
              <a:rPr lang="en-US" sz="2000" dirty="0" smtClean="0"/>
              <a:t>Identify organization’s software process</a:t>
            </a:r>
          </a:p>
          <a:p>
            <a:pPr>
              <a:buFont typeface="Courier New" pitchFamily="49" charset="0"/>
              <a:buChar char="o"/>
            </a:pPr>
            <a:r>
              <a:rPr lang="en-US" sz="2000" dirty="0" smtClean="0"/>
              <a:t>Define/Change organization’s software process</a:t>
            </a:r>
          </a:p>
          <a:p>
            <a:pPr>
              <a:buFont typeface="Courier New" pitchFamily="49" charset="0"/>
              <a:buChar char="o"/>
            </a:pPr>
            <a:r>
              <a:rPr lang="en-US" sz="2000" dirty="0" smtClean="0"/>
              <a:t>Document the process</a:t>
            </a:r>
          </a:p>
          <a:p>
            <a:pPr>
              <a:buFont typeface="Courier New" pitchFamily="49" charset="0"/>
              <a:buChar char="o"/>
            </a:pPr>
            <a:r>
              <a:rPr lang="en-US" sz="2000" dirty="0" smtClean="0"/>
              <a:t>Review and approve the process</a:t>
            </a:r>
          </a:p>
          <a:p>
            <a:pPr>
              <a:buFont typeface="Courier New" pitchFamily="49" charset="0"/>
              <a:buChar char="o"/>
            </a:pPr>
            <a:r>
              <a:rPr lang="en-US" sz="2000" dirty="0" smtClean="0"/>
              <a:t>Release, distribution and retirement of QMS document </a:t>
            </a: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
            </a:pPr>
            <a:r>
              <a:rPr lang="en-US" sz="2000" dirty="0" smtClean="0"/>
              <a:t>Identification and documentation of software life cycles, methods and tools</a:t>
            </a:r>
          </a:p>
          <a:p>
            <a:pPr algn="just">
              <a:buFont typeface="Wingdings" pitchFamily="2" charset="2"/>
              <a:buChar char="§"/>
            </a:pPr>
            <a:r>
              <a:rPr lang="en-US" sz="2000" dirty="0" smtClean="0"/>
              <a:t>Develop and maintain tailoring guidelines for projects</a:t>
            </a:r>
          </a:p>
          <a:p>
            <a:pPr algn="just">
              <a:buFont typeface="Wingdings" pitchFamily="2" charset="2"/>
              <a:buChar char="§"/>
            </a:pPr>
            <a:r>
              <a:rPr lang="en-US" sz="2000" dirty="0" smtClean="0"/>
              <a:t>Guidelines for writing a process document</a:t>
            </a:r>
          </a:p>
          <a:p>
            <a:pPr algn="just">
              <a:buFont typeface="Wingdings" pitchFamily="2" charset="2"/>
              <a:buChar char="§"/>
            </a:pPr>
            <a:r>
              <a:rPr lang="en-US" sz="2000" dirty="0" smtClean="0"/>
              <a:t>Guidelines for creating a release notice for announcing the new/modified processes</a:t>
            </a:r>
          </a:p>
          <a:p>
            <a:pPr algn="just">
              <a:buFont typeface="Wingdings" pitchFamily="2" charset="2"/>
              <a:buChar char="§"/>
            </a:pPr>
            <a:r>
              <a:rPr lang="en-US" sz="2000" dirty="0" smtClean="0"/>
              <a:t>Guidelines for reviewing new process documents</a:t>
            </a:r>
          </a:p>
          <a:p>
            <a:pPr algn="just">
              <a:buFont typeface="Wingdings" pitchFamily="2" charset="2"/>
              <a:buChar char="§"/>
            </a:pPr>
            <a:r>
              <a:rPr lang="en-US" sz="2000" dirty="0" smtClean="0"/>
              <a:t>Guidelines on process release </a:t>
            </a: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project has its own approved life cycle that defines:</a:t>
            </a:r>
          </a:p>
          <a:p>
            <a:pPr algn="just">
              <a:buFont typeface="Wingdings" pitchFamily="2" charset="2"/>
              <a:buChar char="§"/>
            </a:pPr>
            <a:r>
              <a:rPr lang="en-US" sz="2000" dirty="0" smtClean="0"/>
              <a:t>Required procedures, practices, methods and technologies</a:t>
            </a:r>
          </a:p>
          <a:p>
            <a:pPr algn="just">
              <a:buFont typeface="Wingdings" pitchFamily="2" charset="2"/>
              <a:buChar char="§"/>
            </a:pPr>
            <a:r>
              <a:rPr lang="en-US" sz="2000" dirty="0" smtClean="0"/>
              <a:t>Applicable process and product standards</a:t>
            </a:r>
          </a:p>
          <a:p>
            <a:pPr algn="just">
              <a:buFont typeface="Wingdings" pitchFamily="2" charset="2"/>
              <a:buChar char="§"/>
            </a:pPr>
            <a:r>
              <a:rPr lang="en-US" sz="2000" dirty="0" smtClean="0"/>
              <a:t>Responsibilities, authorities and staff interrelationships</a:t>
            </a:r>
          </a:p>
          <a:p>
            <a:pPr algn="just">
              <a:buFont typeface="Wingdings" pitchFamily="2" charset="2"/>
              <a:buChar char="§"/>
            </a:pPr>
            <a:r>
              <a:rPr lang="en-US" sz="2000" dirty="0" smtClean="0"/>
              <a:t>Required tools and resources</a:t>
            </a:r>
          </a:p>
          <a:p>
            <a:pPr algn="just">
              <a:buFont typeface="Wingdings" pitchFamily="2" charset="2"/>
              <a:buChar char="§"/>
            </a:pPr>
            <a:r>
              <a:rPr lang="en-US" sz="2000" dirty="0" smtClean="0"/>
              <a:t>Process dependencies and interfaces</a:t>
            </a:r>
          </a:p>
          <a:p>
            <a:pPr algn="just">
              <a:buFont typeface="Wingdings" pitchFamily="2" charset="2"/>
              <a:buChar char="§"/>
            </a:pPr>
            <a:r>
              <a:rPr lang="en-US" sz="2000" dirty="0" smtClean="0"/>
              <a:t>Process outputs and completion criteria</a:t>
            </a:r>
          </a:p>
          <a:p>
            <a:pPr algn="just">
              <a:buFont typeface="Wingdings" pitchFamily="2" charset="2"/>
              <a:buChar char="§"/>
            </a:pPr>
            <a:r>
              <a:rPr lang="en-US" sz="2000" dirty="0" smtClean="0"/>
              <a:t>Product and process measurements to be collected.</a:t>
            </a:r>
          </a:p>
          <a:p>
            <a:endParaRPr lang="en-US"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t>Software Process Measurements: </a:t>
            </a:r>
            <a:r>
              <a:rPr lang="en-US" dirty="0" smtClean="0"/>
              <a:t>It is said that you cannot “improve” something that you cannot “measure”. Therefore it is essential to take measurements of the performance of the standard software process, as applied to individual projects.</a:t>
            </a:r>
          </a:p>
          <a:p>
            <a:pPr algn="just"/>
            <a:r>
              <a:rPr lang="en-US" dirty="0" smtClean="0"/>
              <a:t>In developing a metrics program, the following issues need to be resolved:</a:t>
            </a:r>
          </a:p>
          <a:p>
            <a:pPr algn="just">
              <a:buFont typeface="Wingdings" pitchFamily="2" charset="2"/>
              <a:buChar char="§"/>
            </a:pPr>
            <a:r>
              <a:rPr lang="en-US" sz="2000" dirty="0" smtClean="0"/>
              <a:t>“What” should be measured?</a:t>
            </a:r>
          </a:p>
          <a:p>
            <a:pPr algn="just">
              <a:buFont typeface="Wingdings" pitchFamily="2" charset="2"/>
              <a:buChar char="§"/>
            </a:pPr>
            <a:r>
              <a:rPr lang="en-US" sz="2000" dirty="0" smtClean="0"/>
              <a:t>“Why” should be measured? </a:t>
            </a:r>
          </a:p>
          <a:p>
            <a:pPr algn="just">
              <a:buFont typeface="Wingdings" pitchFamily="2" charset="2"/>
              <a:buChar char="§"/>
            </a:pPr>
            <a:r>
              <a:rPr lang="en-US" sz="2000" dirty="0" smtClean="0"/>
              <a:t>“How” it should be measured?</a:t>
            </a:r>
          </a:p>
          <a:p>
            <a:pPr algn="just"/>
            <a:endParaRPr lang="en-US" dirty="0" smtClean="0"/>
          </a:p>
          <a:p>
            <a:pPr algn="just"/>
            <a:endParaRPr lang="en-US"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
            </a:pPr>
            <a:r>
              <a:rPr lang="en-US" sz="2000" dirty="0" smtClean="0"/>
              <a:t>“Who” should measure it?</a:t>
            </a:r>
          </a:p>
          <a:p>
            <a:pPr>
              <a:buFont typeface="Wingdings" pitchFamily="2" charset="2"/>
              <a:buChar char="§"/>
            </a:pPr>
            <a:r>
              <a:rPr lang="en-US" sz="2000" dirty="0" smtClean="0"/>
              <a:t>“When” and “Where” in the process it should be measured</a:t>
            </a:r>
          </a:p>
          <a:p>
            <a:pPr algn="just">
              <a:buFont typeface="Wingdings" pitchFamily="2" charset="2"/>
              <a:buChar char="Ø"/>
            </a:pPr>
            <a:r>
              <a:rPr lang="en-US" sz="2400" dirty="0" smtClean="0"/>
              <a:t>Most important thing is to have a linkage of these measurements to organization’s ability to meet the requirements of its customers.</a:t>
            </a:r>
          </a:p>
          <a:p>
            <a:pPr algn="just">
              <a:buFont typeface="Wingdings" pitchFamily="2" charset="2"/>
              <a:buChar char="Ø"/>
            </a:pPr>
            <a:r>
              <a:rPr lang="en-US" sz="2400" dirty="0" smtClean="0"/>
              <a:t>The selected metrics should therefore:</a:t>
            </a:r>
          </a:p>
          <a:p>
            <a:pPr algn="just">
              <a:buFont typeface="Wingdings" pitchFamily="2" charset="2"/>
              <a:buChar char="§"/>
            </a:pPr>
            <a:r>
              <a:rPr lang="en-US" sz="2000" dirty="0" smtClean="0"/>
              <a:t>Be linked to real customer requirements</a:t>
            </a:r>
          </a:p>
          <a:p>
            <a:pPr algn="just">
              <a:buFont typeface="Wingdings" pitchFamily="2" charset="2"/>
              <a:buChar char="§"/>
            </a:pPr>
            <a:r>
              <a:rPr lang="en-US" sz="2000" dirty="0" smtClean="0"/>
              <a:t>Support the overall goals and objectives of the measurement program</a:t>
            </a:r>
          </a:p>
          <a:p>
            <a:pPr algn="just">
              <a:buFont typeface="Wingdings" pitchFamily="2" charset="2"/>
              <a:buChar char="§"/>
            </a:pPr>
            <a:r>
              <a:rPr lang="en-US" sz="2000" dirty="0" smtClean="0"/>
              <a:t>Support predefined analysis activities</a:t>
            </a:r>
          </a:p>
          <a:p>
            <a:pPr algn="just">
              <a:buFont typeface="Wingdings" pitchFamily="2" charset="2"/>
              <a:buChar char="§"/>
            </a:pPr>
            <a:r>
              <a:rPr lang="en-US" sz="2000" dirty="0" smtClean="0"/>
              <a:t>Be consistent across all projects</a:t>
            </a:r>
          </a:p>
          <a:p>
            <a:pPr algn="just">
              <a:buFont typeface="Wingdings" pitchFamily="2" charset="2"/>
              <a:buChar char="§"/>
            </a:pPr>
            <a:r>
              <a:rPr lang="en-US" sz="2000" dirty="0" smtClean="0"/>
              <a:t>Cover the entire life cycle, including support and maintenance</a:t>
            </a: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 of specific measurements that can be used are:</a:t>
            </a:r>
          </a:p>
          <a:p>
            <a:pPr algn="just">
              <a:buFont typeface="Wingdings" pitchFamily="2" charset="2"/>
              <a:buChar char="§"/>
            </a:pPr>
            <a:r>
              <a:rPr lang="en-US" sz="2000" dirty="0" smtClean="0"/>
              <a:t>Estimated versus actual size, cost and schedule date.</a:t>
            </a:r>
          </a:p>
          <a:p>
            <a:pPr algn="just">
              <a:buFont typeface="Wingdings" pitchFamily="2" charset="2"/>
              <a:buChar char="§"/>
            </a:pPr>
            <a:r>
              <a:rPr lang="en-US" sz="2000" dirty="0" smtClean="0"/>
              <a:t>Quality measurements as defined in the quality plan (Productivity, effort, defect removal efficiency etc).</a:t>
            </a:r>
          </a:p>
          <a:p>
            <a:pPr algn="just">
              <a:buFont typeface="Wingdings" pitchFamily="2" charset="2"/>
              <a:buChar char="§"/>
            </a:pPr>
            <a:r>
              <a:rPr lang="en-US" sz="2000" dirty="0" smtClean="0"/>
              <a:t>Number and severity of defects in requirements, design and code</a:t>
            </a:r>
          </a:p>
          <a:p>
            <a:pPr algn="just">
              <a:buFont typeface="Wingdings" pitchFamily="2" charset="2"/>
              <a:buChar char="§"/>
            </a:pPr>
            <a:r>
              <a:rPr lang="en-US" sz="2000" dirty="0" smtClean="0"/>
              <a:t>Number and cost of changes to approved requirements and design specifications</a:t>
            </a:r>
          </a:p>
          <a:p>
            <a:pPr algn="just">
              <a:buFont typeface="Wingdings" pitchFamily="2" charset="2"/>
              <a:buChar char="§"/>
            </a:pPr>
            <a:r>
              <a:rPr lang="en-US" sz="2000" dirty="0" smtClean="0"/>
              <a:t>Number and turnaround time of customer requests and bug reports (customer reported bugs)</a:t>
            </a: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t>Defect Prevention: </a:t>
            </a:r>
            <a:r>
              <a:rPr lang="en-US" dirty="0" smtClean="0"/>
              <a:t>It is concerned with ensuring that sources of defects that are inherent in the software process, or of defects that occur repeatedly are identified and eliminated. The defects are identified from following inputs: </a:t>
            </a:r>
          </a:p>
          <a:p>
            <a:pPr algn="just">
              <a:buFont typeface="Wingdings" pitchFamily="2" charset="2"/>
              <a:buChar char="§"/>
            </a:pPr>
            <a:r>
              <a:rPr lang="en-US" sz="2000" dirty="0" smtClean="0"/>
              <a:t>Process wind up reports</a:t>
            </a:r>
          </a:p>
          <a:p>
            <a:pPr algn="just">
              <a:buFont typeface="Wingdings" pitchFamily="2" charset="2"/>
              <a:buChar char="§"/>
            </a:pPr>
            <a:r>
              <a:rPr lang="en-US" sz="2000" dirty="0" smtClean="0"/>
              <a:t>Organizational metrics analysis</a:t>
            </a:r>
          </a:p>
          <a:p>
            <a:pPr algn="just">
              <a:buFont typeface="Wingdings" pitchFamily="2" charset="2"/>
              <a:buChar char="§"/>
            </a:pPr>
            <a:r>
              <a:rPr lang="en-US" sz="2000" dirty="0" smtClean="0"/>
              <a:t>Audit &amp; Assessment reports</a:t>
            </a:r>
          </a:p>
          <a:p>
            <a:pPr algn="just">
              <a:buFont typeface="Wingdings" pitchFamily="2" charset="2"/>
              <a:buChar char="§"/>
            </a:pPr>
            <a:r>
              <a:rPr lang="en-US" sz="2000" dirty="0" smtClean="0"/>
              <a:t>Other organizational level meetings</a:t>
            </a: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At the project level, it is essential to include defect prevention activities in the project development plan and schedule.</a:t>
            </a:r>
          </a:p>
          <a:p>
            <a:pPr algn="just"/>
            <a:r>
              <a:rPr lang="en-US" dirty="0" smtClean="0"/>
              <a:t>Defects can be categorized by cause, such as inadequate training, breakdown of communications, oversight of important details, or manual errors.  </a:t>
            </a:r>
          </a:p>
          <a:p>
            <a:pPr algn="just"/>
            <a:r>
              <a:rPr lang="en-US" dirty="0" smtClean="0"/>
              <a:t>The activity of finding out the causes for defects and classification of defects is known as casual analysis.</a:t>
            </a:r>
            <a:endParaRPr lang="en-US"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IEEE Standards for SQA Plans states that the plan should contain the following sections:</a:t>
            </a:r>
          </a:p>
          <a:p>
            <a:pPr>
              <a:buFont typeface="Wingdings" pitchFamily="2" charset="2"/>
              <a:buChar char="§"/>
            </a:pPr>
            <a:r>
              <a:rPr lang="en-US" dirty="0" smtClean="0"/>
              <a:t>Purpose</a:t>
            </a:r>
          </a:p>
          <a:p>
            <a:pPr>
              <a:buFont typeface="Wingdings" pitchFamily="2" charset="2"/>
              <a:buChar char="§"/>
            </a:pPr>
            <a:r>
              <a:rPr lang="en-US" dirty="0" smtClean="0"/>
              <a:t>Reference documents</a:t>
            </a:r>
          </a:p>
          <a:p>
            <a:pPr>
              <a:buFont typeface="Wingdings" pitchFamily="2" charset="2"/>
              <a:buChar char="§"/>
            </a:pPr>
            <a:r>
              <a:rPr lang="en-US" dirty="0" smtClean="0"/>
              <a:t>Management</a:t>
            </a:r>
          </a:p>
          <a:p>
            <a:pPr>
              <a:buFont typeface="Wingdings" pitchFamily="2" charset="2"/>
              <a:buChar char="§"/>
            </a:pPr>
            <a:r>
              <a:rPr lang="en-US" dirty="0" smtClean="0"/>
              <a:t>Documentation</a:t>
            </a:r>
          </a:p>
          <a:p>
            <a:pPr>
              <a:buFont typeface="Wingdings" pitchFamily="2" charset="2"/>
              <a:buChar char="§"/>
            </a:pPr>
            <a:r>
              <a:rPr lang="en-US" dirty="0" smtClean="0"/>
              <a:t>Standards, practices and conventions</a:t>
            </a:r>
          </a:p>
          <a:p>
            <a:pPr>
              <a:buFont typeface="Wingdings" pitchFamily="2" charset="2"/>
              <a:buChar char="§"/>
            </a:pPr>
            <a:r>
              <a:rPr lang="en-US" dirty="0" smtClean="0"/>
              <a:t>Reviews and Audits</a:t>
            </a:r>
          </a:p>
          <a:p>
            <a:pPr>
              <a:buNone/>
            </a:pPr>
            <a:endParaRPr lang="en-US" dirty="0"/>
          </a:p>
        </p:txBody>
      </p:sp>
      <p:sp>
        <p:nvSpPr>
          <p:cNvPr id="3" name="Title 2"/>
          <p:cNvSpPr>
            <a:spLocks noGrp="1"/>
          </p:cNvSpPr>
          <p:nvPr>
            <p:ph type="title"/>
          </p:nvPr>
        </p:nvSpPr>
        <p:spPr/>
        <p:txBody>
          <a:bodyPr/>
          <a:lstStyle/>
          <a:p>
            <a:r>
              <a:rPr lang="en-US" dirty="0" smtClean="0"/>
              <a:t>Content of SQA Plan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sha\Downloads\new doc 2019-08-14 12.02.11_1.jpg"/>
          <p:cNvPicPr>
            <a:picLocks noChangeAspect="1" noChangeArrowheads="1"/>
          </p:cNvPicPr>
          <p:nvPr/>
        </p:nvPicPr>
        <p:blipFill>
          <a:blip r:embed="rId2"/>
          <a:srcRect/>
          <a:stretch>
            <a:fillRect/>
          </a:stretch>
        </p:blipFill>
        <p:spPr bwMode="auto">
          <a:xfrm>
            <a:off x="838200" y="533400"/>
            <a:ext cx="7543800" cy="5334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1"/>
            <a:ext cx="8229600" cy="838200"/>
          </a:xfrm>
        </p:spPr>
        <p:txBody>
          <a:bodyPr>
            <a:normAutofit lnSpcReduction="10000"/>
          </a:bodyPr>
          <a:lstStyle/>
          <a:p>
            <a:r>
              <a:rPr lang="en-US" dirty="0" smtClean="0"/>
              <a:t>Format for maintaining a record of Root Cause Analysis is suggested below:</a:t>
            </a:r>
          </a:p>
          <a:p>
            <a:endParaRPr lang="en-US" dirty="0"/>
          </a:p>
        </p:txBody>
      </p:sp>
      <p:pic>
        <p:nvPicPr>
          <p:cNvPr id="2052" name="Picture 4" descr="C:\Users\Nisha\Downloads\new doc 2019-08-14 12.02.11_2.jpg"/>
          <p:cNvPicPr>
            <a:picLocks noChangeAspect="1" noChangeArrowheads="1"/>
          </p:cNvPicPr>
          <p:nvPr/>
        </p:nvPicPr>
        <p:blipFill>
          <a:blip r:embed="rId2"/>
          <a:srcRect/>
          <a:stretch>
            <a:fillRect/>
          </a:stretch>
        </p:blipFill>
        <p:spPr bwMode="auto">
          <a:xfrm>
            <a:off x="914400" y="1066800"/>
            <a:ext cx="7467600" cy="5181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Proposed defect prevention actions such as the following:</a:t>
            </a:r>
          </a:p>
          <a:p>
            <a:pPr algn="just">
              <a:buFont typeface="Wingdings" pitchFamily="2" charset="2"/>
              <a:buChar char="§"/>
            </a:pPr>
            <a:r>
              <a:rPr lang="en-US" sz="2000" dirty="0" smtClean="0"/>
              <a:t>Description of the defect</a:t>
            </a:r>
          </a:p>
          <a:p>
            <a:pPr algn="just">
              <a:buFont typeface="Wingdings" pitchFamily="2" charset="2"/>
              <a:buChar char="§"/>
            </a:pPr>
            <a:r>
              <a:rPr lang="en-US" sz="2000" dirty="0" smtClean="0"/>
              <a:t>Description of the cause</a:t>
            </a:r>
          </a:p>
          <a:p>
            <a:pPr algn="just">
              <a:buFont typeface="Wingdings" pitchFamily="2" charset="2"/>
              <a:buChar char="§"/>
            </a:pPr>
            <a:r>
              <a:rPr lang="en-US" sz="2000" dirty="0" smtClean="0"/>
              <a:t>Category of the cause</a:t>
            </a:r>
          </a:p>
          <a:p>
            <a:pPr algn="just">
              <a:buFont typeface="Wingdings" pitchFamily="2" charset="2"/>
              <a:buChar char="§"/>
            </a:pPr>
            <a:r>
              <a:rPr lang="en-US" sz="2000" dirty="0" smtClean="0"/>
              <a:t>Stage where the defect was identified</a:t>
            </a:r>
          </a:p>
          <a:p>
            <a:pPr algn="just">
              <a:buFont typeface="Wingdings" pitchFamily="2" charset="2"/>
              <a:buChar char="§"/>
            </a:pPr>
            <a:r>
              <a:rPr lang="en-US" sz="2000" dirty="0" smtClean="0"/>
              <a:t>Description of the proposed action</a:t>
            </a:r>
          </a:p>
          <a:p>
            <a:pPr algn="just">
              <a:buFont typeface="Wingdings" pitchFamily="2" charset="2"/>
              <a:buChar char="§"/>
            </a:pPr>
            <a:r>
              <a:rPr lang="en-US" sz="2000" dirty="0" smtClean="0"/>
              <a:t>Whether the proposed action is feasible or not</a:t>
            </a:r>
          </a:p>
          <a:p>
            <a:pPr algn="just">
              <a:buFont typeface="Wingdings" pitchFamily="2" charset="2"/>
              <a:buChar char="§"/>
            </a:pPr>
            <a:r>
              <a:rPr lang="en-US" sz="2000" dirty="0" smtClean="0"/>
              <a:t>Person responsible for implementing the action</a:t>
            </a:r>
          </a:p>
          <a:p>
            <a:pPr algn="just">
              <a:buFont typeface="Wingdings" pitchFamily="2" charset="2"/>
              <a:buChar char="§"/>
            </a:pPr>
            <a:endParaRPr lang="en-US" sz="2000" dirty="0" smtClean="0"/>
          </a:p>
          <a:p>
            <a:endParaRPr lang="en-US"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
            </a:pPr>
            <a:r>
              <a:rPr lang="en-US" sz="2000" dirty="0" smtClean="0"/>
              <a:t>Date by which the action is to be completed</a:t>
            </a:r>
          </a:p>
          <a:p>
            <a:pPr algn="just">
              <a:buFont typeface="Wingdings" pitchFamily="2" charset="2"/>
              <a:buChar char="§"/>
            </a:pPr>
            <a:r>
              <a:rPr lang="en-US" sz="2000" dirty="0" smtClean="0"/>
              <a:t>Description of the areas affected by the corrective action </a:t>
            </a:r>
            <a:endParaRPr lang="en-US" sz="2000" dirty="0" smtClean="0"/>
          </a:p>
          <a:p>
            <a:pPr algn="just">
              <a:buFont typeface="Wingdings" pitchFamily="2" charset="2"/>
              <a:buChar char="§"/>
            </a:pPr>
            <a:r>
              <a:rPr lang="en-US" sz="2000" dirty="0" smtClean="0"/>
              <a:t>Individuals who are to be kept informed of the action’s status</a:t>
            </a:r>
          </a:p>
          <a:p>
            <a:pPr algn="just">
              <a:buFont typeface="Wingdings" pitchFamily="2" charset="2"/>
              <a:buChar char="§"/>
            </a:pPr>
            <a:r>
              <a:rPr lang="en-US" sz="2000" dirty="0" smtClean="0"/>
              <a:t>Date of the next status review</a:t>
            </a:r>
          </a:p>
          <a:p>
            <a:pPr algn="just">
              <a:buFont typeface="Wingdings" pitchFamily="2" charset="2"/>
              <a:buChar char="§"/>
            </a:pPr>
            <a:r>
              <a:rPr lang="en-US" sz="2000" dirty="0" smtClean="0"/>
              <a:t>Rationale for key decision</a:t>
            </a:r>
            <a:endParaRPr lang="en-US" sz="2000" dirty="0" smtClean="0"/>
          </a:p>
          <a:p>
            <a:pPr algn="just"/>
            <a:r>
              <a:rPr lang="en-US" b="1" dirty="0" smtClean="0"/>
              <a:t>Technology innovation: </a:t>
            </a:r>
            <a:r>
              <a:rPr lang="en-US" dirty="0" smtClean="0"/>
              <a:t>I</a:t>
            </a:r>
            <a:r>
              <a:rPr lang="en-US" dirty="0" smtClean="0"/>
              <a:t>t will focus on technology changes or introduction of new technologies that are likely to improve the capability of it. These changes: </a:t>
            </a:r>
          </a:p>
          <a:p>
            <a:pPr algn="just">
              <a:buFont typeface="Wingdings" pitchFamily="2" charset="2"/>
              <a:buChar char="§"/>
            </a:pPr>
            <a:r>
              <a:rPr lang="en-US" sz="2000" dirty="0" smtClean="0"/>
              <a:t>Enable the organization to achieve exacting quality standards resulting in decreases in defects</a:t>
            </a:r>
          </a:p>
          <a:p>
            <a:pPr algn="just">
              <a:buFont typeface="Wingdings" pitchFamily="2" charset="2"/>
              <a:buChar char="§"/>
            </a:pP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
            </a:pPr>
            <a:r>
              <a:rPr lang="en-US" sz="2000" dirty="0" smtClean="0"/>
              <a:t>Empower it to reduce process cycle times and increase process effectiveness, both of which would in turn improve productivity and quality</a:t>
            </a:r>
          </a:p>
          <a:p>
            <a:pPr algn="just">
              <a:buFont typeface="Wingdings" pitchFamily="2" charset="2"/>
              <a:buChar char="§"/>
            </a:pPr>
            <a:r>
              <a:rPr lang="en-US" sz="2000" dirty="0" smtClean="0"/>
              <a:t>Improve the capability of the organization’s standard software processes</a:t>
            </a:r>
            <a:endParaRPr lang="en-US" sz="2000"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5486400"/>
            <a:ext cx="6400800" cy="423672"/>
          </a:xfrm>
        </p:spPr>
        <p:txBody>
          <a:bodyPr>
            <a:normAutofit/>
          </a:bodyPr>
          <a:lstStyle/>
          <a:p>
            <a:pPr>
              <a:buNone/>
            </a:pPr>
            <a:r>
              <a:rPr lang="en-US" sz="2000" dirty="0" smtClean="0"/>
              <a:t>Technology </a:t>
            </a:r>
            <a:r>
              <a:rPr lang="en-US" sz="2000" dirty="0" smtClean="0"/>
              <a:t>P</a:t>
            </a:r>
            <a:r>
              <a:rPr lang="en-US" sz="2000" dirty="0" smtClean="0"/>
              <a:t>ilot Results Summary</a:t>
            </a:r>
            <a:endParaRPr lang="en-US" sz="2000" dirty="0"/>
          </a:p>
        </p:txBody>
      </p:sp>
      <p:pic>
        <p:nvPicPr>
          <p:cNvPr id="3074" name="Picture 2" descr="C:\Users\Nisha\Downloads\new doc 2019-08-14 12.02.11_3.jpg"/>
          <p:cNvPicPr>
            <a:picLocks noChangeAspect="1" noChangeArrowheads="1"/>
          </p:cNvPicPr>
          <p:nvPr/>
        </p:nvPicPr>
        <p:blipFill>
          <a:blip r:embed="rId2"/>
          <a:srcRect/>
          <a:stretch>
            <a:fillRect/>
          </a:stretch>
        </p:blipFill>
        <p:spPr bwMode="auto">
          <a:xfrm>
            <a:off x="1219200" y="228600"/>
            <a:ext cx="6858000" cy="51054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b="1" dirty="0" smtClean="0"/>
              <a:t>Process Change Management: </a:t>
            </a:r>
            <a:r>
              <a:rPr lang="en-US" dirty="0" smtClean="0"/>
              <a:t>Sources of inputs for process change are:</a:t>
            </a:r>
          </a:p>
          <a:p>
            <a:pPr algn="just">
              <a:buFont typeface="Wingdings" pitchFamily="2" charset="2"/>
              <a:buChar char="§"/>
            </a:pPr>
            <a:r>
              <a:rPr lang="en-US" sz="2000" dirty="0" smtClean="0"/>
              <a:t>Findings and recommendations from Audits and Assessments</a:t>
            </a:r>
          </a:p>
          <a:p>
            <a:pPr algn="just">
              <a:buFont typeface="Wingdings" pitchFamily="2" charset="2"/>
              <a:buChar char="§"/>
            </a:pPr>
            <a:r>
              <a:rPr lang="en-US" sz="2000" dirty="0" smtClean="0"/>
              <a:t>Lessons learnt from monitoring process activities</a:t>
            </a:r>
          </a:p>
          <a:p>
            <a:pPr algn="just">
              <a:buFont typeface="Wingdings" pitchFamily="2" charset="2"/>
              <a:buChar char="§"/>
            </a:pPr>
            <a:r>
              <a:rPr lang="en-US" sz="2000" dirty="0" smtClean="0"/>
              <a:t>Change proposals from project staff and managers</a:t>
            </a:r>
          </a:p>
          <a:p>
            <a:pPr algn="just">
              <a:buFont typeface="Wingdings" pitchFamily="2" charset="2"/>
              <a:buChar char="§"/>
            </a:pPr>
            <a:r>
              <a:rPr lang="en-US" sz="2000" dirty="0" smtClean="0"/>
              <a:t>Analyzed and interpreted processes and product measurement data</a:t>
            </a:r>
          </a:p>
          <a:p>
            <a:pPr algn="just"/>
            <a:r>
              <a:rPr lang="en-US" dirty="0" smtClean="0"/>
              <a:t>The format for Process Change request should include the following:</a:t>
            </a:r>
          </a:p>
          <a:p>
            <a:pPr algn="just"/>
            <a:r>
              <a:rPr lang="en-US" sz="2000" dirty="0" smtClean="0"/>
              <a:t>Requester’s Name</a:t>
            </a:r>
          </a:p>
          <a:p>
            <a:pPr algn="just"/>
            <a:r>
              <a:rPr lang="en-US" sz="2000" dirty="0" smtClean="0"/>
              <a:t>Requester’s contact no</a:t>
            </a:r>
          </a:p>
          <a:p>
            <a:pPr algn="just"/>
            <a:r>
              <a:rPr lang="en-US" sz="2000" dirty="0" smtClean="0"/>
              <a:t>Ref to process in the Quality Management system for which change is requested</a:t>
            </a:r>
          </a:p>
          <a:p>
            <a:pPr algn="just"/>
            <a:r>
              <a:rPr lang="en-US" sz="2000" dirty="0" smtClean="0"/>
              <a:t>Description of change requested</a:t>
            </a:r>
          </a:p>
          <a:p>
            <a:pPr algn="just"/>
            <a:r>
              <a:rPr lang="en-US" sz="2000" dirty="0" smtClean="0"/>
              <a:t>Justification for </a:t>
            </a:r>
            <a:r>
              <a:rPr lang="en-US" sz="2000" smtClean="0"/>
              <a:t>the change </a:t>
            </a:r>
            <a:r>
              <a:rPr lang="en-US" sz="2000" dirty="0" smtClean="0"/>
              <a:t>suggested </a:t>
            </a:r>
          </a:p>
          <a:p>
            <a:pPr algn="just"/>
            <a:endParaRPr lang="en-US" dirty="0"/>
          </a:p>
        </p:txBody>
      </p:sp>
      <p:sp>
        <p:nvSpPr>
          <p:cNvPr id="3" name="Title 2"/>
          <p:cNvSpPr>
            <a:spLocks noGrp="1"/>
          </p:cNvSpPr>
          <p:nvPr>
            <p:ph type="title"/>
          </p:nvPr>
        </p:nvSpPr>
        <p:spPr/>
        <p:txBody>
          <a:bodyPr>
            <a:normAutofit fontScale="90000"/>
          </a:bodyPr>
          <a:lstStyle/>
          <a:p>
            <a:r>
              <a:rPr lang="en-US" dirty="0" smtClean="0"/>
              <a:t>SQA: Organization Level Initiatives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
            </a:pPr>
            <a:r>
              <a:rPr lang="en-US" dirty="0" smtClean="0"/>
              <a:t>Configuration Management</a:t>
            </a:r>
          </a:p>
          <a:p>
            <a:pPr>
              <a:buFont typeface="Wingdings" pitchFamily="2" charset="2"/>
              <a:buChar char="§"/>
            </a:pPr>
            <a:r>
              <a:rPr lang="en-US" dirty="0" smtClean="0"/>
              <a:t>Problem reporting and corrective action</a:t>
            </a:r>
          </a:p>
          <a:p>
            <a:pPr>
              <a:buFont typeface="Wingdings" pitchFamily="2" charset="2"/>
              <a:buChar char="§"/>
            </a:pPr>
            <a:r>
              <a:rPr lang="en-US" dirty="0" smtClean="0"/>
              <a:t>Tools, techniques and methodologies</a:t>
            </a:r>
          </a:p>
          <a:p>
            <a:pPr>
              <a:buFont typeface="Wingdings" pitchFamily="2" charset="2"/>
              <a:buChar char="§"/>
            </a:pPr>
            <a:r>
              <a:rPr lang="en-US" dirty="0" smtClean="0"/>
              <a:t>Code control</a:t>
            </a:r>
          </a:p>
          <a:p>
            <a:pPr>
              <a:buFont typeface="Wingdings" pitchFamily="2" charset="2"/>
              <a:buChar char="§"/>
            </a:pPr>
            <a:r>
              <a:rPr lang="en-US" dirty="0" smtClean="0"/>
              <a:t>Media control</a:t>
            </a:r>
          </a:p>
          <a:p>
            <a:pPr>
              <a:buFont typeface="Wingdings" pitchFamily="2" charset="2"/>
              <a:buChar char="§"/>
            </a:pPr>
            <a:r>
              <a:rPr lang="en-US" dirty="0" smtClean="0"/>
              <a:t>Supplier control</a:t>
            </a:r>
          </a:p>
          <a:p>
            <a:pPr>
              <a:buFont typeface="Wingdings" pitchFamily="2" charset="2"/>
              <a:buChar char="§"/>
            </a:pPr>
            <a:r>
              <a:rPr lang="en-US" dirty="0" smtClean="0"/>
              <a:t>Records collection, maintenance and retention</a:t>
            </a:r>
            <a:endParaRPr lang="en-US" dirty="0"/>
          </a:p>
        </p:txBody>
      </p:sp>
      <p:sp>
        <p:nvSpPr>
          <p:cNvPr id="3" name="Title 2"/>
          <p:cNvSpPr>
            <a:spLocks noGrp="1"/>
          </p:cNvSpPr>
          <p:nvPr>
            <p:ph type="title"/>
          </p:nvPr>
        </p:nvSpPr>
        <p:spPr/>
        <p:txBody>
          <a:bodyPr/>
          <a:lstStyle/>
          <a:p>
            <a:r>
              <a:rPr lang="en-US" dirty="0" smtClean="0"/>
              <a:t>Content of SQA Plan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states the specific purpose and scope of the SQA plan. It names the software product that it covers and describe its use.</a:t>
            </a:r>
            <a:endParaRPr lang="en-US" dirty="0"/>
          </a:p>
        </p:txBody>
      </p:sp>
      <p:sp>
        <p:nvSpPr>
          <p:cNvPr id="3" name="Title 2"/>
          <p:cNvSpPr>
            <a:spLocks noGrp="1"/>
          </p:cNvSpPr>
          <p:nvPr>
            <p:ph type="title"/>
          </p:nvPr>
        </p:nvSpPr>
        <p:spPr/>
        <p:txBody>
          <a:bodyPr/>
          <a:lstStyle/>
          <a:p>
            <a:r>
              <a:rPr lang="en-US" dirty="0" smtClean="0"/>
              <a:t>Purpose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complete list of the documents referenced in the plan.</a:t>
            </a:r>
            <a:endParaRPr lang="en-US" dirty="0"/>
          </a:p>
        </p:txBody>
      </p:sp>
      <p:sp>
        <p:nvSpPr>
          <p:cNvPr id="3" name="Title 2"/>
          <p:cNvSpPr>
            <a:spLocks noGrp="1"/>
          </p:cNvSpPr>
          <p:nvPr>
            <p:ph type="title"/>
          </p:nvPr>
        </p:nvSpPr>
        <p:spPr/>
        <p:txBody>
          <a:bodyPr/>
          <a:lstStyle/>
          <a:p>
            <a:r>
              <a:rPr lang="en-US" dirty="0" smtClean="0"/>
              <a:t>Referenced documents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IEEE standard lays down three aspects that should be covered in this section of the Quality Assurance Plan:</a:t>
            </a:r>
          </a:p>
          <a:p>
            <a:pPr>
              <a:buFont typeface="Wingdings" pitchFamily="2" charset="2"/>
              <a:buChar char="§"/>
            </a:pPr>
            <a:r>
              <a:rPr lang="en-US" dirty="0" smtClean="0"/>
              <a:t>Organization</a:t>
            </a:r>
          </a:p>
          <a:p>
            <a:pPr>
              <a:buFont typeface="Wingdings" pitchFamily="2" charset="2"/>
              <a:buChar char="§"/>
            </a:pPr>
            <a:r>
              <a:rPr lang="en-US" dirty="0" smtClean="0"/>
              <a:t>Tasks</a:t>
            </a:r>
          </a:p>
          <a:p>
            <a:pPr>
              <a:buFont typeface="Wingdings" pitchFamily="2" charset="2"/>
              <a:buChar char="§"/>
            </a:pPr>
            <a:r>
              <a:rPr lang="en-US" dirty="0" smtClean="0"/>
              <a:t>Responsibilities</a:t>
            </a:r>
            <a:endParaRPr lang="en-US" dirty="0"/>
          </a:p>
        </p:txBody>
      </p:sp>
      <p:sp>
        <p:nvSpPr>
          <p:cNvPr id="3" name="Title 2"/>
          <p:cNvSpPr>
            <a:spLocks noGrp="1"/>
          </p:cNvSpPr>
          <p:nvPr>
            <p:ph type="title"/>
          </p:nvPr>
        </p:nvSpPr>
        <p:spPr/>
        <p:txBody>
          <a:bodyPr/>
          <a:lstStyle/>
          <a:p>
            <a:r>
              <a:rPr lang="en-US" dirty="0" smtClean="0"/>
              <a:t>Management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about the project organization, roles of team members, their hierarchy etc. It is important that head of SQA function in the organization has authority to be able to perform independent verification that the processes are adhered to.</a:t>
            </a:r>
            <a:endParaRPr lang="en-US" dirty="0"/>
          </a:p>
        </p:txBody>
      </p:sp>
      <p:sp>
        <p:nvSpPr>
          <p:cNvPr id="3" name="Title 2"/>
          <p:cNvSpPr>
            <a:spLocks noGrp="1"/>
          </p:cNvSpPr>
          <p:nvPr>
            <p:ph type="title"/>
          </p:nvPr>
        </p:nvSpPr>
        <p:spPr/>
        <p:txBody>
          <a:bodyPr/>
          <a:lstStyle/>
          <a:p>
            <a:r>
              <a:rPr lang="en-US" dirty="0" smtClean="0"/>
              <a:t>Organization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446</TotalTime>
  <Words>2310</Words>
  <Application>Microsoft Office PowerPoint</Application>
  <PresentationFormat>On-screen Show (4:3)</PresentationFormat>
  <Paragraphs>236</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Software Quality Assurance Planning</vt:lpstr>
      <vt:lpstr>Software Quality Assurance</vt:lpstr>
      <vt:lpstr>Software Quality Assurance</vt:lpstr>
      <vt:lpstr>Content of SQA Plan</vt:lpstr>
      <vt:lpstr>Content of SQA Plan</vt:lpstr>
      <vt:lpstr>Purpose</vt:lpstr>
      <vt:lpstr>Referenced documents</vt:lpstr>
      <vt:lpstr>Management</vt:lpstr>
      <vt:lpstr>Organization</vt:lpstr>
      <vt:lpstr>Tasks</vt:lpstr>
      <vt:lpstr>Tasks</vt:lpstr>
      <vt:lpstr>Tasks</vt:lpstr>
      <vt:lpstr>Responsibilities</vt:lpstr>
      <vt:lpstr>Responsibilities</vt:lpstr>
      <vt:lpstr>Documentation</vt:lpstr>
      <vt:lpstr>Standards, Practices and Conventions </vt:lpstr>
      <vt:lpstr>Reviews and Audits</vt:lpstr>
      <vt:lpstr>Reviews and Audits</vt:lpstr>
      <vt:lpstr>Reviews and Audits</vt:lpstr>
      <vt:lpstr>Reviews and Audits</vt:lpstr>
      <vt:lpstr>Configuration Management</vt:lpstr>
      <vt:lpstr>Problem Reporting and Corrective Action</vt:lpstr>
      <vt:lpstr>Tools, Techniques and Methodologies</vt:lpstr>
      <vt:lpstr>Code Control</vt:lpstr>
      <vt:lpstr>Media Control and Back Up</vt:lpstr>
      <vt:lpstr>Supplier Control</vt:lpstr>
      <vt:lpstr>Records Collection, maintenance and Retention</vt:lpstr>
      <vt:lpstr>Slide 28</vt:lpstr>
      <vt:lpstr>Slide 29</vt:lpstr>
      <vt:lpstr>Slide 30</vt:lpstr>
      <vt:lpstr>SQA: Organization Level Initiatives</vt:lpstr>
      <vt:lpstr>SQA: Organization Level Initiatives</vt:lpstr>
      <vt:lpstr>SQA: Organization Level Initiatives</vt:lpstr>
      <vt:lpstr>SQA: Organization Level Initiatives</vt:lpstr>
      <vt:lpstr>SQA: Organization Level Initiatives</vt:lpstr>
      <vt:lpstr>SQA: Organization Level Initiatives</vt:lpstr>
      <vt:lpstr>SQA: Organization Level Initiatives</vt:lpstr>
      <vt:lpstr>SQA: Organization Level Initiatives</vt:lpstr>
      <vt:lpstr>SQA: Organization Level Initiatives</vt:lpstr>
      <vt:lpstr>Slide 40</vt:lpstr>
      <vt:lpstr>Slide 41</vt:lpstr>
      <vt:lpstr>SQA: Organization Level Initiatives</vt:lpstr>
      <vt:lpstr>SQA: Organization Level Initiatives</vt:lpstr>
      <vt:lpstr>SQA: Organization Level Initiatives</vt:lpstr>
      <vt:lpstr>Slide 45</vt:lpstr>
      <vt:lpstr>SQA: Organization Level Initiatives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Planning</dc:title>
  <dc:creator>Nisha</dc:creator>
  <cp:lastModifiedBy>Nisha</cp:lastModifiedBy>
  <cp:revision>42</cp:revision>
  <dcterms:created xsi:type="dcterms:W3CDTF">2006-08-16T00:00:00Z</dcterms:created>
  <dcterms:modified xsi:type="dcterms:W3CDTF">2019-08-14T07:42:56Z</dcterms:modified>
</cp:coreProperties>
</file>