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7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0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8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7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9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9DEB-D7B1-4199-8339-309FC1591F50}" type="datetimeFigureOut">
              <a:rPr lang="en-US" smtClean="0"/>
              <a:t>07-Oct-16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7F5B-612F-4E5B-9469-A4D01526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Statistical SQA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6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4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19" y="1392490"/>
            <a:ext cx="11369844" cy="5184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Statistical quality assurance reflects a growing trend throughout industry to become more quantitative about quality. 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software, statistical quality assurance implies the following </a:t>
            </a:r>
            <a:r>
              <a:rPr lang="en-US" sz="2400" dirty="0" smtClean="0"/>
              <a:t>steps: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Information </a:t>
            </a:r>
            <a:r>
              <a:rPr lang="en-US" dirty="0"/>
              <a:t>about software defects is collected and </a:t>
            </a:r>
            <a:r>
              <a:rPr lang="en-US" dirty="0" smtClean="0"/>
              <a:t>categorized.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attempt is made to trace each defect to its underlying cause (e.g., non-conformance to specifications, design error, violation of standards, poor communication with the customer). </a:t>
            </a:r>
            <a:endParaRPr lang="en-US" dirty="0" smtClean="0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the Pareto principle (80 percent of the defects can be traced to 20 percent of all possible causes), isolate the 20 percent (the "vital few"). </a:t>
            </a:r>
            <a:endParaRPr lang="en-US" dirty="0" smtClean="0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the vital few causes have been identified, move to correct the problems that have caused the defects. </a:t>
            </a:r>
          </a:p>
        </p:txBody>
      </p:sp>
    </p:spTree>
    <p:extLst>
      <p:ext uri="{BB962C8B-B14F-4D97-AF65-F5344CB8AC3E}">
        <p14:creationId xmlns:p14="http://schemas.microsoft.com/office/powerpoint/2010/main" val="1509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4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Statistical Quality Assurance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4" y="1825625"/>
            <a:ext cx="11081082" cy="4351338"/>
          </a:xfrm>
        </p:spPr>
        <p:txBody>
          <a:bodyPr/>
          <a:lstStyle/>
          <a:p>
            <a:r>
              <a:rPr lang="en-US" dirty="0"/>
              <a:t>This relatively simple concept represents an important step towards the creation </a:t>
            </a:r>
            <a:r>
              <a:rPr lang="en-US" dirty="0" smtClean="0"/>
              <a:t>of </a:t>
            </a:r>
            <a:r>
              <a:rPr lang="en-US" dirty="0"/>
              <a:t>an adaptive software engineering </a:t>
            </a:r>
            <a:r>
              <a:rPr lang="en-US" dirty="0" smtClean="0"/>
              <a:t>process.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are made to improve those elements of the process that introduce error. 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that a software engineering organization collects information on defects for a period of one year.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of the defects are uncovered as software is being developed. </a:t>
            </a:r>
            <a:endParaRPr lang="en-US" dirty="0" smtClean="0"/>
          </a:p>
          <a:p>
            <a:pPr lvl="1"/>
            <a:r>
              <a:rPr lang="en-US" dirty="0" smtClean="0"/>
              <a:t>Others </a:t>
            </a:r>
            <a:r>
              <a:rPr lang="en-US" dirty="0"/>
              <a:t>are encountered after the software has been released to its end-users.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4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Statistical 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17" y="1312280"/>
            <a:ext cx="11161293" cy="50243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dirty="0" smtClean="0"/>
              <a:t>All the errors can </a:t>
            </a:r>
            <a:r>
              <a:rPr lang="en-US" sz="2200" b="1" dirty="0"/>
              <a:t>be tracked to one (or more) of the following causes</a:t>
            </a:r>
            <a:r>
              <a:rPr lang="en-US" sz="2200" dirty="0"/>
              <a:t>: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incomplete </a:t>
            </a:r>
            <a:r>
              <a:rPr lang="en-US" sz="2200" dirty="0"/>
              <a:t>or erroneous specifications (IBS)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misinterpretation </a:t>
            </a:r>
            <a:r>
              <a:rPr lang="en-US" sz="2200" dirty="0"/>
              <a:t>of customer communication (MCC)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intentional </a:t>
            </a:r>
            <a:r>
              <a:rPr lang="en-US" sz="2200" dirty="0"/>
              <a:t>deviation from specifications (IDS)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violation </a:t>
            </a:r>
            <a:r>
              <a:rPr lang="en-US" sz="2200" dirty="0"/>
              <a:t>of programming standards (VPS)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error </a:t>
            </a:r>
            <a:r>
              <a:rPr lang="en-US" sz="2200" dirty="0"/>
              <a:t>in data representation (EDR)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inconsistent </a:t>
            </a:r>
            <a:r>
              <a:rPr lang="en-US" sz="2200" dirty="0"/>
              <a:t>component interface (ICI)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error </a:t>
            </a:r>
            <a:r>
              <a:rPr lang="en-US" sz="2200" dirty="0"/>
              <a:t>in design logic (EDL)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incomplete </a:t>
            </a:r>
            <a:r>
              <a:rPr lang="en-US" sz="2200" dirty="0"/>
              <a:t>or erroneous testing (IET)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inaccurate </a:t>
            </a:r>
            <a:r>
              <a:rPr lang="en-US" sz="2200" dirty="0"/>
              <a:t>or incomplete documentation (IID)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error </a:t>
            </a:r>
            <a:r>
              <a:rPr lang="en-US" sz="2200" dirty="0"/>
              <a:t>in programming language translation of design (PLT)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ambiguous </a:t>
            </a:r>
            <a:r>
              <a:rPr lang="en-US" sz="2200" dirty="0"/>
              <a:t>or inconsistent human/computer interface (HCI) 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 smtClean="0"/>
              <a:t>miscellaneous </a:t>
            </a:r>
            <a:r>
              <a:rPr lang="en-US" sz="2200" dirty="0"/>
              <a:t>(MIS) 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36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0" y="1536326"/>
            <a:ext cx="9095873" cy="4591757"/>
          </a:xfrm>
        </p:spPr>
      </p:pic>
      <p:sp>
        <p:nvSpPr>
          <p:cNvPr id="6" name="Rectangle 5"/>
          <p:cNvSpPr/>
          <p:nvPr/>
        </p:nvSpPr>
        <p:spPr>
          <a:xfrm>
            <a:off x="3048000" y="8899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 smtClean="0">
                <a:solidFill>
                  <a:srgbClr val="333333"/>
                </a:solidFill>
                <a:effectLst/>
                <a:latin typeface="Times" panose="02020603050405020304" pitchFamily="18" charset="0"/>
              </a:rPr>
              <a:t>Table 1: DATA COLLECTION FOR STATISTICAL SQA</a:t>
            </a:r>
            <a:r>
              <a:rPr lang="en-US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4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Statistical 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59" y="1376449"/>
            <a:ext cx="11161293" cy="52489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To apply statistical SQA, Table </a:t>
            </a:r>
            <a:r>
              <a:rPr lang="en-US" sz="2000" dirty="0" smtClean="0"/>
              <a:t>1 </a:t>
            </a:r>
            <a:r>
              <a:rPr lang="en-US" sz="2000" dirty="0"/>
              <a:t>is built. </a:t>
            </a:r>
            <a:endParaRPr lang="en-US" sz="20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table indicates that IES, MCC, and EDR are the vital few causes that account for 53 percent of all errors. </a:t>
            </a:r>
            <a:endParaRPr lang="en-US" sz="20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It </a:t>
            </a:r>
            <a:r>
              <a:rPr lang="en-US" sz="2000" dirty="0"/>
              <a:t>should be noted, however, that IES, EDR, PLT, and EDL would be selected as the vital few causes if only serious errors are considered. </a:t>
            </a:r>
            <a:endParaRPr lang="en-US" sz="20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Once </a:t>
            </a:r>
            <a:r>
              <a:rPr lang="en-US" sz="2000" dirty="0"/>
              <a:t>the vital few causes are determined, the software engineering organization can begin corrective action. </a:t>
            </a:r>
            <a:endParaRPr lang="en-US" sz="20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For </a:t>
            </a:r>
            <a:r>
              <a:rPr lang="en-US" sz="2000" dirty="0"/>
              <a:t>example, to correct MCC, the software developer might implement facilitated application specification techniques to improve the quality of customer communication and specifications. </a:t>
            </a:r>
            <a:endParaRPr lang="en-US" sz="20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To </a:t>
            </a:r>
            <a:r>
              <a:rPr lang="en-US" sz="2000" dirty="0"/>
              <a:t>improve EDR, the developer might acquire CASE tools for data modeling and perform more stringent data design reviews. </a:t>
            </a:r>
            <a:endParaRPr lang="en-US" sz="20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The corrective </a:t>
            </a:r>
            <a:r>
              <a:rPr lang="en-US" sz="2000" dirty="0"/>
              <a:t>action focuses primarily on the vital few. </a:t>
            </a:r>
            <a:endParaRPr lang="en-US" sz="20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As </a:t>
            </a:r>
            <a:r>
              <a:rPr lang="en-US" sz="2000" dirty="0"/>
              <a:t>the vital few causes are corrected, new candidates pop to the top of the stack. 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6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Statistical 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59" y="1472700"/>
            <a:ext cx="11177335" cy="5264983"/>
          </a:xfrm>
        </p:spPr>
        <p:txBody>
          <a:bodyPr/>
          <a:lstStyle/>
          <a:p>
            <a:r>
              <a:rPr lang="en-US" dirty="0"/>
              <a:t>Statistical quality assurance techniques for software have been shown to provide substantial quality improvement [ART97].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some cases, software organizations have achieved a 50 percent reduction per year in defects after applying these </a:t>
            </a:r>
            <a:r>
              <a:rPr lang="en-US" dirty="0" smtClean="0"/>
              <a:t>techniques.</a:t>
            </a:r>
          </a:p>
          <a:p>
            <a:r>
              <a:rPr lang="en-US" dirty="0" smtClean="0"/>
              <a:t>In </a:t>
            </a:r>
            <a:r>
              <a:rPr lang="en-US" dirty="0"/>
              <a:t>conjunction with the collection of defect information, software developers can calculate an error index (El) for each major step in the software process [IEE94]. </a:t>
            </a:r>
          </a:p>
        </p:txBody>
      </p:sp>
    </p:spTree>
    <p:extLst>
      <p:ext uri="{BB962C8B-B14F-4D97-AF65-F5344CB8AC3E}">
        <p14:creationId xmlns:p14="http://schemas.microsoft.com/office/powerpoint/2010/main" val="41759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Statistical Quality Assurance – Error Index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33" y="1370116"/>
            <a:ext cx="11321713" cy="4351338"/>
          </a:xfrm>
        </p:spPr>
        <p:txBody>
          <a:bodyPr>
            <a:noAutofit/>
          </a:bodyPr>
          <a:lstStyle/>
          <a:p>
            <a:r>
              <a:rPr lang="en-US" sz="2000" dirty="0"/>
              <a:t>After analysis, design, coding, testing, and release, the following data are gathered: 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  = </a:t>
            </a:r>
            <a:r>
              <a:rPr lang="en-US" sz="2000" dirty="0"/>
              <a:t>The total number of errors uncovered during the </a:t>
            </a:r>
            <a:r>
              <a:rPr lang="en-US" sz="2000" dirty="0" err="1"/>
              <a:t>ith</a:t>
            </a:r>
            <a:r>
              <a:rPr lang="en-US" sz="2000" dirty="0"/>
              <a:t> step in the software engineering process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S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  =    the number of serious errors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 </a:t>
            </a:r>
            <a:r>
              <a:rPr lang="en-US" sz="2000" dirty="0" smtClean="0"/>
              <a:t>=    the number of moderate errors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  =    the number of minor errors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PS  =    size of the product (LOG, design statements, pages of documentation) at 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step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, W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,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= weighting factors for serious, moderate, and trivial errors, </a:t>
            </a:r>
          </a:p>
          <a:p>
            <a:pPr marL="0" indent="0">
              <a:buNone/>
            </a:pPr>
            <a:r>
              <a:rPr lang="en-US" sz="2000" dirty="0" smtClean="0"/>
              <a:t>		       where recommended values are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s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 10, </a:t>
            </a:r>
            <a:r>
              <a:rPr lang="en-US" sz="2000" dirty="0" smtClean="0"/>
              <a:t>W</a:t>
            </a:r>
            <a:r>
              <a:rPr lang="en-US" sz="2000" baseline="-25000" dirty="0" smtClean="0"/>
              <a:t>m </a:t>
            </a:r>
            <a:r>
              <a:rPr lang="en-US" sz="2000" dirty="0" smtClean="0"/>
              <a:t>= 3,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smtClean="0"/>
              <a:t>= 1. </a:t>
            </a:r>
          </a:p>
          <a:p>
            <a:endParaRPr lang="en-US" sz="2000" dirty="0" smtClean="0"/>
          </a:p>
          <a:p>
            <a:r>
              <a:rPr lang="en-US" sz="2000" dirty="0" smtClean="0"/>
              <a:t>At each step in the software process, a phase index, </a:t>
            </a:r>
            <a:r>
              <a:rPr lang="en-US" sz="2000" dirty="0" err="1" smtClean="0"/>
              <a:t>PI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, is computed: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Pl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W</a:t>
            </a:r>
            <a:r>
              <a:rPr lang="en-US" sz="2000" b="1" baseline="-25000" dirty="0" err="1" smtClean="0"/>
              <a:t>s</a:t>
            </a:r>
            <a:r>
              <a:rPr lang="en-US" sz="2000" b="1" dirty="0" smtClean="0"/>
              <a:t>(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i </a:t>
            </a:r>
            <a:r>
              <a:rPr lang="en-US" sz="2000" b="1" dirty="0" smtClean="0"/>
              <a:t>/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) + </a:t>
            </a:r>
            <a:r>
              <a:rPr lang="en-US" sz="2000" b="1" dirty="0" smtClean="0"/>
              <a:t>W</a:t>
            </a:r>
            <a:r>
              <a:rPr lang="en-US" sz="2000" b="1" baseline="-25000" dirty="0" smtClean="0"/>
              <a:t>m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M</a:t>
            </a:r>
            <a:r>
              <a:rPr lang="en-US" sz="2000" b="1" baseline="-25000" dirty="0" err="1" smtClean="0"/>
              <a:t>i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/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) + </a:t>
            </a:r>
            <a:r>
              <a:rPr lang="en-US" sz="2000" b="1" dirty="0" err="1" smtClean="0"/>
              <a:t>W</a:t>
            </a:r>
            <a:r>
              <a:rPr lang="en-US" sz="2000" b="1" baseline="-25000" dirty="0" err="1" smtClean="0"/>
              <a:t>t</a:t>
            </a:r>
            <a:r>
              <a:rPr lang="en-US" sz="2000" b="1" dirty="0" smtClean="0"/>
              <a:t>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T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 </a:t>
            </a:r>
            <a:r>
              <a:rPr lang="en-US" sz="2000" b="1" dirty="0" smtClean="0"/>
              <a:t>/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57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385011"/>
            <a:ext cx="11181348" cy="5791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error index is computed by calculating the cumulative effect on each </a:t>
            </a:r>
            <a:r>
              <a:rPr lang="en-US" dirty="0" err="1" smtClean="0"/>
              <a:t>PIi</a:t>
            </a:r>
            <a:r>
              <a:rPr lang="en-US" dirty="0" smtClean="0"/>
              <a:t>, weighting errors encountered later in the software engineering process more heavily than those encountered earlier: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EI= Σ(</a:t>
            </a:r>
            <a:r>
              <a:rPr lang="en-US" b="1" dirty="0" err="1" smtClean="0"/>
              <a:t>i</a:t>
            </a:r>
            <a:r>
              <a:rPr lang="en-US" b="1" dirty="0" smtClean="0"/>
              <a:t> x </a:t>
            </a:r>
            <a:r>
              <a:rPr lang="en-US" b="1" dirty="0" err="1" smtClean="0"/>
              <a:t>PI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)/PS =  (PI</a:t>
            </a:r>
            <a:r>
              <a:rPr lang="en-US" b="1" baseline="-25000" dirty="0" smtClean="0"/>
              <a:t>1</a:t>
            </a:r>
            <a:r>
              <a:rPr lang="en-US" b="1" dirty="0" smtClean="0"/>
              <a:t> + 2PI</a:t>
            </a:r>
            <a:r>
              <a:rPr lang="en-US" b="1" baseline="-25000" dirty="0" smtClean="0"/>
              <a:t>2</a:t>
            </a:r>
            <a:r>
              <a:rPr lang="en-US" b="1" dirty="0" smtClean="0"/>
              <a:t> + 3PI</a:t>
            </a:r>
            <a:r>
              <a:rPr lang="en-US" b="1" baseline="-25000" dirty="0" smtClean="0"/>
              <a:t>3</a:t>
            </a:r>
            <a:r>
              <a:rPr lang="en-US" b="1" dirty="0" smtClean="0"/>
              <a:t> + .. . </a:t>
            </a:r>
            <a:r>
              <a:rPr lang="en-US" b="1" dirty="0" err="1" smtClean="0"/>
              <a:t>iPI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)/PS</a:t>
            </a:r>
          </a:p>
          <a:p>
            <a:endParaRPr lang="en-US" dirty="0" smtClean="0"/>
          </a:p>
          <a:p>
            <a:r>
              <a:rPr lang="en-US" dirty="0" smtClean="0"/>
              <a:t>The weighting factors for each phase should become larger as development progresses. This rewards an organization that finds errors early.</a:t>
            </a:r>
          </a:p>
          <a:p>
            <a:r>
              <a:rPr lang="en-US" dirty="0" smtClean="0"/>
              <a:t>The </a:t>
            </a:r>
            <a:r>
              <a:rPr lang="en-US" dirty="0"/>
              <a:t>error index can be used in conjunction with information </a:t>
            </a:r>
            <a:r>
              <a:rPr lang="en-US" dirty="0" smtClean="0"/>
              <a:t>collected in</a:t>
            </a:r>
            <a:r>
              <a:rPr lang="en-US" dirty="0"/>
              <a:t> Table </a:t>
            </a:r>
            <a:r>
              <a:rPr lang="en-US" dirty="0" smtClean="0"/>
              <a:t>1 to </a:t>
            </a:r>
            <a:r>
              <a:rPr lang="en-US" dirty="0"/>
              <a:t>develop an overall indication of improvement in software </a:t>
            </a:r>
            <a:r>
              <a:rPr lang="en-US" dirty="0" smtClean="0"/>
              <a:t>quality.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The </a:t>
            </a:r>
            <a:r>
              <a:rPr lang="en-US" dirty="0"/>
              <a:t>application of the statistical SQA and the Pareto principle can be summarized </a:t>
            </a:r>
            <a:r>
              <a:rPr lang="en-US" dirty="0" smtClean="0"/>
              <a:t>as: </a:t>
            </a:r>
          </a:p>
          <a:p>
            <a:pPr marL="0" indent="0" algn="ctr">
              <a:buNone/>
            </a:pPr>
            <a:r>
              <a:rPr lang="en-US" b="1" dirty="0" smtClean="0"/>
              <a:t>Spend </a:t>
            </a:r>
            <a:r>
              <a:rPr lang="en-US" b="1" dirty="0"/>
              <a:t>your time focusing on things that really matter, but first be sure that you understand what really matters!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Office Theme</vt:lpstr>
      <vt:lpstr>Statistical SQA</vt:lpstr>
      <vt:lpstr>Introduction</vt:lpstr>
      <vt:lpstr>Statistical Quality Assurance</vt:lpstr>
      <vt:lpstr>Statistical Quality Assurance</vt:lpstr>
      <vt:lpstr>PowerPoint Presentation</vt:lpstr>
      <vt:lpstr>Statistical Quality Assurance</vt:lpstr>
      <vt:lpstr>Statistical Quality Assurance</vt:lpstr>
      <vt:lpstr>Statistical Quality Assurance – Error Index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SQA</dc:title>
  <dc:creator>sapna</dc:creator>
  <cp:lastModifiedBy>sapna</cp:lastModifiedBy>
  <cp:revision>5</cp:revision>
  <dcterms:created xsi:type="dcterms:W3CDTF">2016-10-07T04:23:11Z</dcterms:created>
  <dcterms:modified xsi:type="dcterms:W3CDTF">2016-10-07T05:01:20Z</dcterms:modified>
</cp:coreProperties>
</file>