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6"/>
  </p:notesMasterIdLst>
  <p:sldIdLst>
    <p:sldId id="522" r:id="rId2"/>
    <p:sldId id="523" r:id="rId3"/>
    <p:sldId id="556" r:id="rId4"/>
    <p:sldId id="557" r:id="rId5"/>
    <p:sldId id="555" r:id="rId6"/>
    <p:sldId id="521" r:id="rId7"/>
    <p:sldId id="532" r:id="rId8"/>
    <p:sldId id="533" r:id="rId9"/>
    <p:sldId id="534" r:id="rId10"/>
    <p:sldId id="281" r:id="rId11"/>
    <p:sldId id="282" r:id="rId12"/>
    <p:sldId id="283" r:id="rId13"/>
    <p:sldId id="284" r:id="rId14"/>
    <p:sldId id="285" r:id="rId15"/>
    <p:sldId id="286" r:id="rId16"/>
    <p:sldId id="287" r:id="rId17"/>
    <p:sldId id="288" r:id="rId18"/>
    <p:sldId id="519" r:id="rId19"/>
    <p:sldId id="517" r:id="rId20"/>
    <p:sldId id="518" r:id="rId21"/>
    <p:sldId id="311" r:id="rId22"/>
    <p:sldId id="312" r:id="rId23"/>
    <p:sldId id="313" r:id="rId24"/>
    <p:sldId id="289" r:id="rId25"/>
    <p:sldId id="290" r:id="rId26"/>
    <p:sldId id="291" r:id="rId27"/>
    <p:sldId id="294" r:id="rId28"/>
    <p:sldId id="295" r:id="rId29"/>
    <p:sldId id="297" r:id="rId30"/>
    <p:sldId id="298" r:id="rId31"/>
    <p:sldId id="299" r:id="rId32"/>
    <p:sldId id="301" r:id="rId33"/>
    <p:sldId id="303" r:id="rId34"/>
    <p:sldId id="305" r:id="rId35"/>
    <p:sldId id="306" r:id="rId36"/>
    <p:sldId id="314" r:id="rId37"/>
    <p:sldId id="545" r:id="rId38"/>
    <p:sldId id="546" r:id="rId39"/>
    <p:sldId id="547" r:id="rId40"/>
    <p:sldId id="548" r:id="rId41"/>
    <p:sldId id="537" r:id="rId42"/>
    <p:sldId id="536" r:id="rId43"/>
    <p:sldId id="538" r:id="rId44"/>
    <p:sldId id="539" r:id="rId45"/>
    <p:sldId id="540" r:id="rId46"/>
    <p:sldId id="541" r:id="rId47"/>
    <p:sldId id="542" r:id="rId48"/>
    <p:sldId id="544" r:id="rId49"/>
    <p:sldId id="335" r:id="rId50"/>
    <p:sldId id="328" r:id="rId51"/>
    <p:sldId id="336" r:id="rId52"/>
    <p:sldId id="329" r:id="rId53"/>
    <p:sldId id="331" r:id="rId54"/>
    <p:sldId id="332" r:id="rId55"/>
    <p:sldId id="333" r:id="rId56"/>
    <p:sldId id="334" r:id="rId57"/>
    <p:sldId id="338" r:id="rId58"/>
    <p:sldId id="339" r:id="rId59"/>
    <p:sldId id="340" r:id="rId60"/>
    <p:sldId id="341" r:id="rId61"/>
    <p:sldId id="342" r:id="rId62"/>
    <p:sldId id="343" r:id="rId63"/>
    <p:sldId id="344" r:id="rId64"/>
    <p:sldId id="345" r:id="rId65"/>
    <p:sldId id="353" r:id="rId66"/>
    <p:sldId id="346" r:id="rId67"/>
    <p:sldId id="347" r:id="rId68"/>
    <p:sldId id="348" r:id="rId69"/>
    <p:sldId id="349" r:id="rId70"/>
    <p:sldId id="350" r:id="rId71"/>
    <p:sldId id="351" r:id="rId72"/>
    <p:sldId id="354" r:id="rId73"/>
    <p:sldId id="357" r:id="rId74"/>
    <p:sldId id="561" r:id="rId75"/>
    <p:sldId id="560" r:id="rId76"/>
    <p:sldId id="562" r:id="rId77"/>
    <p:sldId id="358" r:id="rId78"/>
    <p:sldId id="359" r:id="rId79"/>
    <p:sldId id="355" r:id="rId80"/>
    <p:sldId id="382" r:id="rId81"/>
    <p:sldId id="364" r:id="rId82"/>
    <p:sldId id="365" r:id="rId83"/>
    <p:sldId id="366" r:id="rId84"/>
    <p:sldId id="368" r:id="rId85"/>
    <p:sldId id="369" r:id="rId86"/>
    <p:sldId id="370" r:id="rId87"/>
    <p:sldId id="371" r:id="rId88"/>
    <p:sldId id="372" r:id="rId89"/>
    <p:sldId id="373" r:id="rId90"/>
    <p:sldId id="374" r:id="rId91"/>
    <p:sldId id="375" r:id="rId92"/>
    <p:sldId id="376" r:id="rId93"/>
    <p:sldId id="377" r:id="rId94"/>
    <p:sldId id="383" r:id="rId95"/>
    <p:sldId id="384" r:id="rId96"/>
    <p:sldId id="387" r:id="rId97"/>
    <p:sldId id="404" r:id="rId98"/>
    <p:sldId id="389" r:id="rId99"/>
    <p:sldId id="390" r:id="rId100"/>
    <p:sldId id="391" r:id="rId101"/>
    <p:sldId id="393" r:id="rId102"/>
    <p:sldId id="392" r:id="rId103"/>
    <p:sldId id="395" r:id="rId104"/>
    <p:sldId id="396" r:id="rId105"/>
    <p:sldId id="398" r:id="rId106"/>
    <p:sldId id="399" r:id="rId107"/>
    <p:sldId id="400" r:id="rId108"/>
    <p:sldId id="401" r:id="rId109"/>
    <p:sldId id="402" r:id="rId110"/>
    <p:sldId id="405" r:id="rId111"/>
    <p:sldId id="403" r:id="rId112"/>
    <p:sldId id="407" r:id="rId113"/>
    <p:sldId id="408" r:id="rId114"/>
    <p:sldId id="409" r:id="rId115"/>
    <p:sldId id="410" r:id="rId116"/>
    <p:sldId id="411" r:id="rId117"/>
    <p:sldId id="412" r:id="rId118"/>
    <p:sldId id="415" r:id="rId119"/>
    <p:sldId id="416" r:id="rId120"/>
    <p:sldId id="419" r:id="rId121"/>
    <p:sldId id="420" r:id="rId122"/>
    <p:sldId id="421" r:id="rId123"/>
    <p:sldId id="417" r:id="rId124"/>
    <p:sldId id="418" r:id="rId125"/>
    <p:sldId id="422" r:id="rId126"/>
    <p:sldId id="423" r:id="rId127"/>
    <p:sldId id="424" r:id="rId128"/>
    <p:sldId id="425" r:id="rId129"/>
    <p:sldId id="426" r:id="rId130"/>
    <p:sldId id="427" r:id="rId131"/>
    <p:sldId id="428" r:id="rId132"/>
    <p:sldId id="429" r:id="rId133"/>
    <p:sldId id="430" r:id="rId134"/>
    <p:sldId id="431" r:id="rId135"/>
    <p:sldId id="434" r:id="rId136"/>
    <p:sldId id="435" r:id="rId137"/>
    <p:sldId id="436" r:id="rId138"/>
    <p:sldId id="437" r:id="rId139"/>
    <p:sldId id="438" r:id="rId140"/>
    <p:sldId id="439" r:id="rId141"/>
    <p:sldId id="440" r:id="rId142"/>
    <p:sldId id="441" r:id="rId143"/>
    <p:sldId id="443" r:id="rId144"/>
    <p:sldId id="442" r:id="rId145"/>
    <p:sldId id="449" r:id="rId146"/>
    <p:sldId id="450" r:id="rId147"/>
    <p:sldId id="451" r:id="rId148"/>
    <p:sldId id="459" r:id="rId149"/>
    <p:sldId id="460" r:id="rId150"/>
    <p:sldId id="461" r:id="rId151"/>
    <p:sldId id="462" r:id="rId152"/>
    <p:sldId id="466" r:id="rId153"/>
    <p:sldId id="463" r:id="rId154"/>
    <p:sldId id="465" r:id="rId155"/>
    <p:sldId id="464" r:id="rId156"/>
    <p:sldId id="467" r:id="rId157"/>
    <p:sldId id="468" r:id="rId158"/>
    <p:sldId id="469" r:id="rId159"/>
    <p:sldId id="505" r:id="rId160"/>
    <p:sldId id="506" r:id="rId161"/>
    <p:sldId id="507" r:id="rId162"/>
    <p:sldId id="508" r:id="rId163"/>
    <p:sldId id="509" r:id="rId164"/>
    <p:sldId id="569" r:id="rId165"/>
    <p:sldId id="576" r:id="rId166"/>
    <p:sldId id="570" r:id="rId167"/>
    <p:sldId id="571" r:id="rId168"/>
    <p:sldId id="572" r:id="rId169"/>
    <p:sldId id="573" r:id="rId170"/>
    <p:sldId id="574" r:id="rId171"/>
    <p:sldId id="575" r:id="rId172"/>
    <p:sldId id="558" r:id="rId173"/>
    <p:sldId id="559" r:id="rId174"/>
    <p:sldId id="481" r:id="rId175"/>
    <p:sldId id="487" r:id="rId176"/>
    <p:sldId id="488" r:id="rId177"/>
    <p:sldId id="489" r:id="rId178"/>
    <p:sldId id="490" r:id="rId179"/>
    <p:sldId id="491" r:id="rId180"/>
    <p:sldId id="492" r:id="rId181"/>
    <p:sldId id="493" r:id="rId182"/>
    <p:sldId id="515" r:id="rId183"/>
    <p:sldId id="514" r:id="rId184"/>
    <p:sldId id="494" r:id="rId185"/>
    <p:sldId id="495" r:id="rId186"/>
    <p:sldId id="496" r:id="rId187"/>
    <p:sldId id="497" r:id="rId188"/>
    <p:sldId id="498" r:id="rId189"/>
    <p:sldId id="516" r:id="rId190"/>
    <p:sldId id="563" r:id="rId191"/>
    <p:sldId id="564" r:id="rId192"/>
    <p:sldId id="566" r:id="rId193"/>
    <p:sldId id="567" r:id="rId194"/>
    <p:sldId id="568" r:id="rId1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8" autoAdjust="0"/>
    <p:restoredTop sz="66021" autoAdjust="0"/>
  </p:normalViewPr>
  <p:slideViewPr>
    <p:cSldViewPr>
      <p:cViewPr varScale="1">
        <p:scale>
          <a:sx n="48" d="100"/>
          <a:sy n="48" d="100"/>
        </p:scale>
        <p:origin x="-218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958"/>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6B216-2E5D-4F0D-BBDF-9E47CF0EE582}" type="datetimeFigureOut">
              <a:rPr lang="en-US" smtClean="0"/>
              <a:pPr/>
              <a:t>5/6/2019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B45527-3B69-42C3-B981-CCD6DC3D1C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 It is not advisable to reduce the number of transition diagrams at the cost of making them too complex to understand. However, if we use multiple transition diagrams, then the tradeoff is that we may have to </a:t>
            </a:r>
            <a:r>
              <a:rPr lang="en-US" sz="1200" b="1" i="0" kern="1200" dirty="0" err="1" smtClean="0">
                <a:solidFill>
                  <a:schemeClr val="tx1"/>
                </a:solidFill>
                <a:latin typeface="+mn-lt"/>
                <a:ea typeface="+mn-ea"/>
                <a:cs typeface="+mn-cs"/>
              </a:rPr>
              <a:t>unget</a:t>
            </a:r>
            <a:r>
              <a:rPr lang="en-US" sz="1200" b="1" i="0" kern="1200" dirty="0" smtClean="0">
                <a:solidFill>
                  <a:schemeClr val="tx1"/>
                </a:solidFill>
                <a:latin typeface="+mn-lt"/>
                <a:ea typeface="+mn-ea"/>
                <a:cs typeface="+mn-cs"/>
              </a:rPr>
              <a:t>() a large number of characters as we need to recheck the entire input in some other transition diagram. </a:t>
            </a:r>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49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53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60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63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96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97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102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104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105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pattern is a regular</a:t>
            </a:r>
            <a:r>
              <a:rPr lang="en-US" baseline="0" dirty="0" smtClean="0"/>
              <a:t> expression which may use the regular definitions of the declaration section.</a:t>
            </a:r>
          </a:p>
          <a:p>
            <a:r>
              <a:rPr lang="en-US" baseline="0" dirty="0" smtClean="0"/>
              <a:t>The actions are fragments of code, typically written in C, although many other variants of </a:t>
            </a:r>
            <a:r>
              <a:rPr lang="en-US" baseline="0" dirty="0" err="1" smtClean="0"/>
              <a:t>Lex</a:t>
            </a:r>
            <a:r>
              <a:rPr lang="en-US" baseline="0" dirty="0" smtClean="0"/>
              <a:t> using other languages have been created.</a:t>
            </a:r>
          </a:p>
          <a:p>
            <a:r>
              <a:rPr lang="en-US" baseline="0" dirty="0" smtClean="0"/>
              <a:t>The third section holds whatever additional functions are used in the actions.</a:t>
            </a:r>
          </a:p>
          <a:p>
            <a:endParaRPr lang="en-US" baseline="0" dirty="0" smtClean="0"/>
          </a:p>
        </p:txBody>
      </p:sp>
      <p:sp>
        <p:nvSpPr>
          <p:cNvPr id="4" name="Slide Number Placeholder 3"/>
          <p:cNvSpPr>
            <a:spLocks noGrp="1"/>
          </p:cNvSpPr>
          <p:nvPr>
            <p:ph type="sldNum" sz="quarter" idx="10"/>
          </p:nvPr>
        </p:nvSpPr>
        <p:spPr/>
        <p:txBody>
          <a:bodyPr/>
          <a:lstStyle/>
          <a:p>
            <a:fld id="{40B45527-3B69-42C3-B981-CCD6DC3D1C65}" type="slidenum">
              <a:rPr lang="en-US" smtClean="0"/>
              <a:pPr/>
              <a:t>17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147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Requirements imposed</a:t>
            </a:r>
            <a:r>
              <a:rPr lang="en-US" baseline="0" dirty="0" smtClean="0"/>
              <a:t> on the code generator:</a:t>
            </a:r>
          </a:p>
          <a:p>
            <a:pPr>
              <a:buFontTx/>
              <a:buChar char="-"/>
            </a:pPr>
            <a:r>
              <a:rPr lang="en-US" baseline="0" dirty="0" smtClean="0"/>
              <a:t>The target program must preserve the semantic meaning of the source program and be of high quality; that is, it must make effective use of the available resources of the target machine.</a:t>
            </a:r>
          </a:p>
          <a:p>
            <a:pPr>
              <a:buFontTx/>
              <a:buChar char="-"/>
            </a:pPr>
            <a:r>
              <a:rPr lang="en-US" baseline="0" dirty="0" smtClean="0"/>
              <a:t>The code generator itself must run efficiently.</a:t>
            </a:r>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173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i="0" kern="1200" baseline="0" dirty="0" smtClean="0">
                <a:solidFill>
                  <a:schemeClr val="tx1"/>
                </a:solidFill>
                <a:latin typeface="Times New Roman" pitchFamily="18" charset="0"/>
                <a:ea typeface="+mn-ea"/>
                <a:cs typeface="Times New Roman" pitchFamily="18" charset="0"/>
              </a:rPr>
              <a:t>This addressing mode is useful for accessing arrays, where </a:t>
            </a:r>
            <a:r>
              <a:rPr lang="en-US" sz="1200" b="1" i="0" kern="1200" baseline="0" dirty="0" smtClean="0">
                <a:solidFill>
                  <a:schemeClr val="tx1"/>
                </a:solidFill>
                <a:latin typeface="Times New Roman" pitchFamily="18" charset="0"/>
                <a:ea typeface="+mn-ea"/>
                <a:cs typeface="Times New Roman" pitchFamily="18" charset="0"/>
              </a:rPr>
              <a:t>a</a:t>
            </a:r>
            <a:r>
              <a:rPr lang="en-US" sz="1200" i="0" kern="1200" baseline="0" dirty="0" smtClean="0">
                <a:solidFill>
                  <a:schemeClr val="tx1"/>
                </a:solidFill>
                <a:latin typeface="Times New Roman" pitchFamily="18" charset="0"/>
                <a:ea typeface="+mn-ea"/>
                <a:cs typeface="Times New Roman" pitchFamily="18" charset="0"/>
              </a:rPr>
              <a:t> is the base address of the</a:t>
            </a:r>
          </a:p>
          <a:p>
            <a:pPr algn="just"/>
            <a:r>
              <a:rPr lang="en-US" sz="1200" i="0" kern="1200" baseline="0" dirty="0" smtClean="0">
                <a:solidFill>
                  <a:schemeClr val="tx1"/>
                </a:solidFill>
                <a:latin typeface="Times New Roman" pitchFamily="18" charset="0"/>
                <a:ea typeface="+mn-ea"/>
                <a:cs typeface="Times New Roman" pitchFamily="18" charset="0"/>
              </a:rPr>
              <a:t>array (that is, the address of the first element), and </a:t>
            </a:r>
            <a:r>
              <a:rPr lang="en-US" sz="1200" b="1" i="0" kern="1200" baseline="0" dirty="0" smtClean="0">
                <a:solidFill>
                  <a:schemeClr val="tx1"/>
                </a:solidFill>
                <a:latin typeface="Times New Roman" pitchFamily="18" charset="0"/>
                <a:ea typeface="+mn-ea"/>
                <a:cs typeface="Times New Roman" pitchFamily="18" charset="0"/>
              </a:rPr>
              <a:t>r</a:t>
            </a:r>
            <a:r>
              <a:rPr lang="en-US" sz="1200" i="0" kern="1200" baseline="0" dirty="0" smtClean="0">
                <a:solidFill>
                  <a:schemeClr val="tx1"/>
                </a:solidFill>
                <a:latin typeface="Times New Roman" pitchFamily="18" charset="0"/>
                <a:ea typeface="+mn-ea"/>
                <a:cs typeface="Times New Roman" pitchFamily="18" charset="0"/>
              </a:rPr>
              <a:t> holds the number</a:t>
            </a:r>
          </a:p>
          <a:p>
            <a:pPr algn="just"/>
            <a:r>
              <a:rPr lang="en-US" sz="1200" i="0" kern="1200" baseline="0" dirty="0" smtClean="0">
                <a:solidFill>
                  <a:schemeClr val="tx1"/>
                </a:solidFill>
                <a:latin typeface="Times New Roman" pitchFamily="18" charset="0"/>
                <a:ea typeface="+mn-ea"/>
                <a:cs typeface="Times New Roman" pitchFamily="18" charset="0"/>
              </a:rPr>
              <a:t>of bytes past that address we wish to go to reach one of the elements of</a:t>
            </a:r>
          </a:p>
          <a:p>
            <a:pPr algn="just"/>
            <a:r>
              <a:rPr lang="en-US" sz="1200" i="0" kern="1200" baseline="0" dirty="0" smtClean="0">
                <a:solidFill>
                  <a:schemeClr val="tx1"/>
                </a:solidFill>
                <a:latin typeface="Times New Roman" pitchFamily="18" charset="0"/>
                <a:ea typeface="+mn-ea"/>
                <a:cs typeface="Times New Roman" pitchFamily="18" charset="0"/>
              </a:rPr>
              <a:t>array a.</a:t>
            </a:r>
            <a:endParaRPr lang="en-US" i="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0B45527-3B69-42C3-B981-CCD6DC3D1C65}" type="slidenum">
              <a:rPr lang="en-US" smtClean="0"/>
              <a:pPr/>
              <a:t>178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*1This feature</a:t>
            </a:r>
          </a:p>
          <a:p>
            <a:r>
              <a:rPr lang="en-US" sz="1200" kern="1200" baseline="0" dirty="0" smtClean="0">
                <a:solidFill>
                  <a:schemeClr val="tx1"/>
                </a:solidFill>
                <a:latin typeface="+mn-lt"/>
                <a:ea typeface="+mn-ea"/>
                <a:cs typeface="+mn-cs"/>
              </a:rPr>
              <a:t>is useful for following pointers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179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191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finite automaton generated for this source will scan for both rules at once, observing at the termination of the string of blanks or tabs whether or not there is a newline character, and executing the desired rule action.</a:t>
            </a:r>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it is particularly easy to interface </a:t>
            </a:r>
            <a:r>
              <a:rPr lang="en-US" sz="1200" kern="1200" dirty="0" err="1" smtClean="0">
                <a:solidFill>
                  <a:schemeClr val="tx1"/>
                </a:solidFill>
                <a:latin typeface="+mn-lt"/>
                <a:ea typeface="+mn-ea"/>
                <a:cs typeface="+mn-cs"/>
              </a:rPr>
              <a:t>Lex</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Yacc</a:t>
            </a:r>
            <a:r>
              <a:rPr lang="en-US" sz="1200" kern="1200" dirty="0" smtClean="0">
                <a:solidFill>
                  <a:schemeClr val="tx1"/>
                </a:solidFill>
                <a:latin typeface="+mn-lt"/>
                <a:ea typeface="+mn-ea"/>
                <a:cs typeface="+mn-cs"/>
              </a:rPr>
              <a:t> [3]. </a:t>
            </a:r>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26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These rules are not quite enough, since the word petroleum would become </a:t>
            </a:r>
            <a:r>
              <a:rPr lang="en-US" sz="1200" kern="1200" dirty="0" err="1" smtClean="0">
                <a:solidFill>
                  <a:schemeClr val="tx1"/>
                </a:solidFill>
                <a:latin typeface="+mn-lt"/>
                <a:ea typeface="+mn-ea"/>
                <a:cs typeface="+mn-cs"/>
              </a:rPr>
              <a:t>gaseum</a:t>
            </a:r>
            <a:r>
              <a:rPr lang="en-US" sz="1200" kern="1200" dirty="0" smtClean="0">
                <a:solidFill>
                  <a:schemeClr val="tx1"/>
                </a:solidFill>
                <a:latin typeface="+mn-lt"/>
                <a:ea typeface="+mn-ea"/>
                <a:cs typeface="+mn-cs"/>
              </a:rPr>
              <a:t>; a way of dealing with this will be described later.</a:t>
            </a:r>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28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43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B45527-3B69-42C3-B981-CCD6DC3D1C65}"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35A3C-48D7-4E26-97A8-90468811D780}"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35A3C-48D7-4E26-97A8-90468811D780}"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35A3C-48D7-4E26-97A8-90468811D780}"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35A3C-48D7-4E26-97A8-90468811D780}"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35A3C-48D7-4E26-97A8-90468811D780}"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535A3C-48D7-4E26-97A8-90468811D780}" type="datetimeFigureOut">
              <a:rPr lang="en-US" smtClean="0"/>
              <a:pPr/>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535A3C-48D7-4E26-97A8-90468811D780}" type="datetimeFigureOut">
              <a:rPr lang="en-US" smtClean="0"/>
              <a:pPr/>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535A3C-48D7-4E26-97A8-90468811D780}" type="datetimeFigureOut">
              <a:rPr lang="en-US" smtClean="0"/>
              <a:pPr/>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35A3C-48D7-4E26-97A8-90468811D780}" type="datetimeFigureOut">
              <a:rPr lang="en-US" smtClean="0"/>
              <a:pPr/>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35A3C-48D7-4E26-97A8-90468811D780}" type="datetimeFigureOut">
              <a:rPr lang="en-US" smtClean="0"/>
              <a:pPr/>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35A3C-48D7-4E26-97A8-90468811D780}" type="datetimeFigureOut">
              <a:rPr lang="en-US" smtClean="0"/>
              <a:pPr/>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D2DBC-02B5-49E4-817A-FFEEE0EE84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35A3C-48D7-4E26-97A8-90468811D780}" type="datetimeFigureOut">
              <a:rPr lang="en-US" smtClean="0"/>
              <a:pPr/>
              <a:t>5/6/2019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D2DBC-02B5-49E4-817A-FFEEE0EE84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18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Admin\Desktop\New folder\1.PNG"/>
          <p:cNvPicPr>
            <a:picLocks noChangeAspect="1" noChangeArrowheads="1"/>
          </p:cNvPicPr>
          <p:nvPr/>
        </p:nvPicPr>
        <p:blipFill>
          <a:blip r:embed="rId2" cstate="print"/>
          <a:srcRect/>
          <a:stretch>
            <a:fillRect/>
          </a:stretch>
        </p:blipFill>
        <p:spPr bwMode="auto">
          <a:xfrm>
            <a:off x="457200" y="457200"/>
            <a:ext cx="8229600" cy="5791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Lexical Analyzer Generators</a:t>
            </a:r>
            <a:endParaRPr lang="en-US" sz="3600" b="1" dirty="0"/>
          </a:p>
        </p:txBody>
      </p:sp>
      <p:sp>
        <p:nvSpPr>
          <p:cNvPr id="3" name="Content Placeholder 2"/>
          <p:cNvSpPr>
            <a:spLocks noGrp="1"/>
          </p:cNvSpPr>
          <p:nvPr>
            <p:ph idx="1"/>
          </p:nvPr>
        </p:nvSpPr>
        <p:spPr>
          <a:xfrm>
            <a:off x="685800" y="1295400"/>
            <a:ext cx="8229600" cy="4830763"/>
          </a:xfrm>
        </p:spPr>
        <p:txBody>
          <a:bodyPr>
            <a:normAutofit fontScale="85000" lnSpcReduction="20000"/>
          </a:bodyPr>
          <a:lstStyle/>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process of constructing a lexical analyzer can be automated.</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Input to the generator: </a:t>
            </a:r>
          </a:p>
          <a:p>
            <a:pPr lvl="1" algn="just"/>
            <a:r>
              <a:rPr lang="en-US" dirty="0" smtClean="0">
                <a:latin typeface="Times New Roman" pitchFamily="18" charset="0"/>
                <a:cs typeface="Times New Roman" pitchFamily="18" charset="0"/>
              </a:rPr>
              <a:t>List of regular expressions in priority order</a:t>
            </a:r>
          </a:p>
          <a:p>
            <a:pPr lvl="1" algn="just"/>
            <a:r>
              <a:rPr lang="en-US" dirty="0" smtClean="0">
                <a:latin typeface="Times New Roman" pitchFamily="18" charset="0"/>
                <a:cs typeface="Times New Roman" pitchFamily="18" charset="0"/>
              </a:rPr>
              <a:t>Associated actions for each of regular expression</a:t>
            </a:r>
          </a:p>
          <a:p>
            <a:pPr lvl="1"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Output of the generator:</a:t>
            </a:r>
          </a:p>
          <a:p>
            <a:pPr lvl="1" algn="just"/>
            <a:r>
              <a:rPr lang="en-US" dirty="0" smtClean="0">
                <a:latin typeface="Times New Roman" pitchFamily="18" charset="0"/>
                <a:cs typeface="Times New Roman" pitchFamily="18" charset="0"/>
              </a:rPr>
              <a:t>Program that reads input character stream and breaks that into tokens</a:t>
            </a:r>
          </a:p>
          <a:p>
            <a:pPr lvl="1" algn="just"/>
            <a:r>
              <a:rPr lang="en-US" dirty="0" smtClean="0">
                <a:latin typeface="Times New Roman" pitchFamily="18" charset="0"/>
                <a:cs typeface="Times New Roman" pitchFamily="18" charset="0"/>
              </a:rPr>
              <a:t>Reports lexical errors(unexpected characters), if any</a:t>
            </a:r>
          </a:p>
          <a:p>
            <a:pPr algn="just">
              <a:buNone/>
            </a:pPr>
            <a:endParaRPr lang="en-US" dirty="0" smtClean="0">
              <a:latin typeface="Times New Roman" pitchFamily="18" charset="0"/>
              <a:cs typeface="Times New Roman" pitchFamily="18" charset="0"/>
            </a:endParaRPr>
          </a:p>
          <a:p>
            <a:pPr lvl="1" algn="just"/>
            <a:endParaRPr lang="en-US" dirty="0" smtClean="0">
              <a:latin typeface="Times New Roman" pitchFamily="18" charset="0"/>
              <a:cs typeface="Times New Roman" pitchFamily="18" charset="0"/>
            </a:endParaRPr>
          </a:p>
          <a:p>
            <a:pPr lvl="1"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pPr lvl="1"/>
            <a:r>
              <a:rPr lang="en-US" dirty="0" smtClean="0"/>
              <a:t>Consider the following production and rule:</a:t>
            </a:r>
          </a:p>
          <a:p>
            <a:pPr lvl="1">
              <a:buNone/>
            </a:pPr>
            <a:r>
              <a:rPr lang="en-US" u="sng" dirty="0" smtClean="0"/>
              <a:t>PRODUCTION</a:t>
            </a:r>
            <a:r>
              <a:rPr lang="en-US" dirty="0" smtClean="0"/>
              <a:t>		</a:t>
            </a:r>
            <a:r>
              <a:rPr lang="en-US" u="sng" dirty="0" smtClean="0"/>
              <a:t>SEMANTIC RULE</a:t>
            </a:r>
          </a:p>
          <a:p>
            <a:pPr lvl="1">
              <a:buNone/>
            </a:pPr>
            <a:r>
              <a:rPr lang="en-US" dirty="0" smtClean="0"/>
              <a:t>E</a:t>
            </a:r>
            <a:r>
              <a:rPr lang="en-US" dirty="0" smtClean="0">
                <a:sym typeface="Wingdings" pitchFamily="2" charset="2"/>
              </a:rPr>
              <a:t> E1+T			E.val = E1.val +T.val</a:t>
            </a:r>
          </a:p>
          <a:p>
            <a:pPr lvl="1" algn="just">
              <a:buFont typeface="Arial" pitchFamily="34" charset="0"/>
              <a:buChar char="•"/>
            </a:pPr>
            <a:r>
              <a:rPr lang="en-US" dirty="0" smtClean="0">
                <a:sym typeface="Wingdings" pitchFamily="2" charset="2"/>
              </a:rPr>
              <a:t>    Here, </a:t>
            </a:r>
            <a:r>
              <a:rPr lang="en-US" dirty="0" err="1" smtClean="0">
                <a:sym typeface="Wingdings" pitchFamily="2" charset="2"/>
              </a:rPr>
              <a:t>val</a:t>
            </a:r>
            <a:r>
              <a:rPr lang="en-US" dirty="0" smtClean="0">
                <a:sym typeface="Wingdings" pitchFamily="2" charset="2"/>
              </a:rPr>
              <a:t> is a synthesized attribute.</a:t>
            </a:r>
          </a:p>
          <a:p>
            <a:pPr lvl="1" algn="just">
              <a:buFont typeface="Arial" pitchFamily="34" charset="0"/>
              <a:buChar char="•"/>
            </a:pPr>
            <a:r>
              <a:rPr lang="en-US" dirty="0" smtClean="0">
                <a:sym typeface="Wingdings" pitchFamily="2" charset="2"/>
              </a:rPr>
              <a:t>    As a convention, we show the parse tree edges as  dotted lines, while the edges of the dependency graph are solid.</a:t>
            </a:r>
            <a:endParaRPr lang="en-US" dirty="0"/>
          </a:p>
        </p:txBody>
      </p:sp>
      <p:pic>
        <p:nvPicPr>
          <p:cNvPr id="3074" name="Picture 2" descr="C:\Users\Admin\Desktop\compiler design ppts\fig3.PNG"/>
          <p:cNvPicPr>
            <a:picLocks noChangeAspect="1" noChangeArrowheads="1"/>
          </p:cNvPicPr>
          <p:nvPr/>
        </p:nvPicPr>
        <p:blipFill>
          <a:blip r:embed="rId2" cstate="print"/>
          <a:srcRect/>
          <a:stretch>
            <a:fillRect/>
          </a:stretch>
        </p:blipFill>
        <p:spPr bwMode="auto">
          <a:xfrm>
            <a:off x="381000" y="3429000"/>
            <a:ext cx="8229600" cy="3429000"/>
          </a:xfrm>
          <a:prstGeom prst="rect">
            <a:avLst/>
          </a:prstGeom>
          <a:noFill/>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Ordering the Evaluation of Attributes</a:t>
            </a:r>
            <a:endParaRPr lang="en-US" dirty="0"/>
          </a:p>
        </p:txBody>
      </p:sp>
      <p:sp>
        <p:nvSpPr>
          <p:cNvPr id="3" name="Content Placeholder 2"/>
          <p:cNvSpPr>
            <a:spLocks noGrp="1"/>
          </p:cNvSpPr>
          <p:nvPr>
            <p:ph idx="1"/>
          </p:nvPr>
        </p:nvSpPr>
        <p:spPr>
          <a:xfrm>
            <a:off x="0" y="1295400"/>
            <a:ext cx="9144000" cy="5562600"/>
          </a:xfrm>
        </p:spPr>
        <p:txBody>
          <a:bodyPr>
            <a:normAutofit fontScale="92500" lnSpcReduction="10000"/>
          </a:bodyPr>
          <a:lstStyle/>
          <a:p>
            <a:pPr algn="just"/>
            <a:r>
              <a:rPr lang="en-US" dirty="0" smtClean="0"/>
              <a:t>The dependency graph characterizes the possible orders in which we can evaluate the attributes at the various nodes of a parse tree.</a:t>
            </a:r>
          </a:p>
          <a:p>
            <a:pPr algn="just"/>
            <a:endParaRPr lang="en-US" dirty="0" smtClean="0"/>
          </a:p>
          <a:p>
            <a:pPr algn="just"/>
            <a:r>
              <a:rPr lang="en-US" dirty="0" smtClean="0"/>
              <a:t>If the dependency graph has an edge from node M to node N, then the attribute corresponding to M must be evaluated before the attribute of N.</a:t>
            </a:r>
          </a:p>
          <a:p>
            <a:pPr algn="just"/>
            <a:endParaRPr lang="en-US" dirty="0" smtClean="0"/>
          </a:p>
          <a:p>
            <a:pPr algn="just"/>
            <a:r>
              <a:rPr lang="en-US" dirty="0" smtClean="0"/>
              <a:t>A topological sort of a directed graph is a linear ordering of its vertices such that for each directed edge </a:t>
            </a:r>
            <a:r>
              <a:rPr lang="en-US" b="1" dirty="0" err="1" smtClean="0"/>
              <a:t>xy</a:t>
            </a:r>
            <a:r>
              <a:rPr lang="en-US" dirty="0" smtClean="0"/>
              <a:t> from a vertex </a:t>
            </a:r>
            <a:r>
              <a:rPr lang="en-US" b="1" dirty="0" smtClean="0"/>
              <a:t>x</a:t>
            </a:r>
            <a:r>
              <a:rPr lang="en-US" dirty="0" smtClean="0"/>
              <a:t> to vertex </a:t>
            </a:r>
            <a:r>
              <a:rPr lang="en-US" b="1" dirty="0" smtClean="0"/>
              <a:t>y</a:t>
            </a:r>
            <a:r>
              <a:rPr lang="en-US" dirty="0" smtClean="0"/>
              <a:t>, </a:t>
            </a:r>
            <a:r>
              <a:rPr lang="en-US" b="1" dirty="0" smtClean="0"/>
              <a:t>x </a:t>
            </a:r>
            <a:r>
              <a:rPr lang="en-US" dirty="0" smtClean="0"/>
              <a:t>comes before y in the ordering.</a:t>
            </a:r>
          </a:p>
          <a:p>
            <a:endParaRPr lang="en-US"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24600"/>
            <a:ext cx="9144000" cy="533400"/>
          </a:xfrm>
        </p:spPr>
        <p:txBody>
          <a:bodyPr>
            <a:normAutofit fontScale="55000" lnSpcReduction="20000"/>
          </a:bodyPr>
          <a:lstStyle/>
          <a:p>
            <a:r>
              <a:rPr lang="en-US" dirty="0" smtClean="0"/>
              <a:t>For the above graph  there are other topological sorts as well, such as 1,3,5,2,4,6,7,8,9</a:t>
            </a:r>
            <a:endParaRPr lang="en-US" dirty="0"/>
          </a:p>
        </p:txBody>
      </p:sp>
      <p:pic>
        <p:nvPicPr>
          <p:cNvPr id="4098" name="Picture 2" descr="C:\Users\Admin\Desktop\compiler design ppts\fig4.PNG"/>
          <p:cNvPicPr>
            <a:picLocks noChangeAspect="1" noChangeArrowheads="1"/>
          </p:cNvPicPr>
          <p:nvPr/>
        </p:nvPicPr>
        <p:blipFill>
          <a:blip r:embed="rId3" cstate="print"/>
          <a:srcRect/>
          <a:stretch>
            <a:fillRect/>
          </a:stretch>
        </p:blipFill>
        <p:spPr bwMode="auto">
          <a:xfrm>
            <a:off x="0" y="-609600"/>
            <a:ext cx="9144000" cy="6934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458200" cy="6126163"/>
          </a:xfrm>
        </p:spPr>
        <p:txBody>
          <a:bodyPr/>
          <a:lstStyle/>
          <a:p>
            <a:r>
              <a:rPr lang="en-US" dirty="0" smtClean="0"/>
              <a:t>There are two important classes of SDDs:</a:t>
            </a:r>
          </a:p>
          <a:p>
            <a:pPr lvl="1">
              <a:buNone/>
            </a:pPr>
            <a:r>
              <a:rPr lang="en-US" dirty="0" smtClean="0"/>
              <a:t>1. </a:t>
            </a:r>
            <a:r>
              <a:rPr lang="en-US" b="1" dirty="0" smtClean="0"/>
              <a:t>S-attributed definitions</a:t>
            </a:r>
            <a:r>
              <a:rPr lang="en-US" dirty="0" smtClean="0"/>
              <a:t>: An SDD is S-attributed if every attribute is synthesized.</a:t>
            </a:r>
          </a:p>
        </p:txBody>
      </p:sp>
      <p:pic>
        <p:nvPicPr>
          <p:cNvPr id="5122" name="Picture 2" descr="C:\Users\Admin\Desktop\compiler design ppts\fig6.PNG"/>
          <p:cNvPicPr>
            <a:picLocks noChangeAspect="1" noChangeArrowheads="1"/>
          </p:cNvPicPr>
          <p:nvPr/>
        </p:nvPicPr>
        <p:blipFill>
          <a:blip r:embed="rId2" cstate="print"/>
          <a:srcRect/>
          <a:stretch>
            <a:fillRect/>
          </a:stretch>
        </p:blipFill>
        <p:spPr bwMode="auto">
          <a:xfrm>
            <a:off x="457200" y="1524000"/>
            <a:ext cx="8305800" cy="4972050"/>
          </a:xfrm>
          <a:prstGeom prst="rect">
            <a:avLst/>
          </a:prstGeom>
          <a:noFill/>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Users\Admin\Desktop\compiler design ppts\fig5.PNG"/>
          <p:cNvPicPr>
            <a:picLocks noChangeAspect="1" noChangeArrowheads="1"/>
          </p:cNvPicPr>
          <p:nvPr/>
        </p:nvPicPr>
        <p:blipFill>
          <a:blip r:embed="rId3" cstate="print"/>
          <a:srcRect/>
          <a:stretch>
            <a:fillRect/>
          </a:stretch>
        </p:blipFill>
        <p:spPr bwMode="auto">
          <a:xfrm>
            <a:off x="0" y="457200"/>
            <a:ext cx="9143999" cy="5867400"/>
          </a:xfrm>
          <a:prstGeom prst="rect">
            <a:avLst/>
          </a:prstGeom>
          <a:noFill/>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lvl="1">
              <a:buNone/>
            </a:pPr>
            <a:r>
              <a:rPr lang="en-US" dirty="0" smtClean="0"/>
              <a:t>2. </a:t>
            </a:r>
            <a:r>
              <a:rPr lang="en-US" b="1" dirty="0" smtClean="0"/>
              <a:t>L-attributed definitions: </a:t>
            </a:r>
            <a:r>
              <a:rPr lang="en-US" dirty="0" smtClean="0"/>
              <a:t> Each attribute must be either</a:t>
            </a:r>
          </a:p>
          <a:p>
            <a:pPr lvl="1">
              <a:buNone/>
            </a:pPr>
            <a:r>
              <a:rPr lang="en-US" dirty="0" smtClean="0"/>
              <a:t>		a. Synthesized or</a:t>
            </a:r>
          </a:p>
          <a:p>
            <a:pPr lvl="1">
              <a:buNone/>
            </a:pPr>
            <a:r>
              <a:rPr lang="en-US" dirty="0" smtClean="0"/>
              <a:t>		b. Inherited, but with the rules limited as follows.</a:t>
            </a:r>
          </a:p>
          <a:p>
            <a:pPr lvl="1" algn="just">
              <a:buNone/>
            </a:pPr>
            <a:r>
              <a:rPr lang="en-US" dirty="0" smtClean="0"/>
              <a:t>			Suppose there is a production A</a:t>
            </a:r>
            <a:r>
              <a:rPr lang="en-US" dirty="0" smtClean="0">
                <a:sym typeface="Wingdings" pitchFamily="2" charset="2"/>
              </a:rPr>
              <a:t> X1X2X3…</a:t>
            </a:r>
            <a:r>
              <a:rPr lang="en-US" dirty="0" err="1" smtClean="0">
                <a:sym typeface="Wingdings" pitchFamily="2" charset="2"/>
              </a:rPr>
              <a:t>Xn</a:t>
            </a:r>
            <a:r>
              <a:rPr lang="en-US" dirty="0" smtClean="0">
                <a:sym typeface="Wingdings" pitchFamily="2" charset="2"/>
              </a:rPr>
              <a:t>, and that there is an inherited attribute </a:t>
            </a:r>
            <a:r>
              <a:rPr lang="en-US" dirty="0" err="1" smtClean="0">
                <a:sym typeface="Wingdings" pitchFamily="2" charset="2"/>
              </a:rPr>
              <a:t>Xi.a</a:t>
            </a:r>
            <a:r>
              <a:rPr lang="en-US" dirty="0" smtClean="0">
                <a:sym typeface="Wingdings" pitchFamily="2" charset="2"/>
              </a:rPr>
              <a:t> computed by a rule associated with this production. Then the rule may use only:</a:t>
            </a:r>
          </a:p>
          <a:p>
            <a:pPr lvl="1" algn="just">
              <a:buFont typeface="Arial" pitchFamily="34" charset="0"/>
              <a:buChar char="•"/>
            </a:pPr>
            <a:r>
              <a:rPr lang="en-US" dirty="0" smtClean="0">
                <a:sym typeface="Wingdings" pitchFamily="2" charset="2"/>
              </a:rPr>
              <a:t>Inherited attributes associated with the head A</a:t>
            </a:r>
          </a:p>
          <a:p>
            <a:pPr lvl="1" algn="just">
              <a:buFont typeface="Arial" pitchFamily="34" charset="0"/>
              <a:buChar char="•"/>
            </a:pPr>
            <a:r>
              <a:rPr lang="en-US" dirty="0" smtClean="0">
                <a:sym typeface="Wingdings" pitchFamily="2" charset="2"/>
              </a:rPr>
              <a:t>Either inherited or synthesized attributes associated with the occurrences of symbols X1,X2,X3,X4,….,Xi-1 located to the left of Xi. </a:t>
            </a:r>
          </a:p>
          <a:p>
            <a:pPr lvl="1" algn="just">
              <a:buFont typeface="Arial" pitchFamily="34" charset="0"/>
              <a:buChar char="•"/>
            </a:pPr>
            <a:r>
              <a:rPr lang="en-US" dirty="0" smtClean="0">
                <a:sym typeface="Wingdings" pitchFamily="2" charset="2"/>
              </a:rPr>
              <a:t>Inherited or synthesized attributes associated with this occurrence of Xi itself but only in such a way that there is no cycles in a dependency graph followed by the attributes of this Xi. 			</a:t>
            </a:r>
            <a:endParaRPr lang="en-US"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C:\Users\Admin\Desktop\compiler design ppts\fig1.PNG"/>
          <p:cNvPicPr>
            <a:picLocks noChangeAspect="1" noChangeArrowheads="1"/>
          </p:cNvPicPr>
          <p:nvPr/>
        </p:nvPicPr>
        <p:blipFill>
          <a:blip r:embed="rId2" cstate="print"/>
          <a:srcRect/>
          <a:stretch>
            <a:fillRect/>
          </a:stretch>
        </p:blipFill>
        <p:spPr bwMode="auto">
          <a:xfrm>
            <a:off x="0" y="-228600"/>
            <a:ext cx="9144000" cy="6858000"/>
          </a:xfrm>
          <a:prstGeom prst="rect">
            <a:avLst/>
          </a:prstGeom>
          <a:noFill/>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C:\Users\Admin\Desktop\compiler design ppts\fig7.PNG"/>
          <p:cNvPicPr>
            <a:picLocks noChangeAspect="1" noChangeArrowheads="1"/>
          </p:cNvPicPr>
          <p:nvPr/>
        </p:nvPicPr>
        <p:blipFill>
          <a:blip r:embed="rId2" cstate="print"/>
          <a:srcRect/>
          <a:stretch>
            <a:fillRect/>
          </a:stretch>
        </p:blipFill>
        <p:spPr bwMode="auto">
          <a:xfrm>
            <a:off x="0" y="609600"/>
            <a:ext cx="8839200" cy="5410200"/>
          </a:xfrm>
          <a:prstGeom prst="rect">
            <a:avLst/>
          </a:prstGeom>
          <a:noFill/>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C:\Users\Admin\Desktop\compiler design ppts\fig8.PNG"/>
          <p:cNvPicPr>
            <a:picLocks noChangeAspect="1" noChangeArrowheads="1"/>
          </p:cNvPicPr>
          <p:nvPr/>
        </p:nvPicPr>
        <p:blipFill>
          <a:blip r:embed="rId2" cstate="print"/>
          <a:srcRect/>
          <a:stretch>
            <a:fillRect/>
          </a:stretch>
        </p:blipFill>
        <p:spPr bwMode="auto">
          <a:xfrm>
            <a:off x="0" y="0"/>
            <a:ext cx="9143999" cy="6629400"/>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C:\Users\Admin\Desktop\compiler design ppts\fig9.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5791200"/>
          </a:xfrm>
        </p:spPr>
        <p:txBody>
          <a:bodyPr/>
          <a:lstStyle/>
          <a:p>
            <a:pPr algn="just"/>
            <a:r>
              <a:rPr lang="en-US" dirty="0" smtClean="0">
                <a:latin typeface="Times New Roman" pitchFamily="18" charset="0"/>
                <a:cs typeface="Times New Roman" pitchFamily="18" charset="0"/>
              </a:rPr>
              <a:t>Two popular lexical analyzer generators are</a:t>
            </a:r>
          </a:p>
          <a:p>
            <a:endParaRPr lang="en-US" dirty="0" smtClean="0">
              <a:latin typeface="Times New Roman" pitchFamily="18" charset="0"/>
              <a:cs typeface="Times New Roman" pitchFamily="18" charset="0"/>
            </a:endParaRPr>
          </a:p>
          <a:p>
            <a:pPr lvl="1" algn="just"/>
            <a:r>
              <a:rPr lang="en-US" b="1" dirty="0" smtClean="0">
                <a:latin typeface="Times New Roman" pitchFamily="18" charset="0"/>
                <a:cs typeface="Times New Roman" pitchFamily="18" charset="0"/>
              </a:rPr>
              <a:t>Flex : </a:t>
            </a:r>
            <a:r>
              <a:rPr lang="en-US" dirty="0" smtClean="0">
                <a:latin typeface="Times New Roman" pitchFamily="18" charset="0"/>
                <a:cs typeface="Times New Roman" pitchFamily="18" charset="0"/>
              </a:rPr>
              <a:t>generates lexical analyzer in C or C++. It is more modern version of the original Lex tool that was part of the AT&amp;T Bell Labs version of Unix.</a:t>
            </a:r>
          </a:p>
          <a:p>
            <a:pPr lvl="2" algn="just"/>
            <a:r>
              <a:rPr lang="en-US" dirty="0" smtClean="0">
                <a:latin typeface="Times New Roman" pitchFamily="18" charset="0"/>
                <a:cs typeface="Times New Roman" pitchFamily="18" charset="0"/>
              </a:rPr>
              <a:t>An open source implementation of the original UNIX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utility</a:t>
            </a:r>
          </a:p>
          <a:p>
            <a:pPr lvl="1"/>
            <a:endParaRPr lang="en-US" dirty="0" smtClean="0">
              <a:latin typeface="Times New Roman" pitchFamily="18" charset="0"/>
              <a:cs typeface="Times New Roman" pitchFamily="18" charset="0"/>
            </a:endParaRPr>
          </a:p>
          <a:p>
            <a:pPr lvl="1" algn="just"/>
            <a:r>
              <a:rPr lang="en-US" b="1" dirty="0" err="1" smtClean="0">
                <a:latin typeface="Times New Roman" pitchFamily="18" charset="0"/>
                <a:cs typeface="Times New Roman" pitchFamily="18" charset="0"/>
              </a:rPr>
              <a:t>Jlex</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written in Java. Generates lexical analyzer in Java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descr="C:\Users\Admin\Desktop\compiler design ppts\fig11.PNG"/>
          <p:cNvPicPr>
            <a:picLocks noChangeAspect="1" noChangeArrowheads="1"/>
          </p:cNvPicPr>
          <p:nvPr/>
        </p:nvPicPr>
        <p:blipFill>
          <a:blip r:embed="rId2" cstate="print"/>
          <a:srcRect/>
          <a:stretch>
            <a:fillRect/>
          </a:stretch>
        </p:blipFill>
        <p:spPr bwMode="auto">
          <a:xfrm>
            <a:off x="0" y="1143000"/>
            <a:ext cx="9144000" cy="4038600"/>
          </a:xfrm>
          <a:prstGeom prst="rect">
            <a:avLst/>
          </a:prstGeom>
          <a:noFill/>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C:\Users\Admin\Desktop\compiler design ppts\fig10.PNG"/>
          <p:cNvPicPr>
            <a:picLocks noChangeAspect="1" noChangeArrowheads="1"/>
          </p:cNvPicPr>
          <p:nvPr/>
        </p:nvPicPr>
        <p:blipFill>
          <a:blip r:embed="rId2" cstate="print"/>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239000"/>
          </a:xfrm>
        </p:spPr>
        <p:txBody>
          <a:bodyPr>
            <a:normAutofit fontScale="85000" lnSpcReduction="10000"/>
          </a:bodyPr>
          <a:lstStyle/>
          <a:p>
            <a:pPr lvl="1" algn="just"/>
            <a:r>
              <a:rPr lang="en-US" sz="3600" dirty="0" smtClean="0"/>
              <a:t>Given the Syntax-Directed Definition below with the synthesized attribute </a:t>
            </a:r>
            <a:r>
              <a:rPr lang="en-US" sz="3600" dirty="0" err="1" smtClean="0"/>
              <a:t>val</a:t>
            </a:r>
            <a:r>
              <a:rPr lang="en-US" sz="3600" dirty="0" smtClean="0"/>
              <a:t>, draw the annotated parse tree for the expression (3+4)*(5+6)</a:t>
            </a:r>
          </a:p>
          <a:p>
            <a:pPr lvl="1">
              <a:buNone/>
            </a:pPr>
            <a:r>
              <a:rPr lang="en-US" sz="4400" b="1" u="sng" dirty="0" smtClean="0"/>
              <a:t>PRODUCTION</a:t>
            </a:r>
            <a:r>
              <a:rPr lang="en-US" sz="4400" b="1" dirty="0" smtClean="0"/>
              <a:t>		</a:t>
            </a:r>
            <a:r>
              <a:rPr lang="en-US" sz="4400" b="1" u="sng" dirty="0" smtClean="0"/>
              <a:t>SEMANTIC RULE</a:t>
            </a:r>
          </a:p>
          <a:p>
            <a:pPr lvl="1">
              <a:buNone/>
            </a:pPr>
            <a:r>
              <a:rPr lang="en-US" sz="4400" b="1" dirty="0" smtClean="0"/>
              <a:t>L</a:t>
            </a:r>
            <a:r>
              <a:rPr lang="en-US" sz="4400" b="1" dirty="0" smtClean="0">
                <a:sym typeface="Wingdings" pitchFamily="2" charset="2"/>
              </a:rPr>
              <a:t> En			        print(E.val)</a:t>
            </a:r>
          </a:p>
          <a:p>
            <a:pPr lvl="1">
              <a:buNone/>
            </a:pPr>
            <a:r>
              <a:rPr lang="en-US" sz="4400" b="1" dirty="0" smtClean="0">
                <a:sym typeface="Wingdings" pitchFamily="2" charset="2"/>
              </a:rPr>
              <a:t>E E1+T			E.val=E1.val+T.val</a:t>
            </a:r>
          </a:p>
          <a:p>
            <a:pPr lvl="1">
              <a:buNone/>
            </a:pPr>
            <a:r>
              <a:rPr lang="en-US" sz="4400" b="1" dirty="0" smtClean="0">
                <a:sym typeface="Wingdings" pitchFamily="2" charset="2"/>
              </a:rPr>
              <a:t>ET			         E.val=T.val</a:t>
            </a:r>
          </a:p>
          <a:p>
            <a:pPr lvl="1">
              <a:buNone/>
            </a:pPr>
            <a:r>
              <a:rPr lang="en-US" sz="4400" b="1" dirty="0" smtClean="0">
                <a:sym typeface="Wingdings" pitchFamily="2" charset="2"/>
              </a:rPr>
              <a:t>T T1*F			T.val= F.val</a:t>
            </a:r>
          </a:p>
          <a:p>
            <a:pPr lvl="1">
              <a:buNone/>
            </a:pPr>
            <a:r>
              <a:rPr lang="en-US" sz="4400" b="1" dirty="0" smtClean="0">
                <a:sym typeface="Wingdings" pitchFamily="2" charset="2"/>
              </a:rPr>
              <a:t>T F			         T.val=F.val</a:t>
            </a:r>
          </a:p>
          <a:p>
            <a:pPr lvl="1">
              <a:buNone/>
            </a:pPr>
            <a:r>
              <a:rPr lang="en-US" sz="4400" b="1" dirty="0" smtClean="0">
                <a:sym typeface="Wingdings" pitchFamily="2" charset="2"/>
              </a:rPr>
              <a:t>F(E)			         F.val=E.val</a:t>
            </a:r>
          </a:p>
          <a:p>
            <a:pPr lvl="1">
              <a:buNone/>
            </a:pPr>
            <a:r>
              <a:rPr lang="en-US" sz="4400" b="1" dirty="0" smtClean="0">
                <a:sym typeface="Wingdings" pitchFamily="2" charset="2"/>
              </a:rPr>
              <a:t>F digit			F.val=</a:t>
            </a:r>
            <a:r>
              <a:rPr lang="en-US" sz="4400" b="1" dirty="0" err="1" smtClean="0">
                <a:sym typeface="Wingdings" pitchFamily="2" charset="2"/>
              </a:rPr>
              <a:t>digit.lexval</a:t>
            </a:r>
            <a:endParaRPr lang="en-US" sz="4400" b="1"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Syntax-Directed Translation</a:t>
            </a:r>
            <a:endParaRPr lang="en-US" dirty="0"/>
          </a:p>
        </p:txBody>
      </p:sp>
      <p:sp>
        <p:nvSpPr>
          <p:cNvPr id="3" name="Content Placeholder 2"/>
          <p:cNvSpPr>
            <a:spLocks noGrp="1"/>
          </p:cNvSpPr>
          <p:nvPr>
            <p:ph idx="1"/>
          </p:nvPr>
        </p:nvSpPr>
        <p:spPr>
          <a:xfrm>
            <a:off x="304800" y="1600200"/>
            <a:ext cx="8534400" cy="4876800"/>
          </a:xfrm>
        </p:spPr>
        <p:txBody>
          <a:bodyPr>
            <a:normAutofit lnSpcReduction="10000"/>
          </a:bodyPr>
          <a:lstStyle/>
          <a:p>
            <a:pPr algn="just"/>
            <a:r>
              <a:rPr lang="en-US" dirty="0" smtClean="0"/>
              <a:t>One important application of SDT is the construction of syntax trees.</a:t>
            </a:r>
          </a:p>
          <a:p>
            <a:pPr algn="just"/>
            <a:r>
              <a:rPr lang="en-US" dirty="0" smtClean="0"/>
              <a:t>Since some compilers use syntax trees as an intermediate representation, a common form of SDD turns it’s input string into a tree.</a:t>
            </a:r>
          </a:p>
          <a:p>
            <a:pPr algn="just"/>
            <a:r>
              <a:rPr lang="en-US" dirty="0" smtClean="0"/>
              <a:t>To complete the translation to intermediate code, the compiler may then walk the syntax tree, using another set of rules that are in effect an SDD on the syntax tree rather than the parse tree.</a:t>
            </a:r>
          </a:p>
          <a:p>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smtClean="0"/>
              <a:t>We consider two SDDs for constructing syntax trees for expressions.</a:t>
            </a:r>
          </a:p>
          <a:p>
            <a:pPr lvl="1"/>
            <a:r>
              <a:rPr lang="en-US" dirty="0" smtClean="0"/>
              <a:t>S-attributed definition, which is suitable for use during bottom-up parsing</a:t>
            </a:r>
          </a:p>
          <a:p>
            <a:pPr lvl="1"/>
            <a:r>
              <a:rPr lang="en-US" dirty="0" smtClean="0"/>
              <a:t>L-attributed definition, is suitable for use during top-down parsing</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of syntax trees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We implement the nodes of a syntax tree by objects with a suitable number of fields. Each object will have an op field that is the label of the node. </a:t>
            </a:r>
          </a:p>
          <a:p>
            <a:pPr algn="just"/>
            <a:r>
              <a:rPr lang="en-US" dirty="0" smtClean="0"/>
              <a:t>The objects will have additional field as follows:</a:t>
            </a:r>
          </a:p>
          <a:p>
            <a:pPr lvl="1" algn="just"/>
            <a:r>
              <a:rPr lang="en-US" dirty="0" smtClean="0"/>
              <a:t>If the node is a leaf, an additional field holds the lexical value for the leaf. The construction function </a:t>
            </a:r>
            <a:r>
              <a:rPr lang="en-US" b="1" i="1" dirty="0" smtClean="0"/>
              <a:t>Leaf(op, </a:t>
            </a:r>
            <a:r>
              <a:rPr lang="en-US" b="1" i="1" dirty="0" err="1" smtClean="0"/>
              <a:t>val</a:t>
            </a:r>
            <a:r>
              <a:rPr lang="en-US" b="1" i="1" dirty="0" smtClean="0"/>
              <a:t>)</a:t>
            </a:r>
            <a:r>
              <a:rPr lang="en-US" dirty="0" smtClean="0"/>
              <a:t> creates a leaf object. Alternatively, the nodes are viewed as records, then </a:t>
            </a:r>
            <a:r>
              <a:rPr lang="en-US" b="1" i="1" dirty="0" smtClean="0"/>
              <a:t>Leaf</a:t>
            </a:r>
            <a:r>
              <a:rPr lang="en-US" dirty="0" smtClean="0"/>
              <a:t> returns a pointer to a new record for a leaf.</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pPr lvl="1" algn="just"/>
            <a:r>
              <a:rPr lang="en-US" dirty="0" smtClean="0"/>
              <a:t>If the node is an interior node, there as many additional fields as the node has children in the syntax tree. A construction function Node takes two or more arguments: </a:t>
            </a:r>
            <a:r>
              <a:rPr lang="en-US" b="1" i="1" dirty="0" smtClean="0"/>
              <a:t>Node(op,c1,c2,….,ck) </a:t>
            </a:r>
            <a:r>
              <a:rPr lang="en-US" dirty="0" smtClean="0"/>
              <a:t>creates an object with first field op and k additional fields for the k children c1,….,ck.</a:t>
            </a:r>
            <a:endParaRPr lang="en-US" dirty="0"/>
          </a:p>
        </p:txBody>
      </p:sp>
      <p:pic>
        <p:nvPicPr>
          <p:cNvPr id="1026" name="Picture 2" descr="C:\Users\Admin\Desktop\compiler design ppts\fig13.PNG"/>
          <p:cNvPicPr>
            <a:picLocks noChangeAspect="1" noChangeArrowheads="1"/>
          </p:cNvPicPr>
          <p:nvPr/>
        </p:nvPicPr>
        <p:blipFill>
          <a:blip r:embed="rId2" cstate="print"/>
          <a:srcRect/>
          <a:stretch>
            <a:fillRect/>
          </a:stretch>
        </p:blipFill>
        <p:spPr bwMode="auto">
          <a:xfrm>
            <a:off x="0" y="2667000"/>
            <a:ext cx="9144000" cy="4191001"/>
          </a:xfrm>
          <a:prstGeom prst="rect">
            <a:avLst/>
          </a:prstGeom>
          <a:noFill/>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Admin\Desktop\compiler design ppts\fig 14.PNG"/>
          <p:cNvPicPr>
            <a:picLocks noChangeAspect="1" noChangeArrowheads="1"/>
          </p:cNvPicPr>
          <p:nvPr/>
        </p:nvPicPr>
        <p:blipFill>
          <a:blip r:embed="rId2" cstate="print"/>
          <a:srcRect/>
          <a:stretch>
            <a:fillRect/>
          </a:stretch>
        </p:blipFill>
        <p:spPr bwMode="auto">
          <a:xfrm>
            <a:off x="0" y="1"/>
            <a:ext cx="9143999" cy="4952999"/>
          </a:xfrm>
          <a:prstGeom prst="rect">
            <a:avLst/>
          </a:prstGeom>
          <a:noFill/>
        </p:spPr>
      </p:pic>
      <p:pic>
        <p:nvPicPr>
          <p:cNvPr id="5" name="Picture 6" descr="C:\Users\Admin\Desktop\compiler design ppts\fig 15.PNG"/>
          <p:cNvPicPr>
            <a:picLocks noChangeAspect="1" noChangeArrowheads="1"/>
          </p:cNvPicPr>
          <p:nvPr/>
        </p:nvPicPr>
        <p:blipFill>
          <a:blip r:embed="rId3" cstate="print"/>
          <a:srcRect/>
          <a:stretch>
            <a:fillRect/>
          </a:stretch>
        </p:blipFill>
        <p:spPr bwMode="auto">
          <a:xfrm>
            <a:off x="0" y="4800600"/>
            <a:ext cx="8839199" cy="2057400"/>
          </a:xfrm>
          <a:prstGeom prst="rect">
            <a:avLst/>
          </a:prstGeom>
          <a:noFill/>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676400"/>
          </a:xfrm>
        </p:spPr>
        <p:txBody>
          <a:bodyPr>
            <a:normAutofit/>
          </a:bodyPr>
          <a:lstStyle/>
          <a:p>
            <a:r>
              <a:rPr lang="en-US" sz="4800" b="1" dirty="0" smtClean="0"/>
              <a:t>Intermediate Code Generation</a:t>
            </a:r>
            <a:endParaRPr lang="en-US" sz="4800" b="1"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In the analysis-synthesis model of a compiler, the front end analyzes a source program and creates an intermediate representation, from which the back-end generates target code.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21363"/>
          </a:xfrm>
        </p:spPr>
        <p:txBody>
          <a:bodyPr>
            <a:normAutofit fontScale="92500" lnSpcReduction="10000"/>
          </a:bodyPr>
          <a:lstStyle/>
          <a:p>
            <a:r>
              <a:rPr lang="en-US" b="1" dirty="0" smtClean="0">
                <a:latin typeface="Times New Roman" pitchFamily="18" charset="0"/>
                <a:cs typeface="Times New Roman" pitchFamily="18" charset="0"/>
              </a:rPr>
              <a:t>Lex:</a:t>
            </a:r>
          </a:p>
          <a:p>
            <a:pPr>
              <a:buNone/>
            </a:pP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It is a lexical analyzer generator.</a:t>
            </a:r>
          </a:p>
          <a:p>
            <a:pPr lvl="1" algn="just"/>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The input notation for the Lex tool is referred to as the Lex language.</a:t>
            </a:r>
          </a:p>
          <a:p>
            <a:pPr lvl="1" algn="just"/>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The tool itself is the Lex compiler.</a:t>
            </a:r>
          </a:p>
          <a:p>
            <a:pPr lvl="1" algn="just"/>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Behind the scenes, the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compiler transforms the input patterns into a transition diagram and generates code, in a file called </a:t>
            </a:r>
            <a:r>
              <a:rPr lang="en-US" dirty="0" err="1" smtClean="0">
                <a:latin typeface="Times New Roman" pitchFamily="18" charset="0"/>
                <a:cs typeface="Times New Roman" pitchFamily="18" charset="0"/>
              </a:rPr>
              <a:t>lex.yy.c</a:t>
            </a:r>
            <a:r>
              <a:rPr lang="en-US" dirty="0" smtClean="0">
                <a:latin typeface="Times New Roman" pitchFamily="18" charset="0"/>
                <a:cs typeface="Times New Roman" pitchFamily="18" charset="0"/>
              </a:rPr>
              <a:t>, that simulates this transition diagram.</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143000"/>
          </a:xfrm>
        </p:spPr>
        <p:txBody>
          <a:bodyPr/>
          <a:lstStyle/>
          <a:p>
            <a:r>
              <a:rPr lang="en-US" dirty="0" smtClean="0"/>
              <a:t>Why Intermediate code?</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descr="C:\Users\Admin\Desktop\compiler design ppts\fig18.PNG"/>
          <p:cNvPicPr>
            <a:picLocks noChangeAspect="1" noChangeArrowheads="1"/>
          </p:cNvPicPr>
          <p:nvPr/>
        </p:nvPicPr>
        <p:blipFill>
          <a:blip r:embed="rId3" cstate="print"/>
          <a:srcRect/>
          <a:stretch>
            <a:fillRect/>
          </a:stretch>
        </p:blipFill>
        <p:spPr bwMode="auto">
          <a:xfrm>
            <a:off x="0" y="1295400"/>
            <a:ext cx="9144000" cy="5562600"/>
          </a:xfrm>
          <a:prstGeom prst="rect">
            <a:avLst/>
          </a:prstGeom>
          <a:noFill/>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lgn="just"/>
            <a:r>
              <a:rPr lang="en-US" dirty="0" smtClean="0"/>
              <a:t>While generating machine code directly from source code is possible, it entails two problems</a:t>
            </a:r>
          </a:p>
          <a:p>
            <a:pPr lvl="1" algn="just"/>
            <a:r>
              <a:rPr lang="en-US" dirty="0" smtClean="0"/>
              <a:t>With m languages and n target machines, we need to write m front ends, m*n optimizers, and m*n code generators.</a:t>
            </a:r>
          </a:p>
          <a:p>
            <a:pPr lvl="1" algn="just"/>
            <a:endParaRPr lang="en-US" dirty="0" smtClean="0"/>
          </a:p>
          <a:p>
            <a:pPr lvl="1" algn="just"/>
            <a:r>
              <a:rPr lang="en-US" dirty="0" smtClean="0"/>
              <a:t>The code optimizer which is one of the largest and very difficult to write components of a compiler, cannot be reused. </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By converting source code to an intermediate code, a machine independent code optimizer may be written</a:t>
            </a:r>
          </a:p>
          <a:p>
            <a:pPr algn="just"/>
            <a:endParaRPr lang="en-US" dirty="0" smtClean="0"/>
          </a:p>
          <a:p>
            <a:pPr algn="just"/>
            <a:r>
              <a:rPr lang="en-US" dirty="0" smtClean="0"/>
              <a:t>This means just m front ends, n code generators and 1 optimizer</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Directed Acyclic Graphs for Expressions</a:t>
            </a:r>
          </a:p>
          <a:p>
            <a:pPr>
              <a:buNone/>
            </a:pPr>
            <a:endParaRPr lang="en-US" dirty="0" smtClean="0"/>
          </a:p>
          <a:p>
            <a:pPr lvl="1" algn="just"/>
            <a:r>
              <a:rPr lang="en-US" dirty="0" smtClean="0"/>
              <a:t>Like the syntax tree for an expression, a DAG has leaves corresponding to atomic operands and interior nodes corresponding to operators.</a:t>
            </a:r>
          </a:p>
          <a:p>
            <a:pPr lvl="1" algn="just"/>
            <a:endParaRPr lang="en-US" dirty="0" smtClean="0"/>
          </a:p>
          <a:p>
            <a:pPr lvl="1" algn="just"/>
            <a:r>
              <a:rPr lang="en-US" dirty="0" smtClean="0"/>
              <a:t>The difference is that a node N in DAG has more than one parent if N represents a common sub expression.</a:t>
            </a:r>
          </a:p>
          <a:p>
            <a:pPr lvl="2" algn="just"/>
            <a:r>
              <a:rPr lang="en-US" dirty="0" smtClean="0"/>
              <a:t>In a syntax tree, the tree for the common sub expression would be replicated as many times as the sub expression appears in the original expression.</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a:r>
              <a:rPr lang="en-US" dirty="0" smtClean="0"/>
              <a:t>A DAG not only represents expressions more </a:t>
            </a:r>
            <a:r>
              <a:rPr lang="en-US" dirty="0" err="1" smtClean="0"/>
              <a:t>succintly</a:t>
            </a:r>
            <a:r>
              <a:rPr lang="en-US" dirty="0" smtClean="0"/>
              <a:t>, it gives the compiler important clues regarding the generation of efficient code to evaluate the expressions.</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Users\Admin\Desktop\compiler design ppts\fig14.PNG"/>
          <p:cNvPicPr>
            <a:picLocks noChangeAspect="1" noChangeArrowheads="1"/>
          </p:cNvPicPr>
          <p:nvPr/>
        </p:nvPicPr>
        <p:blipFill>
          <a:blip r:embed="rId2" cstate="print"/>
          <a:srcRect/>
          <a:stretch>
            <a:fillRect/>
          </a:stretch>
        </p:blipFill>
        <p:spPr bwMode="auto">
          <a:xfrm>
            <a:off x="0" y="0"/>
            <a:ext cx="8839200" cy="6477000"/>
          </a:xfrm>
          <a:prstGeom prst="rect">
            <a:avLst/>
          </a:prstGeom>
          <a:noFill/>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8194" name="Picture 2" descr="C:\Users\Admin\Desktop\compiler design ppts\fig19.PNG"/>
          <p:cNvPicPr>
            <a:picLocks noChangeAspect="1" noChangeArrowheads="1"/>
          </p:cNvPicPr>
          <p:nvPr/>
        </p:nvPicPr>
        <p:blipFill>
          <a:blip r:embed="rId2" cstate="print"/>
          <a:srcRect/>
          <a:stretch>
            <a:fillRect/>
          </a:stretch>
        </p:blipFill>
        <p:spPr bwMode="auto">
          <a:xfrm>
            <a:off x="0" y="990600"/>
            <a:ext cx="9144000" cy="5562600"/>
          </a:xfrm>
          <a:prstGeom prst="rect">
            <a:avLst/>
          </a:prstGeom>
          <a:noFill/>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7172" name="Picture 4" descr="C:\Users\Admin\Desktop\compiler design ppts\fig20.PNG"/>
          <p:cNvPicPr>
            <a:picLocks noChangeAspect="1" noChangeArrowheads="1"/>
          </p:cNvPicPr>
          <p:nvPr/>
        </p:nvPicPr>
        <p:blipFill>
          <a:blip r:embed="rId2" cstate="print"/>
          <a:srcRect/>
          <a:stretch>
            <a:fillRect/>
          </a:stretch>
        </p:blipFill>
        <p:spPr bwMode="auto">
          <a:xfrm>
            <a:off x="457200" y="838200"/>
            <a:ext cx="8382000" cy="5486400"/>
          </a:xfrm>
          <a:prstGeom prst="rect">
            <a:avLst/>
          </a:prstGeom>
          <a:noFill/>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Value-Number method for construction of a DAG</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descr="C:\Users\Admin\Desktop\compiler design ppts\fig21.PNG"/>
          <p:cNvPicPr>
            <a:picLocks noChangeAspect="1" noChangeArrowheads="1"/>
          </p:cNvPicPr>
          <p:nvPr/>
        </p:nvPicPr>
        <p:blipFill>
          <a:blip r:embed="rId3" cstate="print"/>
          <a:srcRect/>
          <a:stretch>
            <a:fillRect/>
          </a:stretch>
        </p:blipFill>
        <p:spPr bwMode="auto">
          <a:xfrm>
            <a:off x="304800" y="1600200"/>
            <a:ext cx="8458200" cy="4648200"/>
          </a:xfrm>
          <a:prstGeom prst="rect">
            <a:avLst/>
          </a:prstGeom>
          <a:noFill/>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fontScale="90000"/>
          </a:bodyPr>
          <a:lstStyle/>
          <a:p>
            <a:r>
              <a:rPr lang="en-US" dirty="0" smtClean="0"/>
              <a:t>Three Address Code</a:t>
            </a:r>
            <a:endParaRPr lang="en-US" dirty="0"/>
          </a:p>
        </p:txBody>
      </p:sp>
      <p:sp>
        <p:nvSpPr>
          <p:cNvPr id="3" name="Content Placeholder 2"/>
          <p:cNvSpPr>
            <a:spLocks noGrp="1"/>
          </p:cNvSpPr>
          <p:nvPr>
            <p:ph idx="1"/>
          </p:nvPr>
        </p:nvSpPr>
        <p:spPr>
          <a:xfrm>
            <a:off x="381000" y="762000"/>
            <a:ext cx="8534400" cy="6096000"/>
          </a:xfrm>
        </p:spPr>
        <p:txBody>
          <a:bodyPr>
            <a:normAutofit fontScale="92500" lnSpcReduction="10000"/>
          </a:bodyPr>
          <a:lstStyle/>
          <a:p>
            <a:pPr algn="just"/>
            <a:r>
              <a:rPr lang="en-US" dirty="0" smtClean="0"/>
              <a:t>In three-address code, there is at most one operator on the right side of an instruction; that is, no built-up arithmetic expressions are permitted. </a:t>
            </a:r>
          </a:p>
          <a:p>
            <a:pPr algn="just"/>
            <a:r>
              <a:rPr lang="en-US" dirty="0" smtClean="0"/>
              <a:t>Thus a source-language expression like </a:t>
            </a:r>
            <a:r>
              <a:rPr lang="en-US" dirty="0" err="1" smtClean="0"/>
              <a:t>x+y</a:t>
            </a:r>
            <a:r>
              <a:rPr lang="en-US" dirty="0" smtClean="0"/>
              <a:t>*z might be translated into the sequence of three-address instructions</a:t>
            </a:r>
          </a:p>
          <a:p>
            <a:pPr algn="just"/>
            <a:endParaRPr lang="en-US" dirty="0" smtClean="0"/>
          </a:p>
          <a:p>
            <a:pPr algn="just"/>
            <a:r>
              <a:rPr lang="en-US" dirty="0" smtClean="0"/>
              <a:t>where t1 and t2 are compiler-generated temporary names. </a:t>
            </a:r>
          </a:p>
          <a:p>
            <a:pPr algn="just"/>
            <a:r>
              <a:rPr lang="en-US" dirty="0" smtClean="0"/>
              <a:t>This unraveling of multi-operator arithmetic expressions and of nested flow-of-control statements makes three-address code desirable for target-code generation and optimization</a:t>
            </a:r>
            <a:endParaRPr lang="en-US" dirty="0"/>
          </a:p>
        </p:txBody>
      </p:sp>
      <p:pic>
        <p:nvPicPr>
          <p:cNvPr id="10242" name="Picture 2" descr="C:\Users\Admin\Desktop\compiler design ppts\t22.PNG"/>
          <p:cNvPicPr>
            <a:picLocks noChangeAspect="1" noChangeArrowheads="1"/>
          </p:cNvPicPr>
          <p:nvPr/>
        </p:nvPicPr>
        <p:blipFill>
          <a:blip r:embed="rId3" cstate="print"/>
          <a:srcRect/>
          <a:stretch>
            <a:fillRect/>
          </a:stretch>
        </p:blipFill>
        <p:spPr bwMode="auto">
          <a:xfrm>
            <a:off x="2895600" y="3048000"/>
            <a:ext cx="2971800" cy="914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smtClean="0">
                <a:latin typeface="Times New Roman" pitchFamily="18" charset="0"/>
                <a:cs typeface="Times New Roman" pitchFamily="18" charset="0"/>
              </a:rPr>
              <a:t>An input file which we call lex.l is written in the Lex language and describes the lexical analyzer to be generated.</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compiler transforms </a:t>
            </a:r>
            <a:r>
              <a:rPr lang="en-US" dirty="0" err="1" smtClean="0">
                <a:latin typeface="Times New Roman" pitchFamily="18" charset="0"/>
                <a:cs typeface="Times New Roman" pitchFamily="18" charset="0"/>
              </a:rPr>
              <a:t>lex.l</a:t>
            </a:r>
            <a:r>
              <a:rPr lang="en-US" dirty="0" smtClean="0">
                <a:latin typeface="Times New Roman" pitchFamily="18" charset="0"/>
                <a:cs typeface="Times New Roman" pitchFamily="18" charset="0"/>
              </a:rPr>
              <a:t> to a C program, in a file that is always named </a:t>
            </a:r>
            <a:r>
              <a:rPr lang="en-US" dirty="0" err="1" smtClean="0">
                <a:latin typeface="Times New Roman" pitchFamily="18" charset="0"/>
                <a:cs typeface="Times New Roman" pitchFamily="18" charset="0"/>
              </a:rPr>
              <a:t>lex.yy.c</a:t>
            </a:r>
            <a:endParaRPr lang="en-US" dirty="0">
              <a:latin typeface="Times New Roman" pitchFamily="18" charset="0"/>
              <a:cs typeface="Times New Roman" pitchFamily="18" charset="0"/>
            </a:endParaRPr>
          </a:p>
        </p:txBody>
      </p:sp>
      <p:pic>
        <p:nvPicPr>
          <p:cNvPr id="1026" name="Picture 2" descr="C:\Users\Admin\Desktop\compiler design ppts\Capture1.PNG"/>
          <p:cNvPicPr>
            <a:picLocks noChangeAspect="1" noChangeArrowheads="1"/>
          </p:cNvPicPr>
          <p:nvPr/>
        </p:nvPicPr>
        <p:blipFill>
          <a:blip r:embed="rId2" cstate="print"/>
          <a:srcRect/>
          <a:stretch>
            <a:fillRect/>
          </a:stretch>
        </p:blipFill>
        <p:spPr bwMode="auto">
          <a:xfrm>
            <a:off x="0" y="3581400"/>
            <a:ext cx="9144000" cy="3276600"/>
          </a:xfrm>
          <a:prstGeom prst="rect">
            <a:avLst/>
          </a:prstGeom>
          <a:noFill/>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descr="C:\Users\Admin\Desktop\compiler design ppts\fig23.PNG"/>
          <p:cNvPicPr>
            <a:picLocks noChangeAspect="1" noChangeArrowheads="1"/>
          </p:cNvPicPr>
          <p:nvPr/>
        </p:nvPicPr>
        <p:blipFill>
          <a:blip r:embed="rId2" cstate="print"/>
          <a:srcRect/>
          <a:stretch>
            <a:fillRect/>
          </a:stretch>
        </p:blipFill>
        <p:spPr bwMode="auto">
          <a:xfrm>
            <a:off x="304800" y="381000"/>
            <a:ext cx="8534400" cy="5867399"/>
          </a:xfrm>
          <a:prstGeom prst="rect">
            <a:avLst/>
          </a:prstGeom>
          <a:noFill/>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descr="C:\Users\Admin\Desktop\compiler design ppts\fig28.PNG"/>
          <p:cNvPicPr>
            <a:picLocks noChangeAspect="1" noChangeArrowheads="1"/>
          </p:cNvPicPr>
          <p:nvPr/>
        </p:nvPicPr>
        <p:blipFill>
          <a:blip r:embed="rId2" cstate="print"/>
          <a:srcRect/>
          <a:stretch>
            <a:fillRect/>
          </a:stretch>
        </p:blipFill>
        <p:spPr bwMode="auto">
          <a:xfrm>
            <a:off x="0" y="0"/>
            <a:ext cx="9144000" cy="2057400"/>
          </a:xfrm>
          <a:prstGeom prst="rect">
            <a:avLst/>
          </a:prstGeom>
          <a:noFill/>
        </p:spPr>
      </p:pic>
      <p:pic>
        <p:nvPicPr>
          <p:cNvPr id="12291" name="Picture 3" descr="C:\Users\Admin\Desktop\compiler design ppts\fig29.PNG"/>
          <p:cNvPicPr>
            <a:picLocks noChangeAspect="1" noChangeArrowheads="1"/>
          </p:cNvPicPr>
          <p:nvPr/>
        </p:nvPicPr>
        <p:blipFill>
          <a:blip r:embed="rId3" cstate="print"/>
          <a:srcRect/>
          <a:stretch>
            <a:fillRect/>
          </a:stretch>
        </p:blipFill>
        <p:spPr bwMode="auto">
          <a:xfrm>
            <a:off x="304800" y="2057400"/>
            <a:ext cx="8534400" cy="4495800"/>
          </a:xfrm>
          <a:prstGeom prst="rect">
            <a:avLst/>
          </a:prstGeom>
          <a:noFill/>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Admin\Desktop\compiler design ppts\fig30.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Admin\Desktop\compiler design ppts\fig31.PNG"/>
          <p:cNvPicPr>
            <a:picLocks noChangeAspect="1" noChangeArrowheads="1"/>
          </p:cNvPicPr>
          <p:nvPr/>
        </p:nvPicPr>
        <p:blipFill>
          <a:blip r:embed="rId2" cstate="print"/>
          <a:srcRect/>
          <a:stretch>
            <a:fillRect/>
          </a:stretch>
        </p:blipFill>
        <p:spPr bwMode="auto">
          <a:xfrm>
            <a:off x="0" y="0"/>
            <a:ext cx="9144000" cy="6553200"/>
          </a:xfrm>
          <a:prstGeom prst="rect">
            <a:avLst/>
          </a:prstGeom>
          <a:noFill/>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1" name="Picture 3" descr="C:\Users\Admin\Desktop\compiler design ppts\fig32.PNG"/>
          <p:cNvPicPr>
            <a:picLocks noChangeAspect="1" noChangeArrowheads="1"/>
          </p:cNvPicPr>
          <p:nvPr/>
        </p:nvPicPr>
        <p:blipFill>
          <a:blip r:embed="rId2" cstate="print"/>
          <a:srcRect/>
          <a:stretch>
            <a:fillRect/>
          </a:stretch>
        </p:blipFill>
        <p:spPr bwMode="auto">
          <a:xfrm>
            <a:off x="0" y="0"/>
            <a:ext cx="9143999" cy="6157913"/>
          </a:xfrm>
          <a:prstGeom prst="rect">
            <a:avLst/>
          </a:prstGeom>
          <a:noFill/>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dirty="0" smtClean="0"/>
              <a:t>Three address code can be implemented using records with fields for the addresses; Quadruples, triples and indirect triples.</a:t>
            </a:r>
          </a:p>
          <a:p>
            <a:pPr algn="just"/>
            <a:r>
              <a:rPr lang="en-US" b="1" dirty="0" smtClean="0"/>
              <a:t>Quadruples</a:t>
            </a:r>
            <a:r>
              <a:rPr lang="en-US" dirty="0" smtClean="0"/>
              <a:t>: A quadruple has four fields, which we call </a:t>
            </a:r>
            <a:r>
              <a:rPr lang="en-US" i="1" dirty="0" smtClean="0"/>
              <a:t>op, arg1, arg2 </a:t>
            </a:r>
            <a:r>
              <a:rPr lang="en-US" dirty="0" smtClean="0"/>
              <a:t>and </a:t>
            </a:r>
            <a:r>
              <a:rPr lang="en-US" i="1" dirty="0" smtClean="0"/>
              <a:t>result.</a:t>
            </a:r>
          </a:p>
          <a:p>
            <a:pPr lvl="1" algn="just"/>
            <a:r>
              <a:rPr lang="en-US" dirty="0" smtClean="0"/>
              <a:t>The op field contains an internal code for the operator.</a:t>
            </a:r>
          </a:p>
          <a:p>
            <a:pPr lvl="1" algn="just"/>
            <a:r>
              <a:rPr lang="en-US" dirty="0" smtClean="0"/>
              <a:t>For instance, the three-address instruction x = y </a:t>
            </a:r>
            <a:r>
              <a:rPr lang="en-US" i="1" dirty="0" smtClean="0"/>
              <a:t>+z </a:t>
            </a:r>
            <a:r>
              <a:rPr lang="en-US" dirty="0" smtClean="0"/>
              <a:t>is represented by placing</a:t>
            </a:r>
            <a:r>
              <a:rPr lang="en-US" i="1" dirty="0" smtClean="0"/>
              <a:t> + </a:t>
            </a:r>
            <a:r>
              <a:rPr lang="en-US" dirty="0" smtClean="0"/>
              <a:t>in</a:t>
            </a:r>
            <a:r>
              <a:rPr lang="en-US" i="1" dirty="0" smtClean="0"/>
              <a:t> op, y </a:t>
            </a:r>
            <a:r>
              <a:rPr lang="en-US" dirty="0" smtClean="0"/>
              <a:t>in</a:t>
            </a:r>
            <a:r>
              <a:rPr lang="en-US" i="1" dirty="0" smtClean="0"/>
              <a:t> arg1</a:t>
            </a:r>
            <a:r>
              <a:rPr lang="en-US" dirty="0" smtClean="0"/>
              <a:t>, </a:t>
            </a:r>
            <a:r>
              <a:rPr lang="en-US" i="1" dirty="0" smtClean="0"/>
              <a:t>z </a:t>
            </a:r>
            <a:r>
              <a:rPr lang="en-US" dirty="0" smtClean="0"/>
              <a:t>in</a:t>
            </a:r>
            <a:r>
              <a:rPr lang="en-US" i="1" dirty="0" smtClean="0"/>
              <a:t> arg2, and x </a:t>
            </a:r>
            <a:r>
              <a:rPr lang="en-US" dirty="0" smtClean="0"/>
              <a:t>in</a:t>
            </a:r>
            <a:r>
              <a:rPr lang="en-US" i="1" dirty="0" smtClean="0"/>
              <a:t> result</a:t>
            </a:r>
            <a:endParaRPr lang="en-US" dirty="0" smtClean="0"/>
          </a:p>
          <a:p>
            <a:pPr algn="just"/>
            <a:endParaRPr lang="en-US" dirty="0" smtClean="0"/>
          </a:p>
          <a:p>
            <a:pPr algn="just"/>
            <a:endParaRPr lang="en-US" dirty="0" smtClean="0"/>
          </a:p>
          <a:p>
            <a:pPr lvl="1" algn="just"/>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r>
              <a:rPr lang="en-US" dirty="0" smtClean="0"/>
              <a:t>There are some following exceptions to this rule:</a:t>
            </a:r>
          </a:p>
          <a:p>
            <a:pPr lvl="1" algn="just"/>
            <a:r>
              <a:rPr lang="en-US" dirty="0" smtClean="0"/>
              <a:t>Instructions with unary operators like x </a:t>
            </a:r>
            <a:r>
              <a:rPr lang="en-US" sz="2000" dirty="0" smtClean="0"/>
              <a:t>= </a:t>
            </a:r>
            <a:r>
              <a:rPr lang="en-US" dirty="0" smtClean="0"/>
              <a:t>minus y or x </a:t>
            </a:r>
            <a:r>
              <a:rPr lang="en-US" sz="2000" dirty="0" smtClean="0"/>
              <a:t>= </a:t>
            </a:r>
            <a:r>
              <a:rPr lang="en-US" dirty="0" smtClean="0"/>
              <a:t>y do not use arg2. Note that for a copy statement like x</a:t>
            </a:r>
            <a:r>
              <a:rPr lang="en-US" sz="4000" dirty="0" smtClean="0"/>
              <a:t> </a:t>
            </a:r>
            <a:r>
              <a:rPr lang="en-US" sz="2800" dirty="0" smtClean="0"/>
              <a:t>= </a:t>
            </a:r>
            <a:r>
              <a:rPr lang="en-US" dirty="0" smtClean="0"/>
              <a:t>y, op is </a:t>
            </a:r>
            <a:r>
              <a:rPr lang="en-US" sz="2800" dirty="0" smtClean="0"/>
              <a:t>=, </a:t>
            </a:r>
            <a:r>
              <a:rPr lang="en-US" dirty="0" smtClean="0"/>
              <a:t>while for most other operations, the assignment operator is implied.</a:t>
            </a:r>
          </a:p>
          <a:p>
            <a:pPr lvl="1" algn="just">
              <a:buNone/>
            </a:pPr>
            <a:endParaRPr lang="en-US" dirty="0" smtClean="0"/>
          </a:p>
          <a:p>
            <a:pPr lvl="1" algn="just"/>
            <a:r>
              <a:rPr lang="en-US" dirty="0" smtClean="0"/>
              <a:t>Conditional and unconditional jumps put the target label in result.</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descr="C:\Users\Admin\Desktop\compiler design ppts\fig35.PNG"/>
          <p:cNvPicPr>
            <a:picLocks noChangeAspect="1" noChangeArrowheads="1"/>
          </p:cNvPicPr>
          <p:nvPr/>
        </p:nvPicPr>
        <p:blipFill>
          <a:blip r:embed="rId2" cstate="print"/>
          <a:srcRect/>
          <a:stretch>
            <a:fillRect/>
          </a:stretch>
        </p:blipFill>
        <p:spPr bwMode="auto">
          <a:xfrm>
            <a:off x="304800" y="609600"/>
            <a:ext cx="8382000" cy="5562600"/>
          </a:xfrm>
          <a:prstGeom prst="rect">
            <a:avLst/>
          </a:prstGeom>
          <a:noFill/>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r>
              <a:rPr lang="en-US" b="1" dirty="0" smtClean="0"/>
              <a:t>Triples</a:t>
            </a:r>
            <a:r>
              <a:rPr lang="en-US" dirty="0" smtClean="0"/>
              <a:t>: A triple has only three fields, which we call op, arg1, and arg2.</a:t>
            </a:r>
          </a:p>
          <a:p>
            <a:pPr lvl="1" algn="just"/>
            <a:r>
              <a:rPr lang="en-US" dirty="0" smtClean="0"/>
              <a:t>Using triples, we refer to the result of an operation </a:t>
            </a:r>
            <a:r>
              <a:rPr lang="en-US" sz="3600" dirty="0" smtClean="0"/>
              <a:t>x </a:t>
            </a:r>
            <a:r>
              <a:rPr lang="en-US" dirty="0" smtClean="0"/>
              <a:t>op y by its position, rather than by an explicit temporary name.</a:t>
            </a:r>
          </a:p>
          <a:p>
            <a:pPr lvl="1" algn="just"/>
            <a:r>
              <a:rPr lang="en-US" dirty="0" smtClean="0"/>
              <a:t>Thus, instead of the temporary </a:t>
            </a:r>
            <a:r>
              <a:rPr lang="en-US" sz="2400" dirty="0" smtClean="0"/>
              <a:t>t1 in</a:t>
            </a:r>
            <a:r>
              <a:rPr lang="en-US" dirty="0" smtClean="0"/>
              <a:t> Fig. 6.10 (b) </a:t>
            </a:r>
            <a:r>
              <a:rPr lang="en-US" sz="4800" dirty="0" smtClean="0"/>
              <a:t>, </a:t>
            </a:r>
            <a:r>
              <a:rPr lang="en-US" dirty="0" smtClean="0"/>
              <a:t>a triple representation would refer to position (0). Parenthesized numbers represent pointers into the triple structure itself.</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2" name="Picture 4" descr="C:\Users\Admin\Desktop\compiler design ppts\fig38.PNG"/>
          <p:cNvPicPr>
            <a:picLocks noChangeAspect="1" noChangeArrowheads="1"/>
          </p:cNvPicPr>
          <p:nvPr/>
        </p:nvPicPr>
        <p:blipFill>
          <a:blip r:embed="rId3" cstate="print"/>
          <a:srcRect/>
          <a:stretch>
            <a:fillRect/>
          </a:stretch>
        </p:blipFill>
        <p:spPr bwMode="auto">
          <a:xfrm>
            <a:off x="0" y="304800"/>
            <a:ext cx="9144000" cy="5943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smtClean="0">
                <a:latin typeface="Times New Roman" pitchFamily="18" charset="0"/>
                <a:cs typeface="Times New Roman" pitchFamily="18" charset="0"/>
              </a:rPr>
              <a:t>The latter file is compiled by the C compiler into a file called </a:t>
            </a:r>
            <a:r>
              <a:rPr lang="en-US" dirty="0" err="1" smtClean="0">
                <a:latin typeface="Times New Roman" pitchFamily="18" charset="0"/>
                <a:cs typeface="Times New Roman" pitchFamily="18" charset="0"/>
              </a:rPr>
              <a:t>a.out</a:t>
            </a:r>
            <a:r>
              <a:rPr lang="en-US" dirty="0" smtClean="0">
                <a:latin typeface="Times New Roman" pitchFamily="18" charset="0"/>
                <a:cs typeface="Times New Roman" pitchFamily="18" charset="0"/>
              </a:rPr>
              <a:t>, as always.</a:t>
            </a:r>
          </a:p>
          <a:p>
            <a:pPr algn="just"/>
            <a:r>
              <a:rPr lang="en-US" dirty="0" smtClean="0">
                <a:latin typeface="Times New Roman" pitchFamily="18" charset="0"/>
                <a:cs typeface="Times New Roman" pitchFamily="18" charset="0"/>
              </a:rPr>
              <a:t>The C-compiler output is a working lexical analyzer that can take a stream of input characters and produce a stream of tokens.</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normal use of the C compiled output, referred to as a.out is a subroutine of the parser.</a:t>
            </a:r>
            <a:endParaRPr lang="en-US" dirty="0">
              <a:latin typeface="Times New Roman" pitchFamily="18" charset="0"/>
              <a:cs typeface="Times New Roman" pitchFamily="18" charset="0"/>
            </a:endParaRPr>
          </a:p>
        </p:txBody>
      </p:sp>
      <p:pic>
        <p:nvPicPr>
          <p:cNvPr id="2050" name="Picture 2" descr="C:\Users\Admin\Desktop\compiler design ppts\Capture2.PNG"/>
          <p:cNvPicPr>
            <a:picLocks noChangeAspect="1" noChangeArrowheads="1"/>
          </p:cNvPicPr>
          <p:nvPr/>
        </p:nvPicPr>
        <p:blipFill>
          <a:blip r:embed="rId2" cstate="print"/>
          <a:srcRect/>
          <a:stretch>
            <a:fillRect/>
          </a:stretch>
        </p:blipFill>
        <p:spPr bwMode="auto">
          <a:xfrm>
            <a:off x="457200" y="2590800"/>
            <a:ext cx="8001000" cy="2514600"/>
          </a:xfrm>
          <a:prstGeom prst="rect">
            <a:avLst/>
          </a:prstGeom>
          <a:noFill/>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dirty="0" smtClean="0"/>
              <a:t>A benefit of quadruples over triples can be seen in an optimizing compiler, where instructions are often moved around. </a:t>
            </a:r>
          </a:p>
          <a:p>
            <a:pPr algn="just"/>
            <a:r>
              <a:rPr lang="en-US" dirty="0" smtClean="0"/>
              <a:t>With quadruples, if we move an instruction that computes a temporary t, then the instructions that use t require no change. </a:t>
            </a:r>
          </a:p>
          <a:p>
            <a:pPr algn="just"/>
            <a:r>
              <a:rPr lang="en-US" dirty="0" smtClean="0"/>
              <a:t>With triples, the result of an operation is referred to by its position, so moving an instruction may require us to change all references to that result.</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b="1" dirty="0" smtClean="0"/>
              <a:t>Indirect triples </a:t>
            </a:r>
            <a:r>
              <a:rPr lang="en-US" dirty="0" smtClean="0"/>
              <a:t>: Indirect triples consist of a listing of pointers to triples, rather than a listing of triples themselves</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With indirect triples, an optimizing compiler can move an instruction by reordering the instruction list, without affecting the triples themselves.</a:t>
            </a:r>
          </a:p>
          <a:p>
            <a:pPr algn="just">
              <a:buNone/>
            </a:pPr>
            <a:endParaRPr lang="en-US" dirty="0"/>
          </a:p>
        </p:txBody>
      </p:sp>
      <p:pic>
        <p:nvPicPr>
          <p:cNvPr id="8196" name="Picture 4" descr="C:\Users\Admin\Desktop\compiler design ppts\fig37.PNG"/>
          <p:cNvPicPr>
            <a:picLocks noChangeAspect="1" noChangeArrowheads="1"/>
          </p:cNvPicPr>
          <p:nvPr/>
        </p:nvPicPr>
        <p:blipFill>
          <a:blip r:embed="rId2" cstate="print"/>
          <a:srcRect/>
          <a:stretch>
            <a:fillRect/>
          </a:stretch>
        </p:blipFill>
        <p:spPr bwMode="auto">
          <a:xfrm>
            <a:off x="685800" y="1600200"/>
            <a:ext cx="8153399" cy="3124200"/>
          </a:xfrm>
          <a:prstGeom prst="rect">
            <a:avLst/>
          </a:prstGeom>
          <a:noFill/>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compiler design ppts\fig39.PNG"/>
          <p:cNvPicPr>
            <a:picLocks noChangeAspect="1" noChangeArrowheads="1"/>
          </p:cNvPicPr>
          <p:nvPr/>
        </p:nvPicPr>
        <p:blipFill>
          <a:blip r:embed="rId2" cstate="print"/>
          <a:srcRect/>
          <a:stretch>
            <a:fillRect/>
          </a:stretch>
        </p:blipFill>
        <p:spPr bwMode="auto">
          <a:xfrm>
            <a:off x="457200" y="1600200"/>
            <a:ext cx="8153400" cy="3505200"/>
          </a:xfrm>
          <a:prstGeom prst="rect">
            <a:avLst/>
          </a:prstGeom>
          <a:noFill/>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lgn="just"/>
            <a:r>
              <a:rPr lang="en-US" dirty="0" smtClean="0"/>
              <a:t>Static checking includes type checking, which ensures that operators are applied to compatible operands. </a:t>
            </a:r>
          </a:p>
          <a:p>
            <a:pPr algn="just"/>
            <a:endParaRPr lang="en-US" dirty="0" smtClean="0"/>
          </a:p>
          <a:p>
            <a:pPr algn="just"/>
            <a:r>
              <a:rPr lang="en-US" dirty="0" smtClean="0"/>
              <a:t>It also includes any syntactic checks that remain after parsing. </a:t>
            </a:r>
          </a:p>
          <a:p>
            <a:pPr algn="just"/>
            <a:endParaRPr lang="en-US" dirty="0" smtClean="0"/>
          </a:p>
          <a:p>
            <a:pPr algn="just"/>
            <a:r>
              <a:rPr lang="en-US" dirty="0" smtClean="0"/>
              <a:t>For example, static checking assures that a break-statement in C is enclosed within a while-, for-, or switch-statement; an error is reported if such an enclosing statement does not exist</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Types</a:t>
            </a:r>
            <a:endParaRPr lang="en-US" dirty="0"/>
          </a:p>
        </p:txBody>
      </p:sp>
      <p:sp>
        <p:nvSpPr>
          <p:cNvPr id="3" name="Content Placeholder 2"/>
          <p:cNvSpPr>
            <a:spLocks noGrp="1"/>
          </p:cNvSpPr>
          <p:nvPr>
            <p:ph idx="1"/>
          </p:nvPr>
        </p:nvSpPr>
        <p:spPr>
          <a:xfrm>
            <a:off x="0" y="1143000"/>
            <a:ext cx="8839200" cy="5486400"/>
          </a:xfrm>
        </p:spPr>
        <p:txBody>
          <a:bodyPr>
            <a:normAutofit fontScale="92500" lnSpcReduction="20000"/>
          </a:bodyPr>
          <a:lstStyle/>
          <a:p>
            <a:pPr algn="just"/>
            <a:r>
              <a:rPr lang="en-US" dirty="0" smtClean="0"/>
              <a:t>The applications of types can be grouped under checking and translation:</a:t>
            </a:r>
          </a:p>
          <a:p>
            <a:pPr algn="just"/>
            <a:endParaRPr lang="en-US" dirty="0" smtClean="0"/>
          </a:p>
          <a:p>
            <a:pPr lvl="1" algn="just"/>
            <a:r>
              <a:rPr lang="en-US" i="1" dirty="0" smtClean="0"/>
              <a:t>Type checking uses logical rules to reason about the behavior of a program </a:t>
            </a:r>
            <a:r>
              <a:rPr lang="en-US" dirty="0" smtClean="0"/>
              <a:t>at run time.</a:t>
            </a:r>
          </a:p>
          <a:p>
            <a:pPr lvl="2" algn="just"/>
            <a:r>
              <a:rPr lang="en-US" dirty="0" smtClean="0"/>
              <a:t>Specifically, it ensures that the types of the operands match the type expected by an operator. For example, the &amp;&amp; operator in Java expects its two operands to be </a:t>
            </a:r>
            <a:r>
              <a:rPr lang="en-US" dirty="0" err="1" smtClean="0"/>
              <a:t>booleans</a:t>
            </a:r>
            <a:r>
              <a:rPr lang="en-US" dirty="0" smtClean="0"/>
              <a:t>; the result is also of type </a:t>
            </a:r>
            <a:r>
              <a:rPr lang="en-US" dirty="0" err="1" smtClean="0"/>
              <a:t>boolean</a:t>
            </a:r>
            <a:r>
              <a:rPr lang="en-US" dirty="0" smtClean="0"/>
              <a:t>.</a:t>
            </a:r>
          </a:p>
          <a:p>
            <a:pPr lvl="1" algn="just"/>
            <a:endParaRPr lang="en-US" dirty="0" smtClean="0"/>
          </a:p>
          <a:p>
            <a:pPr lvl="1" algn="just"/>
            <a:r>
              <a:rPr lang="en-US" i="1" dirty="0" smtClean="0"/>
              <a:t>Translation Applications. From the type of a name, a compiler can determine </a:t>
            </a:r>
            <a:r>
              <a:rPr lang="en-US" dirty="0" smtClean="0"/>
              <a:t>the storage that will be needed for that name at run time. </a:t>
            </a:r>
          </a:p>
          <a:p>
            <a:pPr lvl="1" algn="just"/>
            <a:endParaRPr lang="en-US" dirty="0" smtClean="0"/>
          </a:p>
          <a:p>
            <a:pPr lvl="1" algn="just">
              <a:buNone/>
            </a:pPr>
            <a:r>
              <a:rPr lang="en-US" dirty="0" smtClean="0"/>
              <a:t> </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a:bodyPr>
          <a:lstStyle/>
          <a:p>
            <a:r>
              <a:rPr lang="en-US" dirty="0" smtClean="0"/>
              <a:t>Storage layout for local names</a:t>
            </a:r>
            <a:endParaRPr lang="en-US" dirty="0"/>
          </a:p>
        </p:txBody>
      </p:sp>
      <p:sp>
        <p:nvSpPr>
          <p:cNvPr id="3" name="Content Placeholder 2"/>
          <p:cNvSpPr>
            <a:spLocks noGrp="1"/>
          </p:cNvSpPr>
          <p:nvPr>
            <p:ph idx="1"/>
          </p:nvPr>
        </p:nvSpPr>
        <p:spPr>
          <a:xfrm>
            <a:off x="457200" y="2438400"/>
            <a:ext cx="8229600" cy="3687763"/>
          </a:xfrm>
        </p:spPr>
        <p:txBody>
          <a:bodyPr/>
          <a:lstStyle/>
          <a:p>
            <a:pPr algn="just"/>
            <a:r>
              <a:rPr lang="en-US" dirty="0" smtClean="0"/>
              <a:t>From the type of a name, we can determine the amount of storage that will be needed for the name at run time.</a:t>
            </a:r>
          </a:p>
          <a:p>
            <a:pPr algn="just">
              <a:buNone/>
            </a:pP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Admin\Desktop\compiler design ppts\fig41.PNG"/>
          <p:cNvPicPr>
            <a:picLocks noChangeAspect="1" noChangeArrowheads="1"/>
          </p:cNvPicPr>
          <p:nvPr/>
        </p:nvPicPr>
        <p:blipFill>
          <a:blip r:embed="rId2" cstate="print"/>
          <a:srcRect/>
          <a:stretch>
            <a:fillRect/>
          </a:stretch>
        </p:blipFill>
        <p:spPr bwMode="auto">
          <a:xfrm>
            <a:off x="228600" y="533400"/>
            <a:ext cx="8686799" cy="5791200"/>
          </a:xfrm>
          <a:prstGeom prst="rect">
            <a:avLst/>
          </a:prstGeom>
          <a:noFill/>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Admin\Desktop\compiler design ppts\fig4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Conversions</a:t>
            </a:r>
            <a:endParaRPr lang="en-US" dirty="0"/>
          </a:p>
        </p:txBody>
      </p:sp>
      <p:sp>
        <p:nvSpPr>
          <p:cNvPr id="3" name="Content Placeholder 2"/>
          <p:cNvSpPr>
            <a:spLocks noGrp="1"/>
          </p:cNvSpPr>
          <p:nvPr>
            <p:ph idx="1"/>
          </p:nvPr>
        </p:nvSpPr>
        <p:spPr>
          <a:xfrm>
            <a:off x="457200" y="1600200"/>
            <a:ext cx="8305800" cy="4525963"/>
          </a:xfrm>
        </p:spPr>
        <p:txBody>
          <a:bodyPr>
            <a:normAutofit fontScale="92500" lnSpcReduction="10000"/>
          </a:bodyPr>
          <a:lstStyle/>
          <a:p>
            <a:pPr algn="just"/>
            <a:r>
              <a:rPr lang="en-US" dirty="0" smtClean="0"/>
              <a:t>Consider expressions like </a:t>
            </a:r>
            <a:r>
              <a:rPr lang="en-US" b="1" dirty="0" smtClean="0"/>
              <a:t>x + </a:t>
            </a:r>
            <a:r>
              <a:rPr lang="en-US" b="1" dirty="0" err="1" smtClean="0"/>
              <a:t>i</a:t>
            </a:r>
            <a:r>
              <a:rPr lang="en-US" dirty="0" smtClean="0"/>
              <a:t>, where </a:t>
            </a:r>
            <a:r>
              <a:rPr lang="en-US" b="1" dirty="0" smtClean="0"/>
              <a:t>x</a:t>
            </a:r>
            <a:r>
              <a:rPr lang="en-US" dirty="0" smtClean="0"/>
              <a:t> is of type float and </a:t>
            </a:r>
            <a:r>
              <a:rPr lang="en-US" b="1" dirty="0" err="1" smtClean="0"/>
              <a:t>i</a:t>
            </a:r>
            <a:r>
              <a:rPr lang="en-US" b="1" dirty="0" smtClean="0"/>
              <a:t> </a:t>
            </a:r>
            <a:r>
              <a:rPr lang="en-US" dirty="0" smtClean="0"/>
              <a:t>is of type integer.</a:t>
            </a:r>
          </a:p>
          <a:p>
            <a:pPr algn="just"/>
            <a:endParaRPr lang="en-US" dirty="0" smtClean="0"/>
          </a:p>
          <a:p>
            <a:pPr algn="just"/>
            <a:r>
              <a:rPr lang="en-US" dirty="0" smtClean="0"/>
              <a:t>Since the representation of integers and floating-point numbers is different within a computer and different machine instructions are used for operations on integers and floats, the compiler may need to convert one of the operands of + to ensure that both operands are of the same type when the addition occurs.</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r>
              <a:rPr lang="en-US" dirty="0" smtClean="0"/>
              <a:t>Suppose that integers are converted to floats when necessary, using a unary operator            ( f l o a t )</a:t>
            </a:r>
          </a:p>
          <a:p>
            <a:pPr algn="just"/>
            <a:r>
              <a:rPr lang="en-US" dirty="0" smtClean="0"/>
              <a:t> For example, the integer 2 is converted to a float in the code for the expression </a:t>
            </a:r>
            <a:r>
              <a:rPr lang="en-US" b="1" dirty="0" smtClean="0"/>
              <a:t>2 * 3 .14:</a:t>
            </a:r>
          </a:p>
          <a:p>
            <a:pPr algn="just">
              <a:buNone/>
            </a:pPr>
            <a:r>
              <a:rPr lang="en-US" dirty="0" smtClean="0"/>
              <a:t>			t1 = (float) 2;</a:t>
            </a:r>
          </a:p>
          <a:p>
            <a:pPr algn="just">
              <a:buNone/>
            </a:pPr>
            <a:r>
              <a:rPr lang="en-US" dirty="0" smtClean="0"/>
              <a:t>			t2 = t1 * 3.14;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dmin\Desktop\compiler design ppts\Capture1.PNG"/>
          <p:cNvPicPr>
            <a:picLocks noGrp="1" noChangeAspect="1" noChangeArrowheads="1"/>
          </p:cNvPicPr>
          <p:nvPr>
            <p:ph idx="1"/>
          </p:nvPr>
        </p:nvPicPr>
        <p:blipFill>
          <a:blip r:embed="rId2" cstate="print"/>
          <a:srcRect/>
          <a:stretch>
            <a:fillRect/>
          </a:stretch>
        </p:blipFill>
        <p:spPr bwMode="auto">
          <a:xfrm>
            <a:off x="914400" y="0"/>
            <a:ext cx="7467600" cy="2648235"/>
          </a:xfrm>
          <a:prstGeom prst="rect">
            <a:avLst/>
          </a:prstGeom>
          <a:noFill/>
        </p:spPr>
      </p:pic>
      <p:pic>
        <p:nvPicPr>
          <p:cNvPr id="8" name="Picture 2" descr="C:\Users\Admin\Desktop\compiler design ppts\Capture2.PNG"/>
          <p:cNvPicPr>
            <a:picLocks noChangeAspect="1" noChangeArrowheads="1"/>
          </p:cNvPicPr>
          <p:nvPr/>
        </p:nvPicPr>
        <p:blipFill>
          <a:blip r:embed="rId3" cstate="print"/>
          <a:srcRect/>
          <a:stretch>
            <a:fillRect/>
          </a:stretch>
        </p:blipFill>
        <p:spPr bwMode="auto">
          <a:xfrm>
            <a:off x="1143000" y="2057400"/>
            <a:ext cx="7239000" cy="2286000"/>
          </a:xfrm>
          <a:prstGeom prst="rect">
            <a:avLst/>
          </a:prstGeom>
          <a:noFill/>
        </p:spPr>
      </p:pic>
      <p:pic>
        <p:nvPicPr>
          <p:cNvPr id="3077" name="Picture 5" descr="C:\Users\Admin\Desktop\compiler design ppts\Capture3.PNG"/>
          <p:cNvPicPr>
            <a:picLocks noChangeAspect="1" noChangeArrowheads="1"/>
          </p:cNvPicPr>
          <p:nvPr/>
        </p:nvPicPr>
        <p:blipFill>
          <a:blip r:embed="rId4" cstate="print"/>
          <a:srcRect/>
          <a:stretch>
            <a:fillRect/>
          </a:stretch>
        </p:blipFill>
        <p:spPr bwMode="auto">
          <a:xfrm>
            <a:off x="990600" y="3733800"/>
            <a:ext cx="7772400" cy="2133600"/>
          </a:xfrm>
          <a:prstGeom prst="rect">
            <a:avLst/>
          </a:prstGeom>
          <a:noFill/>
        </p:spPr>
      </p:pic>
      <p:sp>
        <p:nvSpPr>
          <p:cNvPr id="10" name="TextBox 9"/>
          <p:cNvSpPr txBox="1"/>
          <p:nvPr/>
        </p:nvSpPr>
        <p:spPr>
          <a:xfrm>
            <a:off x="1981200" y="6096000"/>
            <a:ext cx="5562600" cy="381000"/>
          </a:xfrm>
          <a:prstGeom prst="rect">
            <a:avLst/>
          </a:prstGeom>
          <a:noFill/>
        </p:spPr>
        <p:txBody>
          <a:bodyPr wrap="square" rtlCol="0">
            <a:spAutoFit/>
          </a:bodyPr>
          <a:lstStyle/>
          <a:p>
            <a:r>
              <a:rPr lang="en-US" b="1" dirty="0" smtClean="0"/>
              <a:t>Fig: Creating a lexical analyzer with </a:t>
            </a:r>
            <a:r>
              <a:rPr lang="en-US" b="1" dirty="0" err="1" smtClean="0"/>
              <a:t>Lex</a:t>
            </a:r>
            <a:endParaRPr lang="en-US" b="1"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dirty="0" smtClean="0"/>
              <a:t>We introduce another attribute </a:t>
            </a:r>
            <a:r>
              <a:rPr lang="en-US" dirty="0" err="1" smtClean="0"/>
              <a:t>E.type</a:t>
            </a:r>
            <a:r>
              <a:rPr lang="en-US" dirty="0" smtClean="0"/>
              <a:t>, whose value is either integer or float. </a:t>
            </a:r>
          </a:p>
          <a:p>
            <a:pPr>
              <a:buNone/>
            </a:pPr>
            <a:endParaRPr lang="en-US" dirty="0" smtClean="0"/>
          </a:p>
          <a:p>
            <a:r>
              <a:rPr lang="en-US" dirty="0" smtClean="0"/>
              <a:t>The rule associated with E </a:t>
            </a:r>
            <a:r>
              <a:rPr lang="en-US" dirty="0" smtClean="0">
                <a:sym typeface="Wingdings" pitchFamily="2" charset="2"/>
              </a:rPr>
              <a:t></a:t>
            </a:r>
            <a:r>
              <a:rPr lang="en-US" dirty="0" smtClean="0"/>
              <a:t> El + E2 builds on the </a:t>
            </a:r>
            <a:r>
              <a:rPr lang="en-US" dirty="0" err="1" smtClean="0"/>
              <a:t>pseudocode</a:t>
            </a:r>
            <a:endParaRPr lang="en-US" dirty="0" smtClean="0"/>
          </a:p>
          <a:p>
            <a:pPr>
              <a:buNone/>
            </a:pPr>
            <a:r>
              <a:rPr lang="en-US" dirty="0" smtClean="0"/>
              <a:t>    if ( E1.type = integer and E2.type = integer ) </a:t>
            </a:r>
            <a:r>
              <a:rPr lang="en-US" dirty="0" err="1" smtClean="0"/>
              <a:t>E.type</a:t>
            </a:r>
            <a:r>
              <a:rPr lang="en-US" dirty="0" smtClean="0"/>
              <a:t> = integer;</a:t>
            </a:r>
          </a:p>
          <a:p>
            <a:pPr>
              <a:buNone/>
            </a:pPr>
            <a:r>
              <a:rPr lang="en-US" dirty="0" smtClean="0"/>
              <a:t>    else if ( E1 .type = float and E2. type = integer ) …..</a:t>
            </a: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Type conversion rules vary from language to language. </a:t>
            </a:r>
          </a:p>
          <a:p>
            <a:pPr algn="just"/>
            <a:r>
              <a:rPr lang="en-US" dirty="0" smtClean="0"/>
              <a:t>The rules for Java in Fig. 6.25 distinguish between </a:t>
            </a:r>
            <a:r>
              <a:rPr lang="en-US" b="1" dirty="0" smtClean="0"/>
              <a:t>widening conversions</a:t>
            </a:r>
            <a:r>
              <a:rPr lang="en-US" dirty="0" smtClean="0"/>
              <a:t>, which are intended to preserve information, and </a:t>
            </a:r>
            <a:r>
              <a:rPr lang="en-US" b="1" dirty="0" smtClean="0"/>
              <a:t>narrowing conversions</a:t>
            </a:r>
            <a:r>
              <a:rPr lang="en-US" dirty="0" smtClean="0"/>
              <a:t>, which can lose information.</a:t>
            </a:r>
          </a:p>
          <a:p>
            <a:pPr algn="just"/>
            <a:r>
              <a:rPr lang="en-US" dirty="0" smtClean="0"/>
              <a:t>The widening rules are given by the hierarchy in Fig. 6.25(a): any type lower in the hierarchy can be widened to a higher type.</a:t>
            </a:r>
          </a:p>
          <a:p>
            <a:pPr algn="just"/>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C:\Users\Admin\Desktop\compiler design ppts\fig47.PNG"/>
          <p:cNvPicPr>
            <a:picLocks noChangeAspect="1" noChangeArrowheads="1"/>
          </p:cNvPicPr>
          <p:nvPr/>
        </p:nvPicPr>
        <p:blipFill>
          <a:blip r:embed="rId2" cstate="print"/>
          <a:srcRect/>
          <a:stretch>
            <a:fillRect/>
          </a:stretch>
        </p:blipFill>
        <p:spPr bwMode="auto">
          <a:xfrm>
            <a:off x="304800" y="0"/>
            <a:ext cx="8534400" cy="6324599"/>
          </a:xfrm>
          <a:prstGeom prst="rect">
            <a:avLst/>
          </a:prstGeom>
          <a:noFill/>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r>
              <a:rPr lang="en-US" dirty="0" smtClean="0">
                <a:latin typeface="Times New Roman" pitchFamily="18" charset="0"/>
                <a:cs typeface="Times New Roman" pitchFamily="18" charset="0"/>
              </a:rPr>
              <a:t>Thus, a char can be widened to an int or to a float, but a char cannot be widened to a short.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narrowing rules are illustrated by the graph in Fig. 6.25(b): a type s can be narrowed to a type t if there is a path from s to t.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Note that char, short, and byte are </a:t>
            </a:r>
            <a:r>
              <a:rPr lang="en-US" dirty="0" err="1" smtClean="0">
                <a:latin typeface="Times New Roman" pitchFamily="18" charset="0"/>
                <a:cs typeface="Times New Roman" pitchFamily="18" charset="0"/>
              </a:rPr>
              <a:t>pairwise</a:t>
            </a:r>
            <a:r>
              <a:rPr lang="en-US" dirty="0" smtClean="0">
                <a:latin typeface="Times New Roman" pitchFamily="18" charset="0"/>
                <a:cs typeface="Times New Roman" pitchFamily="18" charset="0"/>
              </a:rPr>
              <a:t> convertible to each other.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r>
              <a:rPr lang="en-US" dirty="0" smtClean="0"/>
              <a:t>Conversion from one type to another is said to be implicit if it is done automatically by the compiler.</a:t>
            </a:r>
          </a:p>
          <a:p>
            <a:pPr algn="just"/>
            <a:r>
              <a:rPr lang="en-US" dirty="0" smtClean="0"/>
              <a:t> Implicit type conversions, also called </a:t>
            </a:r>
            <a:r>
              <a:rPr lang="en-US" b="1" dirty="0" smtClean="0"/>
              <a:t>coercions</a:t>
            </a:r>
            <a:r>
              <a:rPr lang="en-US" dirty="0" smtClean="0"/>
              <a:t>, are limited in many languages to widening conversions. </a:t>
            </a:r>
          </a:p>
          <a:p>
            <a:pPr algn="just"/>
            <a:r>
              <a:rPr lang="en-US" dirty="0" smtClean="0"/>
              <a:t>Conversion is said to be explicit if the programmer must write something to cause the conversion.</a:t>
            </a:r>
          </a:p>
          <a:p>
            <a:pPr algn="just"/>
            <a:r>
              <a:rPr lang="en-US" dirty="0" smtClean="0"/>
              <a:t>Explicit conversions are also called casts.</a:t>
            </a:r>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562600"/>
          </a:xfrm>
        </p:spPr>
        <p:txBody>
          <a:bodyPr>
            <a:normAutofit/>
          </a:bodyPr>
          <a:lstStyle/>
          <a:p>
            <a:pPr algn="just"/>
            <a:r>
              <a:rPr lang="en-US" dirty="0" smtClean="0"/>
              <a:t>The semantic action for checking E </a:t>
            </a:r>
            <a:r>
              <a:rPr lang="en-US" dirty="0" smtClean="0">
                <a:sym typeface="Wingdings" pitchFamily="2" charset="2"/>
              </a:rPr>
              <a:t></a:t>
            </a:r>
            <a:r>
              <a:rPr lang="en-US" dirty="0" smtClean="0"/>
              <a:t> E1 + </a:t>
            </a:r>
            <a:r>
              <a:rPr lang="en-US" i="1" dirty="0" smtClean="0"/>
              <a:t>E2 </a:t>
            </a:r>
            <a:r>
              <a:rPr lang="en-US" dirty="0" smtClean="0"/>
              <a:t>uses two functions:</a:t>
            </a:r>
          </a:p>
          <a:p>
            <a:pPr algn="just"/>
            <a:endParaRPr lang="en-US" dirty="0" smtClean="0"/>
          </a:p>
          <a:p>
            <a:pPr algn="just">
              <a:buNone/>
            </a:pPr>
            <a:r>
              <a:rPr lang="en-US" dirty="0" smtClean="0"/>
              <a:t>1. </a:t>
            </a:r>
            <a:r>
              <a:rPr lang="en-US" b="1" dirty="0" smtClean="0"/>
              <a:t>max(t1, t2) </a:t>
            </a:r>
            <a:r>
              <a:rPr lang="en-US" dirty="0" smtClean="0"/>
              <a:t>takes two types t1 and t2 and returns the maximum of the two types in the widening hierarchy. It declares an error if either t1 or t2 is not in the hierarchy.</a:t>
            </a:r>
          </a:p>
          <a:p>
            <a:pPr algn="just">
              <a:buNone/>
            </a:pPr>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a:bodyPr>
          <a:lstStyle/>
          <a:p>
            <a:pPr algn="just">
              <a:buNone/>
            </a:pPr>
            <a:r>
              <a:rPr lang="en-US" dirty="0" smtClean="0"/>
              <a:t>2. </a:t>
            </a:r>
            <a:r>
              <a:rPr lang="en-US" b="1" dirty="0" smtClean="0"/>
              <a:t>widen(a, t, w) </a:t>
            </a:r>
            <a:r>
              <a:rPr lang="en-US" dirty="0" smtClean="0"/>
              <a:t>generates type conversions if needed to widen an address </a:t>
            </a:r>
            <a:r>
              <a:rPr lang="en-US" b="1" dirty="0" smtClean="0"/>
              <a:t>a</a:t>
            </a:r>
            <a:r>
              <a:rPr lang="en-US" dirty="0" smtClean="0"/>
              <a:t> of type </a:t>
            </a:r>
            <a:r>
              <a:rPr lang="en-US" b="1" dirty="0" smtClean="0"/>
              <a:t>t</a:t>
            </a:r>
            <a:r>
              <a:rPr lang="en-US" dirty="0" smtClean="0"/>
              <a:t> into a value of type </a:t>
            </a:r>
            <a:r>
              <a:rPr lang="en-US" b="1" dirty="0" smtClean="0"/>
              <a:t>w</a:t>
            </a:r>
            <a:r>
              <a:rPr lang="en-US" dirty="0" smtClean="0"/>
              <a:t>. It returns </a:t>
            </a:r>
            <a:r>
              <a:rPr lang="en-US" b="1" dirty="0" smtClean="0"/>
              <a:t>a</a:t>
            </a:r>
            <a:r>
              <a:rPr lang="en-US" dirty="0" smtClean="0"/>
              <a:t> itself if t and w are the same type. Otherwise, it generates an instruction to do the conversion and place the result in a temporary </a:t>
            </a:r>
            <a:r>
              <a:rPr lang="en-US" b="1" dirty="0" smtClean="0"/>
              <a:t>t</a:t>
            </a:r>
            <a:r>
              <a:rPr lang="en-US" dirty="0" smtClean="0"/>
              <a:t>, which is returned as the result.</a:t>
            </a:r>
          </a:p>
          <a:p>
            <a:pPr algn="just">
              <a:buNone/>
            </a:pPr>
            <a:endParaRPr lang="en-US" dirty="0" smtClean="0"/>
          </a:p>
          <a:p>
            <a:pPr algn="just"/>
            <a:r>
              <a:rPr lang="en-US" dirty="0" err="1" smtClean="0"/>
              <a:t>Pseudocode</a:t>
            </a:r>
            <a:r>
              <a:rPr lang="en-US" dirty="0" smtClean="0"/>
              <a:t> for widen, assuming that the only types are, integer and float, appears in Fig. 6.26.</a:t>
            </a:r>
          </a:p>
          <a:p>
            <a:pPr algn="just"/>
            <a:endParaRPr 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C:\Users\Admin\Desktop\compiler design ppts\fig48.PNG"/>
          <p:cNvPicPr>
            <a:picLocks noChangeAspect="1" noChangeArrowheads="1"/>
          </p:cNvPicPr>
          <p:nvPr/>
        </p:nvPicPr>
        <p:blipFill>
          <a:blip r:embed="rId2" cstate="print"/>
          <a:srcRect/>
          <a:stretch>
            <a:fillRect/>
          </a:stretch>
        </p:blipFill>
        <p:spPr bwMode="auto">
          <a:xfrm>
            <a:off x="304800" y="381000"/>
            <a:ext cx="8839200" cy="5715000"/>
          </a:xfrm>
          <a:prstGeom prst="rect">
            <a:avLst/>
          </a:prstGeom>
          <a:noFill/>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42" name="Picture 2" descr="C:\Users\Admin\Desktop\compiler design ppts\fig50.PNG"/>
          <p:cNvPicPr>
            <a:picLocks noChangeAspect="1" noChangeArrowheads="1"/>
          </p:cNvPicPr>
          <p:nvPr/>
        </p:nvPicPr>
        <p:blipFill>
          <a:blip r:embed="rId2" cstate="print"/>
          <a:srcRect/>
          <a:stretch>
            <a:fillRect/>
          </a:stretch>
        </p:blipFill>
        <p:spPr bwMode="auto">
          <a:xfrm>
            <a:off x="533400" y="1143000"/>
            <a:ext cx="8229599" cy="4038600"/>
          </a:xfrm>
          <a:prstGeom prst="rect">
            <a:avLst/>
          </a:prstGeom>
          <a:noFill/>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Code Optimization Techniques</a:t>
            </a:r>
            <a:endParaRPr lang="en-US" dirty="0"/>
          </a:p>
        </p:txBody>
      </p:sp>
      <p:sp>
        <p:nvSpPr>
          <p:cNvPr id="3" name="Content Placeholder 2"/>
          <p:cNvSpPr>
            <a:spLocks noGrp="1"/>
          </p:cNvSpPr>
          <p:nvPr>
            <p:ph idx="1"/>
          </p:nvPr>
        </p:nvSpPr>
        <p:spPr>
          <a:xfrm>
            <a:off x="457200" y="1219200"/>
            <a:ext cx="8229600" cy="5257800"/>
          </a:xfrm>
        </p:spPr>
        <p:txBody>
          <a:bodyPr>
            <a:normAutofit fontScale="55000" lnSpcReduction="20000"/>
          </a:bodyPr>
          <a:lstStyle/>
          <a:p>
            <a:pPr marL="971550" lvl="1" indent="-571500" algn="just">
              <a:buAutoNum type="arabicPeriod"/>
            </a:pPr>
            <a:r>
              <a:rPr lang="en-US" sz="3800" b="1" dirty="0" smtClean="0">
                <a:latin typeface="Times New Roman" pitchFamily="18" charset="0"/>
                <a:cs typeface="Times New Roman" pitchFamily="18" charset="0"/>
              </a:rPr>
              <a:t>Constant Folding</a:t>
            </a:r>
          </a:p>
          <a:p>
            <a:pPr marL="1371600" lvl="2" indent="-571500" algn="just">
              <a:buNone/>
            </a:pPr>
            <a:endParaRPr lang="en-US" sz="3800" dirty="0" smtClean="0">
              <a:latin typeface="Times New Roman" pitchFamily="18" charset="0"/>
              <a:cs typeface="Times New Roman" pitchFamily="18" charset="0"/>
            </a:endParaRPr>
          </a:p>
          <a:p>
            <a:pPr marL="1371600" lvl="2" indent="-571500" algn="just">
              <a:buNone/>
            </a:pPr>
            <a:r>
              <a:rPr lang="en-US" sz="3800" dirty="0" smtClean="0">
                <a:latin typeface="Times New Roman" pitchFamily="18" charset="0"/>
                <a:cs typeface="Times New Roman" pitchFamily="18" charset="0"/>
              </a:rPr>
              <a:t>-It refers to a technique of evaluating the expressions whose operands are known to be constant at compile time itself.</a:t>
            </a:r>
          </a:p>
          <a:p>
            <a:pPr marL="1371600" lvl="2" indent="-571500" algn="just">
              <a:buNone/>
            </a:pPr>
            <a:endParaRPr lang="en-US" sz="3800" dirty="0" smtClean="0">
              <a:latin typeface="Times New Roman" pitchFamily="18" charset="0"/>
              <a:cs typeface="Times New Roman" pitchFamily="18" charset="0"/>
            </a:endParaRPr>
          </a:p>
          <a:p>
            <a:pPr marL="1371600" lvl="2" indent="-571500" algn="just">
              <a:buNone/>
            </a:pPr>
            <a:r>
              <a:rPr lang="en-US" sz="3800" dirty="0" err="1" smtClean="0">
                <a:latin typeface="Times New Roman" pitchFamily="18" charset="0"/>
                <a:cs typeface="Times New Roman" pitchFamily="18" charset="0"/>
              </a:rPr>
              <a:t>Eg</a:t>
            </a:r>
            <a:r>
              <a:rPr lang="en-US" sz="3800" dirty="0" smtClean="0">
                <a:latin typeface="Times New Roman" pitchFamily="18" charset="0"/>
                <a:cs typeface="Times New Roman" pitchFamily="18" charset="0"/>
              </a:rPr>
              <a:t>. a= (22/7)*d</a:t>
            </a:r>
          </a:p>
          <a:p>
            <a:pPr marL="971550" lvl="1" indent="-571500" algn="just">
              <a:buAutoNum type="arabicPeriod"/>
            </a:pPr>
            <a:endParaRPr lang="en-US" sz="3800" dirty="0" smtClean="0">
              <a:latin typeface="Times New Roman" pitchFamily="18" charset="0"/>
              <a:cs typeface="Times New Roman" pitchFamily="18" charset="0"/>
            </a:endParaRPr>
          </a:p>
          <a:p>
            <a:pPr marL="971550" lvl="1" indent="-571500" algn="just">
              <a:buAutoNum type="arabicPeriod"/>
            </a:pPr>
            <a:r>
              <a:rPr lang="en-US" sz="3800" b="1" dirty="0" smtClean="0">
                <a:latin typeface="Times New Roman" pitchFamily="18" charset="0"/>
                <a:cs typeface="Times New Roman" pitchFamily="18" charset="0"/>
              </a:rPr>
              <a:t>Constant propagation</a:t>
            </a:r>
          </a:p>
          <a:p>
            <a:pPr marL="971550" lvl="1" indent="-571500" algn="just">
              <a:buNone/>
            </a:pPr>
            <a:endParaRPr lang="en-US" sz="3800" b="1" dirty="0" smtClean="0">
              <a:latin typeface="Times New Roman" pitchFamily="18" charset="0"/>
              <a:cs typeface="Times New Roman" pitchFamily="18" charset="0"/>
            </a:endParaRPr>
          </a:p>
          <a:p>
            <a:pPr marL="971550" lvl="1" indent="-571500" algn="just">
              <a:buNone/>
            </a:pPr>
            <a:r>
              <a:rPr lang="en-US" sz="3800" dirty="0" smtClean="0">
                <a:latin typeface="Times New Roman" pitchFamily="18" charset="0"/>
                <a:cs typeface="Times New Roman" pitchFamily="18" charset="0"/>
              </a:rPr>
              <a:t>-	In constant propagation, if a variable is assigned a constant value, then subsequent use of that variable can be replaced by a constant as long as no intervening assignment has changed the value of the variable.</a:t>
            </a:r>
          </a:p>
          <a:p>
            <a:pPr marL="971550" lvl="1" indent="-571500" algn="just"/>
            <a:r>
              <a:rPr lang="en-US" sz="3800" dirty="0" err="1" smtClean="0">
                <a:latin typeface="Times New Roman" pitchFamily="18" charset="0"/>
                <a:cs typeface="Times New Roman" pitchFamily="18" charset="0"/>
              </a:rPr>
              <a:t>Eg</a:t>
            </a:r>
            <a:r>
              <a:rPr lang="en-US" sz="3800" dirty="0" smtClean="0">
                <a:latin typeface="Times New Roman" pitchFamily="18" charset="0"/>
                <a:cs typeface="Times New Roman" pitchFamily="18" charset="0"/>
              </a:rPr>
              <a:t>. Pi=3.14</a:t>
            </a:r>
          </a:p>
          <a:p>
            <a:pPr marL="971550" lvl="1" indent="-571500" algn="just">
              <a:buNone/>
            </a:pPr>
            <a:r>
              <a:rPr lang="en-US" sz="3800" dirty="0" smtClean="0">
                <a:latin typeface="Times New Roman" pitchFamily="18" charset="0"/>
                <a:cs typeface="Times New Roman" pitchFamily="18" charset="0"/>
              </a:rPr>
              <a:t>               r=5</a:t>
            </a:r>
          </a:p>
          <a:p>
            <a:pPr marL="971550" lvl="1" indent="-571500" algn="just">
              <a:buNone/>
            </a:pPr>
            <a:r>
              <a:rPr lang="en-US" sz="3800" dirty="0" smtClean="0">
                <a:latin typeface="Times New Roman" pitchFamily="18" charset="0"/>
                <a:cs typeface="Times New Roman" pitchFamily="18" charset="0"/>
              </a:rPr>
              <a:t>               area=pi*r*r</a:t>
            </a:r>
          </a:p>
          <a:p>
            <a:pPr marL="1371600" lvl="2" indent="-571500" algn="just">
              <a:buNone/>
            </a:pPr>
            <a:endParaRPr lang="en-US" dirty="0" smtClean="0"/>
          </a:p>
          <a:p>
            <a:pPr marL="1371600" lvl="2" indent="-571500" algn="just">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Structure of Lex programs:</a:t>
            </a:r>
            <a:endParaRPr lang="en-US" sz="3200" b="1" dirty="0"/>
          </a:p>
        </p:txBody>
      </p:sp>
      <p:sp>
        <p:nvSpPr>
          <p:cNvPr id="3" name="Content Placeholder 2"/>
          <p:cNvSpPr>
            <a:spLocks noGrp="1"/>
          </p:cNvSpPr>
          <p:nvPr>
            <p:ph idx="1"/>
          </p:nvPr>
        </p:nvSpPr>
        <p:spPr>
          <a:xfrm>
            <a:off x="457200" y="1219200"/>
            <a:ext cx="8229600" cy="5181600"/>
          </a:xfrm>
        </p:spPr>
        <p:txBody>
          <a:bodyPr/>
          <a:lstStyle/>
          <a:p>
            <a:pPr algn="just"/>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program has the following form:</a:t>
            </a:r>
          </a:p>
          <a:p>
            <a:pPr algn="just"/>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declarations</a:t>
            </a:r>
          </a:p>
          <a:p>
            <a:pPr algn="just">
              <a:buNone/>
            </a:pP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Translation rules</a:t>
            </a:r>
          </a:p>
          <a:p>
            <a:pPr algn="just">
              <a:buNone/>
            </a:pP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Auxiliary functions (optional)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514350" indent="-514350">
              <a:buAutoNum type="arabicPeriod" startAt="3"/>
            </a:pPr>
            <a:r>
              <a:rPr lang="en-US" b="1" dirty="0" smtClean="0">
                <a:latin typeface="Times New Roman" pitchFamily="18" charset="0"/>
                <a:cs typeface="Times New Roman" pitchFamily="18" charset="0"/>
              </a:rPr>
              <a:t>Common sub-expression elimination</a:t>
            </a:r>
          </a:p>
          <a:p>
            <a:pPr marL="514350" indent="-514350">
              <a:buAutoNum type="arabicPeriod" startAt="3"/>
            </a:pPr>
            <a:endParaRPr lang="en-US" b="1"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This technique replaces redundant expression each time it is encountered.</a:t>
            </a:r>
          </a:p>
          <a:p>
            <a:pPr lvl="1"/>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Example: </a:t>
            </a:r>
            <a:r>
              <a:rPr lang="en-US" sz="2000" dirty="0" smtClean="0">
                <a:latin typeface="Times New Roman" pitchFamily="18" charset="0"/>
                <a:cs typeface="Times New Roman" pitchFamily="18" charset="0"/>
              </a:rPr>
              <a:t>T1=4*</a:t>
            </a:r>
            <a:r>
              <a:rPr lang="en-US" sz="2000" dirty="0" err="1" smtClean="0">
                <a:latin typeface="Times New Roman" pitchFamily="18" charset="0"/>
                <a:cs typeface="Times New Roman" pitchFamily="18" charset="0"/>
              </a:rPr>
              <a:t>i</a:t>
            </a:r>
            <a:endParaRPr lang="en-US" sz="2000" dirty="0" smtClean="0">
              <a:latin typeface="Times New Roman" pitchFamily="18" charset="0"/>
              <a:cs typeface="Times New Roman" pitchFamily="18" charset="0"/>
            </a:endParaRPr>
          </a:p>
          <a:p>
            <a:pPr lvl="4">
              <a:buNone/>
            </a:pPr>
            <a:r>
              <a:rPr lang="en-US" dirty="0" smtClean="0">
                <a:latin typeface="Times New Roman" pitchFamily="18" charset="0"/>
                <a:cs typeface="Times New Roman" pitchFamily="18" charset="0"/>
              </a:rPr>
              <a:t>      T2=a[T1]</a:t>
            </a:r>
          </a:p>
          <a:p>
            <a:pPr lvl="4">
              <a:buNone/>
            </a:pPr>
            <a:r>
              <a:rPr lang="en-US" dirty="0" smtClean="0">
                <a:latin typeface="Times New Roman" pitchFamily="18" charset="0"/>
                <a:cs typeface="Times New Roman" pitchFamily="18" charset="0"/>
              </a:rPr>
              <a:t>      T3=4*j</a:t>
            </a:r>
          </a:p>
          <a:p>
            <a:pPr lvl="4">
              <a:buNone/>
            </a:pPr>
            <a:r>
              <a:rPr lang="en-US" dirty="0" smtClean="0">
                <a:latin typeface="Times New Roman" pitchFamily="18" charset="0"/>
                <a:cs typeface="Times New Roman" pitchFamily="18" charset="0"/>
              </a:rPr>
              <a:t>      T4=4*</a:t>
            </a:r>
            <a:r>
              <a:rPr lang="en-US" dirty="0" err="1" smtClean="0">
                <a:latin typeface="Times New Roman" pitchFamily="18" charset="0"/>
                <a:cs typeface="Times New Roman" pitchFamily="18" charset="0"/>
              </a:rPr>
              <a:t>i</a:t>
            </a:r>
            <a:endParaRPr lang="en-US" dirty="0" smtClean="0">
              <a:latin typeface="Times New Roman" pitchFamily="18" charset="0"/>
              <a:cs typeface="Times New Roman" pitchFamily="18" charset="0"/>
            </a:endParaRPr>
          </a:p>
          <a:p>
            <a:pPr lvl="4">
              <a:buNone/>
            </a:pPr>
            <a:r>
              <a:rPr lang="en-US" dirty="0" smtClean="0">
                <a:latin typeface="Times New Roman" pitchFamily="18" charset="0"/>
                <a:cs typeface="Times New Roman" pitchFamily="18" charset="0"/>
              </a:rPr>
              <a:t>      T5=n</a:t>
            </a:r>
          </a:p>
          <a:p>
            <a:pPr lvl="4">
              <a:buNone/>
            </a:pPr>
            <a:r>
              <a:rPr lang="en-US" dirty="0" smtClean="0">
                <a:latin typeface="Times New Roman" pitchFamily="18" charset="0"/>
                <a:cs typeface="Times New Roman" pitchFamily="18" charset="0"/>
              </a:rPr>
              <a:t>      T6=b[T4]+T5</a:t>
            </a:r>
          </a:p>
          <a:p>
            <a:pPr lvl="4">
              <a:buNone/>
            </a:pPr>
            <a:r>
              <a:rPr lang="en-US" b="1" dirty="0" smtClean="0">
                <a:latin typeface="Times New Roman" pitchFamily="18" charset="0"/>
                <a:cs typeface="Times New Roman" pitchFamily="18" charset="0"/>
              </a:rPr>
              <a:t>Before optimization</a:t>
            </a:r>
          </a:p>
        </p:txBody>
      </p:sp>
      <p:sp>
        <p:nvSpPr>
          <p:cNvPr id="4" name="TextBox 3"/>
          <p:cNvSpPr txBox="1"/>
          <p:nvPr/>
        </p:nvSpPr>
        <p:spPr>
          <a:xfrm>
            <a:off x="5715000" y="3429000"/>
            <a:ext cx="2362200" cy="2800767"/>
          </a:xfrm>
          <a:prstGeom prst="rect">
            <a:avLst/>
          </a:prstGeom>
          <a:noFill/>
        </p:spPr>
        <p:txBody>
          <a:bodyPr wrap="square" rtlCol="0">
            <a:spAutoFit/>
          </a:bodyPr>
          <a:lstStyle/>
          <a:p>
            <a:r>
              <a:rPr lang="en-US" sz="2000" dirty="0" smtClean="0">
                <a:latin typeface="Times New Roman" pitchFamily="18" charset="0"/>
                <a:cs typeface="Times New Roman" pitchFamily="18" charset="0"/>
              </a:rPr>
              <a:t>T1=4*</a:t>
            </a:r>
            <a:r>
              <a:rPr lang="en-US" sz="2000" dirty="0" err="1" smtClean="0">
                <a:latin typeface="Times New Roman" pitchFamily="18" charset="0"/>
                <a:cs typeface="Times New Roman" pitchFamily="18" charset="0"/>
              </a:rPr>
              <a:t>i</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T2=a[T1]</a:t>
            </a:r>
          </a:p>
          <a:p>
            <a:r>
              <a:rPr lang="en-US" sz="2000" dirty="0" smtClean="0">
                <a:latin typeface="Times New Roman" pitchFamily="18" charset="0"/>
                <a:cs typeface="Times New Roman" pitchFamily="18" charset="0"/>
              </a:rPr>
              <a:t>T3=4*j</a:t>
            </a:r>
          </a:p>
          <a:p>
            <a:r>
              <a:rPr lang="en-US" sz="2000" dirty="0" smtClean="0">
                <a:latin typeface="Times New Roman" pitchFamily="18" charset="0"/>
                <a:cs typeface="Times New Roman" pitchFamily="18" charset="0"/>
              </a:rPr>
              <a:t>T5=n</a:t>
            </a:r>
          </a:p>
          <a:p>
            <a:r>
              <a:rPr lang="en-US" sz="2000" dirty="0" smtClean="0">
                <a:latin typeface="Times New Roman" pitchFamily="18" charset="0"/>
                <a:cs typeface="Times New Roman" pitchFamily="18" charset="0"/>
              </a:rPr>
              <a:t>T6=b[T1]+T5</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After Optimization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b="1" dirty="0" smtClean="0">
                <a:latin typeface="Times New Roman" pitchFamily="18" charset="0"/>
                <a:cs typeface="Times New Roman" pitchFamily="18" charset="0"/>
              </a:rPr>
              <a:t>4. Code Movement</a:t>
            </a:r>
          </a:p>
          <a:p>
            <a:pPr lvl="1" algn="just"/>
            <a:r>
              <a:rPr lang="en-US" dirty="0" smtClean="0">
                <a:latin typeface="Times New Roman" pitchFamily="18" charset="0"/>
                <a:cs typeface="Times New Roman" pitchFamily="18" charset="0"/>
              </a:rPr>
              <a:t>	It is a technique of moving a block of code outside a loop if it won’t have any difference outside or inside the loop.</a:t>
            </a:r>
          </a:p>
          <a:p>
            <a:pPr lvl="1">
              <a:buNone/>
            </a:pPr>
            <a:r>
              <a:rPr lang="en-US" dirty="0" smtClean="0">
                <a:latin typeface="Times New Roman" pitchFamily="18" charset="0"/>
                <a:cs typeface="Times New Roman" pitchFamily="18" charset="0"/>
              </a:rPr>
              <a:t>Example:</a:t>
            </a:r>
          </a:p>
          <a:p>
            <a:pPr lvl="1">
              <a:buNone/>
            </a:pPr>
            <a:endParaRPr lang="en-US" dirty="0">
              <a:latin typeface="Times New Roman" pitchFamily="18" charset="0"/>
              <a:cs typeface="Times New Roman" pitchFamily="18" charset="0"/>
            </a:endParaRPr>
          </a:p>
        </p:txBody>
      </p:sp>
      <p:sp>
        <p:nvSpPr>
          <p:cNvPr id="5" name="TextBox 4"/>
          <p:cNvSpPr txBox="1"/>
          <p:nvPr/>
        </p:nvSpPr>
        <p:spPr>
          <a:xfrm>
            <a:off x="990600" y="3657600"/>
            <a:ext cx="2743200" cy="2031325"/>
          </a:xfrm>
          <a:prstGeom prst="rect">
            <a:avLst/>
          </a:prstGeom>
          <a:noFill/>
        </p:spPr>
        <p:txBody>
          <a:bodyPr wrap="square" rtlCol="0">
            <a:spAutoFit/>
          </a:bodyPr>
          <a:lstStyle/>
          <a:p>
            <a:r>
              <a:rPr lang="en-US" dirty="0" smtClean="0"/>
              <a:t>for(int </a:t>
            </a:r>
            <a:r>
              <a:rPr lang="en-US" dirty="0" err="1" smtClean="0"/>
              <a:t>i</a:t>
            </a:r>
            <a:r>
              <a:rPr lang="en-US" dirty="0" smtClean="0"/>
              <a:t>=0;i&lt;</a:t>
            </a:r>
            <a:r>
              <a:rPr lang="en-US" dirty="0" err="1" smtClean="0"/>
              <a:t>n;i</a:t>
            </a:r>
            <a:r>
              <a:rPr lang="en-US" dirty="0" smtClean="0"/>
              <a:t>++)</a:t>
            </a:r>
          </a:p>
          <a:p>
            <a:r>
              <a:rPr lang="en-US" dirty="0" smtClean="0"/>
              <a:t>{</a:t>
            </a:r>
          </a:p>
          <a:p>
            <a:r>
              <a:rPr lang="en-US" dirty="0" smtClean="0"/>
              <a:t>	x=</a:t>
            </a:r>
            <a:r>
              <a:rPr lang="en-US" dirty="0" err="1" smtClean="0"/>
              <a:t>y+z</a:t>
            </a:r>
            <a:r>
              <a:rPr lang="en-US" dirty="0" smtClean="0"/>
              <a:t>;</a:t>
            </a:r>
          </a:p>
          <a:p>
            <a:r>
              <a:rPr lang="en-US" dirty="0" smtClean="0"/>
              <a:t>	a[</a:t>
            </a:r>
            <a:r>
              <a:rPr lang="en-US" dirty="0" err="1" smtClean="0"/>
              <a:t>i</a:t>
            </a:r>
            <a:r>
              <a:rPr lang="en-US" dirty="0" smtClean="0"/>
              <a:t>]=6*I;</a:t>
            </a:r>
          </a:p>
          <a:p>
            <a:r>
              <a:rPr lang="en-US" dirty="0" smtClean="0"/>
              <a:t>}</a:t>
            </a:r>
          </a:p>
          <a:p>
            <a:endParaRPr lang="en-US" dirty="0" smtClean="0"/>
          </a:p>
          <a:p>
            <a:r>
              <a:rPr lang="en-US" b="1" dirty="0" smtClean="0"/>
              <a:t>Before Optimization</a:t>
            </a:r>
            <a:endParaRPr lang="en-US" b="1" dirty="0"/>
          </a:p>
        </p:txBody>
      </p:sp>
      <p:sp>
        <p:nvSpPr>
          <p:cNvPr id="7" name="TextBox 6"/>
          <p:cNvSpPr txBox="1"/>
          <p:nvPr/>
        </p:nvSpPr>
        <p:spPr>
          <a:xfrm>
            <a:off x="4953000" y="3276600"/>
            <a:ext cx="2743200" cy="2585323"/>
          </a:xfrm>
          <a:prstGeom prst="rect">
            <a:avLst/>
          </a:prstGeom>
          <a:noFill/>
        </p:spPr>
        <p:txBody>
          <a:bodyPr wrap="square" rtlCol="0">
            <a:spAutoFit/>
          </a:bodyPr>
          <a:lstStyle/>
          <a:p>
            <a:endParaRPr lang="en-US" dirty="0" smtClean="0"/>
          </a:p>
          <a:p>
            <a:r>
              <a:rPr lang="en-US" dirty="0" smtClean="0"/>
              <a:t>x=</a:t>
            </a:r>
            <a:r>
              <a:rPr lang="en-US" dirty="0" err="1" smtClean="0"/>
              <a:t>y+z</a:t>
            </a:r>
            <a:r>
              <a:rPr lang="en-US" dirty="0" smtClean="0"/>
              <a:t>;</a:t>
            </a:r>
          </a:p>
          <a:p>
            <a:r>
              <a:rPr lang="en-US" dirty="0" smtClean="0"/>
              <a:t>for(int </a:t>
            </a:r>
            <a:r>
              <a:rPr lang="en-US" dirty="0" err="1" smtClean="0"/>
              <a:t>i</a:t>
            </a:r>
            <a:r>
              <a:rPr lang="en-US" dirty="0" smtClean="0"/>
              <a:t>=0;i&lt;</a:t>
            </a:r>
            <a:r>
              <a:rPr lang="en-US" dirty="0" err="1" smtClean="0"/>
              <a:t>n;i</a:t>
            </a:r>
            <a:r>
              <a:rPr lang="en-US" dirty="0" smtClean="0"/>
              <a:t>++)</a:t>
            </a:r>
          </a:p>
          <a:p>
            <a:r>
              <a:rPr lang="en-US" dirty="0" smtClean="0"/>
              <a:t>{</a:t>
            </a:r>
          </a:p>
          <a:p>
            <a:r>
              <a:rPr lang="en-US" dirty="0" smtClean="0"/>
              <a:t>	</a:t>
            </a:r>
          </a:p>
          <a:p>
            <a:r>
              <a:rPr lang="en-US" dirty="0" smtClean="0"/>
              <a:t>	a[</a:t>
            </a:r>
            <a:r>
              <a:rPr lang="en-US" dirty="0" err="1" smtClean="0"/>
              <a:t>i</a:t>
            </a:r>
            <a:r>
              <a:rPr lang="en-US" dirty="0" smtClean="0"/>
              <a:t>]=6*I;</a:t>
            </a:r>
          </a:p>
          <a:p>
            <a:r>
              <a:rPr lang="en-US" dirty="0" smtClean="0"/>
              <a:t>}</a:t>
            </a:r>
          </a:p>
          <a:p>
            <a:endParaRPr lang="en-US" dirty="0" smtClean="0"/>
          </a:p>
          <a:p>
            <a:r>
              <a:rPr lang="en-US" b="1" dirty="0" smtClean="0"/>
              <a:t>After Optimization</a:t>
            </a:r>
            <a:endParaRPr lang="en-US" b="1"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b="1" dirty="0" smtClean="0">
                <a:latin typeface="Times New Roman" pitchFamily="18" charset="0"/>
                <a:cs typeface="Times New Roman" pitchFamily="18" charset="0"/>
              </a:rPr>
              <a:t>5.Dead Code Elimination</a:t>
            </a:r>
          </a:p>
          <a:p>
            <a:pPr lvl="1"/>
            <a:r>
              <a:rPr lang="en-US" dirty="0" smtClean="0">
                <a:latin typeface="Times New Roman" pitchFamily="18" charset="0"/>
                <a:cs typeface="Times New Roman" pitchFamily="18" charset="0"/>
              </a:rPr>
              <a:t>This method involves eliminating those code statements which are either never executed or unreachable or if executed their output is never used.</a:t>
            </a:r>
          </a:p>
          <a:p>
            <a:pPr lvl="1"/>
            <a:r>
              <a:rPr lang="en-US" dirty="0" smtClean="0">
                <a:latin typeface="Times New Roman" pitchFamily="18" charset="0"/>
                <a:cs typeface="Times New Roman" pitchFamily="18" charset="0"/>
              </a:rPr>
              <a:t>Example</a:t>
            </a:r>
          </a:p>
          <a:p>
            <a:pPr lvl="1">
              <a:buNone/>
            </a:pPr>
            <a:endParaRPr lang="en-US" dirty="0"/>
          </a:p>
        </p:txBody>
      </p:sp>
      <p:sp>
        <p:nvSpPr>
          <p:cNvPr id="4" name="TextBox 3"/>
          <p:cNvSpPr txBox="1"/>
          <p:nvPr/>
        </p:nvSpPr>
        <p:spPr>
          <a:xfrm>
            <a:off x="1143000" y="3581400"/>
            <a:ext cx="2438400" cy="2585323"/>
          </a:xfrm>
          <a:prstGeom prst="rect">
            <a:avLst/>
          </a:prstGeom>
          <a:noFill/>
        </p:spPr>
        <p:txBody>
          <a:bodyPr wrap="square" rtlCol="0">
            <a:spAutoFit/>
          </a:bodyPr>
          <a:lstStyle/>
          <a:p>
            <a:r>
              <a:rPr lang="en-US" dirty="0" err="1" smtClean="0"/>
              <a:t>i</a:t>
            </a:r>
            <a:r>
              <a:rPr lang="en-US" dirty="0" smtClean="0"/>
              <a:t>=0;</a:t>
            </a:r>
          </a:p>
          <a:p>
            <a:r>
              <a:rPr lang="en-US" dirty="0" smtClean="0"/>
              <a:t>If(</a:t>
            </a:r>
            <a:r>
              <a:rPr lang="en-US" dirty="0" err="1" smtClean="0"/>
              <a:t>i</a:t>
            </a:r>
            <a:r>
              <a:rPr lang="en-US" dirty="0" smtClean="0"/>
              <a:t>==1)</a:t>
            </a:r>
          </a:p>
          <a:p>
            <a:r>
              <a:rPr lang="en-US" dirty="0" smtClean="0"/>
              <a:t>{</a:t>
            </a:r>
          </a:p>
          <a:p>
            <a:r>
              <a:rPr lang="en-US" dirty="0" smtClean="0"/>
              <a:t>     a=x+5;</a:t>
            </a:r>
          </a:p>
          <a:p>
            <a:r>
              <a:rPr lang="en-US" dirty="0" smtClean="0"/>
              <a:t>}</a:t>
            </a:r>
          </a:p>
          <a:p>
            <a:endParaRPr lang="en-US" dirty="0" smtClean="0"/>
          </a:p>
          <a:p>
            <a:r>
              <a:rPr lang="en-US" b="1" dirty="0" smtClean="0"/>
              <a:t>Before Optimization</a:t>
            </a:r>
          </a:p>
          <a:p>
            <a:endParaRPr lang="en-US" dirty="0" smtClean="0"/>
          </a:p>
          <a:p>
            <a:endParaRPr lang="en-US" dirty="0" smtClean="0"/>
          </a:p>
        </p:txBody>
      </p:sp>
      <p:sp>
        <p:nvSpPr>
          <p:cNvPr id="5" name="TextBox 4"/>
          <p:cNvSpPr txBox="1"/>
          <p:nvPr/>
        </p:nvSpPr>
        <p:spPr>
          <a:xfrm>
            <a:off x="4800600" y="3657600"/>
            <a:ext cx="1905000" cy="1754326"/>
          </a:xfrm>
          <a:prstGeom prst="rect">
            <a:avLst/>
          </a:prstGeom>
          <a:noFill/>
        </p:spPr>
        <p:txBody>
          <a:bodyPr wrap="square" rtlCol="0">
            <a:spAutoFit/>
          </a:bodyPr>
          <a:lstStyle/>
          <a:p>
            <a:r>
              <a:rPr lang="en-US" dirty="0" err="1" smtClean="0"/>
              <a:t>i</a:t>
            </a:r>
            <a:r>
              <a:rPr lang="en-US" dirty="0" smtClean="0"/>
              <a:t>=0</a:t>
            </a:r>
          </a:p>
          <a:p>
            <a:endParaRPr lang="en-US" dirty="0" smtClean="0"/>
          </a:p>
          <a:p>
            <a:r>
              <a:rPr lang="en-US" b="1" dirty="0" smtClean="0"/>
              <a:t>After Optimization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r>
              <a:rPr lang="en-US" b="1" dirty="0" smtClean="0"/>
              <a:t>6. Strength Reduction</a:t>
            </a:r>
          </a:p>
          <a:p>
            <a:r>
              <a:rPr lang="en-US" dirty="0" smtClean="0"/>
              <a:t>	It is the replacement of expressions that are expensive with cheaper and simple ones.</a:t>
            </a:r>
          </a:p>
          <a:p>
            <a:pPr>
              <a:buNone/>
            </a:pPr>
            <a:r>
              <a:rPr lang="en-US" dirty="0" smtClean="0"/>
              <a:t>Example:</a:t>
            </a:r>
          </a:p>
          <a:p>
            <a:pPr>
              <a:buNone/>
            </a:pPr>
            <a:endParaRPr lang="en-US" dirty="0"/>
          </a:p>
        </p:txBody>
      </p:sp>
      <p:sp>
        <p:nvSpPr>
          <p:cNvPr id="4" name="TextBox 3"/>
          <p:cNvSpPr txBox="1"/>
          <p:nvPr/>
        </p:nvSpPr>
        <p:spPr>
          <a:xfrm>
            <a:off x="4800600" y="3505200"/>
            <a:ext cx="1905000" cy="1754326"/>
          </a:xfrm>
          <a:prstGeom prst="rect">
            <a:avLst/>
          </a:prstGeom>
          <a:noFill/>
        </p:spPr>
        <p:txBody>
          <a:bodyPr wrap="square" rtlCol="0">
            <a:spAutoFit/>
          </a:bodyPr>
          <a:lstStyle/>
          <a:p>
            <a:r>
              <a:rPr lang="en-US" dirty="0" smtClean="0"/>
              <a:t>B=A+A;</a:t>
            </a:r>
          </a:p>
          <a:p>
            <a:endParaRPr lang="en-US" dirty="0" smtClean="0"/>
          </a:p>
          <a:p>
            <a:r>
              <a:rPr lang="en-US" b="1" dirty="0" smtClean="0"/>
              <a:t>After Optimization</a:t>
            </a:r>
          </a:p>
          <a:p>
            <a:endParaRPr lang="en-US" dirty="0" smtClean="0"/>
          </a:p>
          <a:p>
            <a:endParaRPr lang="en-US" dirty="0" smtClean="0"/>
          </a:p>
        </p:txBody>
      </p:sp>
      <p:sp>
        <p:nvSpPr>
          <p:cNvPr id="5" name="TextBox 4"/>
          <p:cNvSpPr txBox="1"/>
          <p:nvPr/>
        </p:nvSpPr>
        <p:spPr>
          <a:xfrm>
            <a:off x="1143000" y="3276600"/>
            <a:ext cx="1905000" cy="2031325"/>
          </a:xfrm>
          <a:prstGeom prst="rect">
            <a:avLst/>
          </a:prstGeom>
          <a:noFill/>
        </p:spPr>
        <p:txBody>
          <a:bodyPr wrap="square" rtlCol="0">
            <a:spAutoFit/>
          </a:bodyPr>
          <a:lstStyle/>
          <a:p>
            <a:endParaRPr lang="en-US" dirty="0" smtClean="0"/>
          </a:p>
          <a:p>
            <a:r>
              <a:rPr lang="en-US" dirty="0" smtClean="0"/>
              <a:t>B=A*2;</a:t>
            </a:r>
          </a:p>
          <a:p>
            <a:endParaRPr lang="en-US" dirty="0" smtClean="0"/>
          </a:p>
          <a:p>
            <a:r>
              <a:rPr lang="en-US" b="1" dirty="0" smtClean="0"/>
              <a:t>Before Optimization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Blocks and Flow Graphs</a:t>
            </a:r>
            <a:endParaRPr lang="en-US" dirty="0"/>
          </a:p>
        </p:txBody>
      </p:sp>
      <p:sp>
        <p:nvSpPr>
          <p:cNvPr id="3" name="Content Placeholder 2"/>
          <p:cNvSpPr>
            <a:spLocks noGrp="1"/>
          </p:cNvSpPr>
          <p:nvPr>
            <p:ph idx="1"/>
          </p:nvPr>
        </p:nvSpPr>
        <p:spPr/>
        <p:txBody>
          <a:bodyPr/>
          <a:lstStyle/>
          <a:p>
            <a:pPr algn="just"/>
            <a:r>
              <a:rPr lang="en-US" dirty="0" smtClean="0"/>
              <a:t>Helps in the identification of loops in the code for code optimization process</a:t>
            </a:r>
          </a:p>
          <a:p>
            <a:pPr algn="just"/>
            <a:endParaRPr lang="en-US" dirty="0" smtClean="0"/>
          </a:p>
          <a:p>
            <a:pPr algn="just"/>
            <a:r>
              <a:rPr lang="en-US" dirty="0" smtClean="0"/>
              <a:t>First job is to partition a sequence of three-address instructions into basic blocks.</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C:\Users\Admin\Desktop\cd pics\PPT 2019-04-29 19.56.38_2.jpg"/>
          <p:cNvPicPr>
            <a:picLocks noChangeAspect="1" noChangeArrowheads="1"/>
          </p:cNvPicPr>
          <p:nvPr/>
        </p:nvPicPr>
        <p:blipFill>
          <a:blip r:embed="rId2" cstate="print"/>
          <a:srcRect/>
          <a:stretch>
            <a:fillRect/>
          </a:stretch>
        </p:blipFill>
        <p:spPr bwMode="auto">
          <a:xfrm>
            <a:off x="1" y="0"/>
            <a:ext cx="9143999" cy="6858000"/>
          </a:xfrm>
          <a:prstGeom prst="rect">
            <a:avLst/>
          </a:prstGeom>
          <a:noFill/>
        </p:spPr>
      </p:pic>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endParaRPr lang="en-US" dirty="0"/>
          </a:p>
        </p:txBody>
      </p:sp>
      <p:sp>
        <p:nvSpPr>
          <p:cNvPr id="4" name="Title 1"/>
          <p:cNvSpPr>
            <a:spLocks noGrp="1"/>
          </p:cNvSpPr>
          <p:nvPr>
            <p:ph type="title"/>
          </p:nvPr>
        </p:nvSpPr>
        <p:spPr>
          <a:xfrm>
            <a:off x="457200" y="274638"/>
            <a:ext cx="8229600" cy="1143000"/>
          </a:xfrm>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lstStyle/>
          <a:p>
            <a:r>
              <a:rPr lang="en-US" dirty="0" smtClean="0">
                <a:latin typeface="Times New Roman" pitchFamily="18" charset="0"/>
                <a:cs typeface="Times New Roman" pitchFamily="18" charset="0"/>
              </a:rPr>
              <a:t>The declaration section includes declarations of</a:t>
            </a:r>
          </a:p>
          <a:p>
            <a:pPr lvl="1"/>
            <a:r>
              <a:rPr lang="en-US" dirty="0" smtClean="0">
                <a:latin typeface="Times New Roman" pitchFamily="18" charset="0"/>
                <a:cs typeface="Times New Roman" pitchFamily="18" charset="0"/>
              </a:rPr>
              <a:t>variables, manifest constants ( identifiers declared to stand for a constant), and</a:t>
            </a:r>
          </a:p>
          <a:p>
            <a:pPr lvl="1"/>
            <a:r>
              <a:rPr lang="en-US" dirty="0" smtClean="0">
                <a:latin typeface="Times New Roman" pitchFamily="18" charset="0"/>
                <a:cs typeface="Times New Roman" pitchFamily="18" charset="0"/>
              </a:rPr>
              <a:t> regular definitions.</a:t>
            </a:r>
          </a:p>
          <a:p>
            <a:pPr lvl="1">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translation rules each have the form</a:t>
            </a:r>
          </a:p>
          <a:p>
            <a:pPr lvl="1">
              <a:buNone/>
            </a:pPr>
            <a:r>
              <a:rPr lang="en-US" dirty="0" smtClean="0">
                <a:latin typeface="Times New Roman" pitchFamily="18" charset="0"/>
                <a:cs typeface="Times New Roman" pitchFamily="18" charset="0"/>
              </a:rPr>
              <a:t>Pattern   {Action}</a:t>
            </a:r>
          </a:p>
          <a:p>
            <a:pPr lvl="1" algn="just">
              <a:buNone/>
            </a:pPr>
            <a:r>
              <a:rPr lang="en-US" dirty="0" smtClean="0">
                <a:latin typeface="Times New Roman" pitchFamily="18" charset="0"/>
                <a:cs typeface="Times New Roman" pitchFamily="18" charset="0"/>
              </a:rPr>
              <a:t>- Actions will contain the C code . A single statement or a code block.</a:t>
            </a:r>
          </a:p>
          <a:p>
            <a:pPr lvl="1">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 y="0"/>
            <a:ext cx="9144001"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8229600" cy="1143000"/>
          </a:xfrm>
        </p:spPr>
        <p:txBody>
          <a:bodyPr>
            <a:normAutofit/>
          </a:bodyPr>
          <a:lstStyle/>
          <a:p>
            <a:r>
              <a:rPr lang="en-US" sz="4800" b="1" dirty="0" smtClean="0"/>
              <a:t>Code Generation</a:t>
            </a:r>
            <a:endParaRPr lang="en-US" sz="4800" b="1"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a:t>
            </a:r>
            <a:endParaRPr lang="en-US" dirty="0"/>
          </a:p>
        </p:txBody>
      </p:sp>
      <p:pic>
        <p:nvPicPr>
          <p:cNvPr id="1026" name="Picture 2" descr="C:\Users\Admin\Desktop\compiler design ppts\fig56.PNG"/>
          <p:cNvPicPr>
            <a:picLocks noChangeAspect="1" noChangeArrowheads="1"/>
          </p:cNvPicPr>
          <p:nvPr/>
        </p:nvPicPr>
        <p:blipFill>
          <a:blip r:embed="rId3" cstate="print"/>
          <a:srcRect/>
          <a:stretch>
            <a:fillRect/>
          </a:stretch>
        </p:blipFill>
        <p:spPr bwMode="auto">
          <a:xfrm>
            <a:off x="457200" y="1447800"/>
            <a:ext cx="8153399" cy="3962400"/>
          </a:xfrm>
          <a:prstGeom prst="rect">
            <a:avLst/>
          </a:prstGeom>
          <a:noFill/>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592763"/>
          </a:xfrm>
        </p:spPr>
        <p:txBody>
          <a:bodyPr/>
          <a:lstStyle/>
          <a:p>
            <a:r>
              <a:rPr lang="en-US" dirty="0" smtClean="0"/>
              <a:t>Three primary tasks of </a:t>
            </a:r>
            <a:r>
              <a:rPr lang="en-US" b="1" dirty="0" smtClean="0"/>
              <a:t>code generator</a:t>
            </a:r>
            <a:r>
              <a:rPr lang="en-US" dirty="0" smtClean="0"/>
              <a:t>:</a:t>
            </a:r>
          </a:p>
          <a:p>
            <a:pPr>
              <a:buNone/>
            </a:pPr>
            <a:endParaRPr lang="en-US" dirty="0" smtClean="0"/>
          </a:p>
          <a:p>
            <a:pPr lvl="1" algn="just"/>
            <a:r>
              <a:rPr lang="en-US" b="1" dirty="0" smtClean="0"/>
              <a:t>Instruction selection: </a:t>
            </a:r>
            <a:r>
              <a:rPr lang="en-US" dirty="0" smtClean="0"/>
              <a:t>involves choosing appropriate target-machine instructions to implement the IR statements</a:t>
            </a:r>
          </a:p>
          <a:p>
            <a:pPr lvl="1" algn="just"/>
            <a:endParaRPr lang="en-US" dirty="0" smtClean="0"/>
          </a:p>
          <a:p>
            <a:pPr lvl="1" algn="just"/>
            <a:r>
              <a:rPr lang="en-US" b="1" dirty="0" smtClean="0"/>
              <a:t>Register allocation and assignment </a:t>
            </a:r>
            <a:r>
              <a:rPr lang="en-US" dirty="0" smtClean="0"/>
              <a:t>involves deciding what values to keep in which registers.</a:t>
            </a:r>
          </a:p>
          <a:p>
            <a:pPr lvl="1" algn="just"/>
            <a:endParaRPr lang="en-US" dirty="0" smtClean="0"/>
          </a:p>
          <a:p>
            <a:pPr lvl="1" algn="just"/>
            <a:r>
              <a:rPr lang="en-US" b="1" dirty="0" smtClean="0"/>
              <a:t>Instruction ordering </a:t>
            </a:r>
            <a:r>
              <a:rPr lang="en-US" dirty="0" smtClean="0"/>
              <a:t>involves deciding in what order to schedule the execution of instructions.</a:t>
            </a:r>
            <a:endParaRPr 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Target Machine Model</a:t>
            </a:r>
            <a:endParaRPr lang="en-US" dirty="0"/>
          </a:p>
        </p:txBody>
      </p:sp>
      <p:sp>
        <p:nvSpPr>
          <p:cNvPr id="3" name="Content Placeholder 2"/>
          <p:cNvSpPr>
            <a:spLocks noGrp="1"/>
          </p:cNvSpPr>
          <p:nvPr>
            <p:ph idx="1"/>
          </p:nvPr>
        </p:nvSpPr>
        <p:spPr/>
        <p:txBody>
          <a:bodyPr/>
          <a:lstStyle/>
          <a:p>
            <a:pPr algn="just"/>
            <a:r>
              <a:rPr lang="en-US" dirty="0" smtClean="0"/>
              <a:t>Our target computer models a three-address machine with load and store operations, computation operations, jump operations, and conditional jumps. </a:t>
            </a:r>
            <a:endParaRPr lang="en-US" smtClean="0"/>
          </a:p>
          <a:p>
            <a:pPr algn="just"/>
            <a:endParaRPr lang="en-US" dirty="0" smtClean="0"/>
          </a:p>
          <a:p>
            <a:pPr algn="just"/>
            <a:r>
              <a:rPr lang="en-US" dirty="0" smtClean="0"/>
              <a:t>The underlying computer is a byte-addressable machine with n general-purpose registers, RO, R1, . . . , </a:t>
            </a:r>
            <a:r>
              <a:rPr lang="en-US" dirty="0" err="1" smtClean="0"/>
              <a:t>Rn</a:t>
            </a:r>
            <a:r>
              <a:rPr lang="en-US" dirty="0" smtClean="0"/>
              <a:t> - 1</a:t>
            </a:r>
            <a:endParaRPr 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dirty="0" smtClean="0"/>
              <a:t>We assume the following kinds of instructions are available:</a:t>
            </a:r>
          </a:p>
          <a:p>
            <a:pPr lvl="1" algn="just"/>
            <a:r>
              <a:rPr lang="en-US" b="1" dirty="0" smtClean="0">
                <a:latin typeface="Times New Roman" pitchFamily="18" charset="0"/>
                <a:cs typeface="Times New Roman" pitchFamily="18" charset="0"/>
              </a:rPr>
              <a:t>Load operations</a:t>
            </a:r>
            <a:r>
              <a:rPr lang="en-US" dirty="0" smtClean="0">
                <a:latin typeface="Times New Roman" pitchFamily="18" charset="0"/>
                <a:cs typeface="Times New Roman" pitchFamily="18" charset="0"/>
              </a:rPr>
              <a:t>: The instruction </a:t>
            </a:r>
            <a:r>
              <a:rPr lang="en-US" sz="2400" b="1" dirty="0" smtClean="0">
                <a:latin typeface="Times New Roman" pitchFamily="18" charset="0"/>
                <a:cs typeface="Times New Roman" pitchFamily="18" charset="0"/>
              </a:rPr>
              <a:t>LD </a:t>
            </a:r>
            <a:r>
              <a:rPr lang="en-US" b="1" dirty="0" err="1" smtClean="0">
                <a:latin typeface="Times New Roman" pitchFamily="18" charset="0"/>
                <a:cs typeface="Times New Roman" pitchFamily="18" charset="0"/>
              </a:rPr>
              <a:t>dst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addr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loads the value in location </a:t>
            </a:r>
            <a:r>
              <a:rPr lang="en-US" b="1" dirty="0" err="1" smtClean="0">
                <a:latin typeface="Times New Roman" pitchFamily="18" charset="0"/>
                <a:cs typeface="Times New Roman" pitchFamily="18" charset="0"/>
              </a:rPr>
              <a:t>addr</a:t>
            </a:r>
            <a:r>
              <a:rPr lang="en-US" dirty="0" smtClean="0">
                <a:latin typeface="Times New Roman" pitchFamily="18" charset="0"/>
                <a:cs typeface="Times New Roman" pitchFamily="18" charset="0"/>
              </a:rPr>
              <a:t> into location </a:t>
            </a:r>
            <a:r>
              <a:rPr lang="en-US" b="1" dirty="0" err="1" smtClean="0">
                <a:latin typeface="Times New Roman" pitchFamily="18" charset="0"/>
                <a:cs typeface="Times New Roman" pitchFamily="18" charset="0"/>
              </a:rPr>
              <a:t>dst</a:t>
            </a:r>
            <a:r>
              <a:rPr lang="en-US" b="1" dirty="0" smtClean="0">
                <a:latin typeface="Times New Roman" pitchFamily="18" charset="0"/>
                <a:cs typeface="Times New Roman" pitchFamily="18" charset="0"/>
              </a:rPr>
              <a:t>.</a:t>
            </a:r>
          </a:p>
          <a:p>
            <a:pPr lvl="1" algn="just"/>
            <a:r>
              <a:rPr lang="en-US" b="1" dirty="0" smtClean="0">
                <a:latin typeface="Times New Roman" pitchFamily="18" charset="0"/>
                <a:cs typeface="Times New Roman" pitchFamily="18" charset="0"/>
              </a:rPr>
              <a:t>Store operations: </a:t>
            </a:r>
            <a:r>
              <a:rPr lang="en-US" dirty="0" smtClean="0">
                <a:latin typeface="Times New Roman" pitchFamily="18" charset="0"/>
                <a:cs typeface="Times New Roman" pitchFamily="18" charset="0"/>
              </a:rPr>
              <a:t>The instruction </a:t>
            </a:r>
            <a:r>
              <a:rPr lang="en-US" b="1" dirty="0" smtClean="0">
                <a:latin typeface="Times New Roman" pitchFamily="18" charset="0"/>
                <a:cs typeface="Times New Roman" pitchFamily="18" charset="0"/>
              </a:rPr>
              <a:t>ST x, r </a:t>
            </a:r>
            <a:r>
              <a:rPr lang="en-US" dirty="0" smtClean="0">
                <a:latin typeface="Times New Roman" pitchFamily="18" charset="0"/>
                <a:cs typeface="Times New Roman" pitchFamily="18" charset="0"/>
              </a:rPr>
              <a:t>stores the value in register </a:t>
            </a:r>
            <a:r>
              <a:rPr lang="en-US" b="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into the location </a:t>
            </a:r>
            <a:r>
              <a:rPr lang="en-US" sz="3600" b="1" dirty="0" smtClean="0">
                <a:latin typeface="Times New Roman" pitchFamily="18" charset="0"/>
                <a:cs typeface="Times New Roman" pitchFamily="18" charset="0"/>
              </a:rPr>
              <a:t>x</a:t>
            </a:r>
            <a:r>
              <a:rPr lang="en-US" sz="3600" dirty="0" smtClean="0">
                <a:latin typeface="Times New Roman" pitchFamily="18" charset="0"/>
                <a:cs typeface="Times New Roman" pitchFamily="18" charset="0"/>
              </a:rPr>
              <a:t>. </a:t>
            </a:r>
          </a:p>
          <a:p>
            <a:pPr lvl="1" algn="just"/>
            <a:r>
              <a:rPr lang="en-US" b="1" dirty="0" smtClean="0">
                <a:latin typeface="Times New Roman" pitchFamily="18" charset="0"/>
                <a:cs typeface="Times New Roman" pitchFamily="18" charset="0"/>
              </a:rPr>
              <a:t>Computation operations </a:t>
            </a:r>
            <a:r>
              <a:rPr lang="en-US" dirty="0" smtClean="0">
                <a:latin typeface="Times New Roman" pitchFamily="18" charset="0"/>
                <a:cs typeface="Times New Roman" pitchFamily="18" charset="0"/>
              </a:rPr>
              <a:t>of the form </a:t>
            </a:r>
            <a:r>
              <a:rPr lang="en-US" sz="3600" b="1" dirty="0" smtClean="0">
                <a:latin typeface="Times New Roman" pitchFamily="18" charset="0"/>
                <a:cs typeface="Times New Roman" pitchFamily="18" charset="0"/>
              </a:rPr>
              <a:t>OP </a:t>
            </a:r>
            <a:r>
              <a:rPr lang="en-US" b="1" dirty="0" err="1" smtClean="0">
                <a:latin typeface="Times New Roman" pitchFamily="18" charset="0"/>
                <a:cs typeface="Times New Roman" pitchFamily="18" charset="0"/>
              </a:rPr>
              <a:t>dst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srcl</a:t>
            </a:r>
            <a:r>
              <a:rPr lang="en-US" b="1" dirty="0" smtClean="0">
                <a:latin typeface="Times New Roman" pitchFamily="18" charset="0"/>
                <a:cs typeface="Times New Roman" pitchFamily="18" charset="0"/>
              </a:rPr>
              <a:t>, src2</a:t>
            </a:r>
            <a:r>
              <a:rPr lang="en-US" dirty="0" smtClean="0">
                <a:latin typeface="Times New Roman" pitchFamily="18" charset="0"/>
                <a:cs typeface="Times New Roman" pitchFamily="18" charset="0"/>
              </a:rPr>
              <a:t>, where </a:t>
            </a:r>
            <a:r>
              <a:rPr lang="en-US" sz="3600" dirty="0" smtClean="0">
                <a:latin typeface="Times New Roman" pitchFamily="18" charset="0"/>
                <a:cs typeface="Times New Roman" pitchFamily="18" charset="0"/>
              </a:rPr>
              <a:t>OP </a:t>
            </a:r>
            <a:r>
              <a:rPr lang="en-US" dirty="0" smtClean="0">
                <a:latin typeface="Times New Roman" pitchFamily="18" charset="0"/>
                <a:cs typeface="Times New Roman" pitchFamily="18" charset="0"/>
              </a:rPr>
              <a:t>is a operator like </a:t>
            </a:r>
            <a:r>
              <a:rPr lang="en-US" sz="2800" dirty="0" smtClean="0">
                <a:latin typeface="Times New Roman" pitchFamily="18" charset="0"/>
                <a:cs typeface="Times New Roman" pitchFamily="18" charset="0"/>
              </a:rPr>
              <a:t>ADD </a:t>
            </a:r>
            <a:r>
              <a:rPr lang="en-US" dirty="0" smtClean="0">
                <a:latin typeface="Times New Roman" pitchFamily="18" charset="0"/>
                <a:cs typeface="Times New Roman" pitchFamily="18" charset="0"/>
              </a:rPr>
              <a:t>or SUB, and </a:t>
            </a:r>
            <a:r>
              <a:rPr lang="en-US" b="1" dirty="0" err="1" smtClean="0">
                <a:latin typeface="Times New Roman" pitchFamily="18" charset="0"/>
                <a:cs typeface="Times New Roman" pitchFamily="18" charset="0"/>
              </a:rPr>
              <a:t>dst</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srcl</a:t>
            </a:r>
            <a:r>
              <a:rPr lang="en-US" dirty="0" smtClean="0">
                <a:latin typeface="Times New Roman" pitchFamily="18" charset="0"/>
                <a:cs typeface="Times New Roman" pitchFamily="18" charset="0"/>
              </a:rPr>
              <a:t> </a:t>
            </a:r>
            <a:r>
              <a:rPr lang="en-US" sz="48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src2</a:t>
            </a:r>
            <a:r>
              <a:rPr lang="en-US" dirty="0" smtClean="0">
                <a:latin typeface="Times New Roman" pitchFamily="18" charset="0"/>
                <a:cs typeface="Times New Roman" pitchFamily="18" charset="0"/>
              </a:rPr>
              <a:t> are locations.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5592763"/>
          </a:xfrm>
        </p:spPr>
        <p:txBody>
          <a:bodyPr>
            <a:normAutofit/>
          </a:bodyPr>
          <a:lstStyle/>
          <a:p>
            <a:pPr lvl="1" algn="just"/>
            <a:r>
              <a:rPr lang="en-US" b="1" dirty="0" smtClean="0">
                <a:latin typeface="Times New Roman" pitchFamily="18" charset="0"/>
                <a:cs typeface="Times New Roman" pitchFamily="18" charset="0"/>
              </a:rPr>
              <a:t>Unconditional jumps:</a:t>
            </a:r>
            <a:r>
              <a:rPr lang="en-US" dirty="0" smtClean="0">
                <a:latin typeface="Times New Roman" pitchFamily="18" charset="0"/>
                <a:cs typeface="Times New Roman" pitchFamily="18" charset="0"/>
              </a:rPr>
              <a:t> The instruction </a:t>
            </a:r>
            <a:r>
              <a:rPr lang="en-US" b="1" dirty="0" smtClean="0">
                <a:latin typeface="Times New Roman" pitchFamily="18" charset="0"/>
                <a:cs typeface="Times New Roman" pitchFamily="18" charset="0"/>
              </a:rPr>
              <a:t>BR L</a:t>
            </a:r>
            <a:r>
              <a:rPr lang="en-US" dirty="0" smtClean="0">
                <a:latin typeface="Times New Roman" pitchFamily="18" charset="0"/>
                <a:cs typeface="Times New Roman" pitchFamily="18" charset="0"/>
              </a:rPr>
              <a:t> causes control to branch to the machine instruction with label </a:t>
            </a:r>
            <a:r>
              <a:rPr lang="en-US" b="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(BR stands for branch.)</a:t>
            </a:r>
          </a:p>
          <a:p>
            <a:pPr lvl="1" algn="just"/>
            <a:endParaRPr lang="en-US" dirty="0" smtClean="0">
              <a:latin typeface="Times New Roman" pitchFamily="18" charset="0"/>
              <a:cs typeface="Times New Roman" pitchFamily="18" charset="0"/>
            </a:endParaRPr>
          </a:p>
          <a:p>
            <a:pPr lvl="1" algn="just"/>
            <a:r>
              <a:rPr lang="en-US" b="1" dirty="0" smtClean="0">
                <a:latin typeface="Times New Roman" pitchFamily="18" charset="0"/>
                <a:cs typeface="Times New Roman" pitchFamily="18" charset="0"/>
              </a:rPr>
              <a:t>Conditional jumps </a:t>
            </a:r>
            <a:r>
              <a:rPr lang="en-US" dirty="0" smtClean="0">
                <a:latin typeface="Times New Roman" pitchFamily="18" charset="0"/>
                <a:cs typeface="Times New Roman" pitchFamily="18" charset="0"/>
              </a:rPr>
              <a:t>of the form </a:t>
            </a:r>
            <a:r>
              <a:rPr lang="en-US" b="1" dirty="0" err="1" smtClean="0">
                <a:latin typeface="Times New Roman" pitchFamily="18" charset="0"/>
                <a:cs typeface="Times New Roman" pitchFamily="18" charset="0"/>
              </a:rPr>
              <a:t>Bcond</a:t>
            </a:r>
            <a:r>
              <a:rPr lang="en-US" b="1" dirty="0" smtClean="0">
                <a:latin typeface="Times New Roman" pitchFamily="18" charset="0"/>
                <a:cs typeface="Times New Roman" pitchFamily="18" charset="0"/>
              </a:rPr>
              <a:t> r, L</a:t>
            </a:r>
            <a:r>
              <a:rPr lang="en-US" dirty="0" smtClean="0">
                <a:latin typeface="Times New Roman" pitchFamily="18" charset="0"/>
                <a:cs typeface="Times New Roman" pitchFamily="18" charset="0"/>
              </a:rPr>
              <a:t>, where </a:t>
            </a:r>
            <a:r>
              <a:rPr lang="en-US" b="1" dirty="0" smtClean="0">
                <a:latin typeface="Times New Roman" pitchFamily="18" charset="0"/>
                <a:cs typeface="Times New Roman" pitchFamily="18" charset="0"/>
              </a:rPr>
              <a:t>r </a:t>
            </a:r>
            <a:r>
              <a:rPr lang="en-US" dirty="0" smtClean="0">
                <a:latin typeface="Times New Roman" pitchFamily="18" charset="0"/>
                <a:cs typeface="Times New Roman" pitchFamily="18" charset="0"/>
              </a:rPr>
              <a:t>is a register, </a:t>
            </a:r>
            <a:r>
              <a:rPr lang="en-US" sz="3600" dirty="0" smtClean="0">
                <a:latin typeface="Times New Roman" pitchFamily="18" charset="0"/>
                <a:cs typeface="Times New Roman" pitchFamily="18" charset="0"/>
              </a:rPr>
              <a:t>L </a:t>
            </a:r>
            <a:r>
              <a:rPr lang="en-US" dirty="0" smtClean="0">
                <a:latin typeface="Times New Roman" pitchFamily="18" charset="0"/>
                <a:cs typeface="Times New Roman" pitchFamily="18" charset="0"/>
              </a:rPr>
              <a:t>is a label, and </a:t>
            </a:r>
            <a:r>
              <a:rPr lang="en-US" b="1" dirty="0" err="1" smtClean="0">
                <a:latin typeface="Times New Roman" pitchFamily="18" charset="0"/>
                <a:cs typeface="Times New Roman" pitchFamily="18" charset="0"/>
              </a:rPr>
              <a:t>cond</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stands for any of the common tests on values in the register r.</a:t>
            </a:r>
          </a:p>
          <a:p>
            <a:pPr lvl="2" algn="just"/>
            <a:r>
              <a:rPr lang="en-US" dirty="0" smtClean="0">
                <a:latin typeface="Times New Roman" pitchFamily="18" charset="0"/>
                <a:cs typeface="Times New Roman" pitchFamily="18" charset="0"/>
              </a:rPr>
              <a:t>For example, BLTZ r, L causes a jump to label </a:t>
            </a:r>
            <a:r>
              <a:rPr lang="en-US" sz="3600" dirty="0" smtClean="0">
                <a:latin typeface="Times New Roman" pitchFamily="18" charset="0"/>
                <a:cs typeface="Times New Roman" pitchFamily="18" charset="0"/>
              </a:rPr>
              <a:t>L </a:t>
            </a:r>
            <a:r>
              <a:rPr lang="en-US" dirty="0" smtClean="0">
                <a:latin typeface="Times New Roman" pitchFamily="18" charset="0"/>
                <a:cs typeface="Times New Roman" pitchFamily="18" charset="0"/>
              </a:rPr>
              <a:t>if the value in register r is less than zero, and allows control to pass to the next machine instruction if not.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839200" cy="5791200"/>
          </a:xfrm>
        </p:spPr>
        <p:txBody>
          <a:bodyPr>
            <a:normAutofit/>
          </a:bodyPr>
          <a:lstStyle/>
          <a:p>
            <a:pPr algn="just"/>
            <a:r>
              <a:rPr lang="en-US" dirty="0" smtClean="0">
                <a:latin typeface="Times New Roman" pitchFamily="18" charset="0"/>
                <a:cs typeface="Times New Roman" pitchFamily="18" charset="0"/>
              </a:rPr>
              <a:t>We assume our target machine has a variety of addressing modes:</a:t>
            </a:r>
          </a:p>
          <a:p>
            <a:pPr lvl="1" algn="just"/>
            <a:r>
              <a:rPr lang="en-US" dirty="0" smtClean="0">
                <a:latin typeface="Times New Roman" pitchFamily="18" charset="0"/>
                <a:cs typeface="Times New Roman" pitchFamily="18" charset="0"/>
              </a:rPr>
              <a:t>In instructions, a location can be a variable name x referring to the memory location that is reserved for x</a:t>
            </a:r>
          </a:p>
          <a:p>
            <a:pPr lvl="1" algn="just"/>
            <a:r>
              <a:rPr lang="en-US" dirty="0" smtClean="0">
                <a:latin typeface="Times New Roman" pitchFamily="18" charset="0"/>
                <a:cs typeface="Times New Roman" pitchFamily="18" charset="0"/>
              </a:rPr>
              <a:t>A</a:t>
            </a:r>
            <a:r>
              <a:rPr lang="en-US" sz="36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location can also be an indexed address of the form a(r), where </a:t>
            </a:r>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is a variable and </a:t>
            </a:r>
            <a:r>
              <a:rPr lang="en-US" b="1" dirty="0" smtClean="0">
                <a:latin typeface="Times New Roman" pitchFamily="18" charset="0"/>
                <a:cs typeface="Times New Roman" pitchFamily="18" charset="0"/>
              </a:rPr>
              <a:t>r </a:t>
            </a:r>
            <a:r>
              <a:rPr lang="en-US" dirty="0" smtClean="0">
                <a:latin typeface="Times New Roman" pitchFamily="18" charset="0"/>
                <a:cs typeface="Times New Roman" pitchFamily="18" charset="0"/>
              </a:rPr>
              <a:t>is a register.</a:t>
            </a:r>
          </a:p>
          <a:p>
            <a:pPr lvl="2" algn="just"/>
            <a:r>
              <a:rPr lang="en-US" dirty="0" smtClean="0">
                <a:latin typeface="Times New Roman" pitchFamily="18" charset="0"/>
                <a:cs typeface="Times New Roman" pitchFamily="18" charset="0"/>
              </a:rPr>
              <a:t>For example, the instruction </a:t>
            </a:r>
            <a:r>
              <a:rPr lang="en-US" b="1" dirty="0" smtClean="0">
                <a:latin typeface="Times New Roman" pitchFamily="18" charset="0"/>
                <a:cs typeface="Times New Roman" pitchFamily="18" charset="0"/>
              </a:rPr>
              <a:t>LD R1, a(R2</a:t>
            </a:r>
            <a:r>
              <a:rPr lang="en-US" dirty="0" smtClean="0">
                <a:latin typeface="Times New Roman" pitchFamily="18" charset="0"/>
                <a:cs typeface="Times New Roman" pitchFamily="18" charset="0"/>
              </a:rPr>
              <a:t>) has the effect of setting </a:t>
            </a:r>
            <a:r>
              <a:rPr lang="en-US" sz="2800" b="1" dirty="0" err="1" smtClean="0">
                <a:latin typeface="Times New Roman" pitchFamily="18" charset="0"/>
                <a:cs typeface="Times New Roman" pitchFamily="18" charset="0"/>
              </a:rPr>
              <a:t>Rl</a:t>
            </a:r>
            <a:r>
              <a:rPr lang="en-US" sz="28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contents </a:t>
            </a:r>
            <a:r>
              <a:rPr lang="en-US" sz="2800" b="1"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contents (R2)), </a:t>
            </a:r>
            <a:r>
              <a:rPr lang="en-US" dirty="0" smtClean="0">
                <a:latin typeface="Times New Roman" pitchFamily="18" charset="0"/>
                <a:cs typeface="Times New Roman" pitchFamily="18" charset="0"/>
              </a:rPr>
              <a:t>where contents(x) denotes the contents of the register or memory location represented by x.</a:t>
            </a: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0" y="0"/>
            <a:ext cx="8686800" cy="1143000"/>
          </a:xfrm>
        </p:spPr>
        <p:txBody>
          <a:bodyPr/>
          <a:lstStyle/>
          <a:p>
            <a:r>
              <a:rPr lang="en-US" dirty="0" smtClean="0"/>
              <a:t>Addressing Modes</a:t>
            </a:r>
            <a:endParaRPr 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just"/>
            <a:r>
              <a:rPr lang="en-US" sz="3600"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memory location can be an integer indexed by a register. For example, </a:t>
            </a:r>
            <a:r>
              <a:rPr lang="en-US" sz="2800" b="1" dirty="0" smtClean="0">
                <a:latin typeface="Times New Roman" pitchFamily="18" charset="0"/>
                <a:cs typeface="Times New Roman" pitchFamily="18" charset="0"/>
              </a:rPr>
              <a:t>LD R1, </a:t>
            </a:r>
            <a:r>
              <a:rPr lang="en-US" b="1" dirty="0" smtClean="0">
                <a:latin typeface="Times New Roman" pitchFamily="18" charset="0"/>
                <a:cs typeface="Times New Roman" pitchFamily="18" charset="0"/>
              </a:rPr>
              <a:t>1OO(R2)</a:t>
            </a:r>
            <a:r>
              <a:rPr lang="en-US" dirty="0" smtClean="0">
                <a:latin typeface="Times New Roman" pitchFamily="18" charset="0"/>
                <a:cs typeface="Times New Roman" pitchFamily="18" charset="0"/>
              </a:rPr>
              <a:t> has the effect of setting </a:t>
            </a:r>
            <a:r>
              <a:rPr lang="en-US" sz="2800" b="1" dirty="0" smtClean="0">
                <a:latin typeface="Times New Roman" pitchFamily="18" charset="0"/>
                <a:cs typeface="Times New Roman" pitchFamily="18" charset="0"/>
              </a:rPr>
              <a:t>R1 =</a:t>
            </a:r>
            <a:r>
              <a:rPr lang="en-US" b="1" dirty="0" smtClean="0">
                <a:latin typeface="Times New Roman" pitchFamily="18" charset="0"/>
                <a:cs typeface="Times New Roman" pitchFamily="18" charset="0"/>
              </a:rPr>
              <a:t>contents(100+contents(R2))</a:t>
            </a:r>
            <a:r>
              <a:rPr lang="en-US" dirty="0" smtClean="0">
                <a:latin typeface="Times New Roman" pitchFamily="18" charset="0"/>
                <a:cs typeface="Times New Roman" pitchFamily="18" charset="0"/>
              </a:rPr>
              <a:t>that  is, of loading into </a:t>
            </a:r>
            <a:r>
              <a:rPr lang="en-US" sz="2800" dirty="0" smtClean="0">
                <a:latin typeface="Times New Roman" pitchFamily="18" charset="0"/>
                <a:cs typeface="Times New Roman" pitchFamily="18" charset="0"/>
              </a:rPr>
              <a:t>R1 </a:t>
            </a:r>
            <a:r>
              <a:rPr lang="en-US" dirty="0" smtClean="0">
                <a:latin typeface="Times New Roman" pitchFamily="18" charset="0"/>
                <a:cs typeface="Times New Roman" pitchFamily="18" charset="0"/>
              </a:rPr>
              <a:t>the value in the memory location obtained by adding 100 to the contents of register R2</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Lex Pattern Examples</a:t>
            </a:r>
            <a:endParaRPr lang="en-US" dirty="0"/>
          </a:p>
        </p:txBody>
      </p:sp>
      <p:graphicFrame>
        <p:nvGraphicFramePr>
          <p:cNvPr id="6" name="Table 5"/>
          <p:cNvGraphicFramePr>
            <a:graphicFrameLocks noGrp="1"/>
          </p:cNvGraphicFramePr>
          <p:nvPr/>
        </p:nvGraphicFramePr>
        <p:xfrm>
          <a:off x="381000" y="685800"/>
          <a:ext cx="8458200" cy="5752636"/>
        </p:xfrm>
        <a:graphic>
          <a:graphicData uri="http://schemas.openxmlformats.org/drawingml/2006/table">
            <a:tbl>
              <a:tblPr firstRow="1" bandRow="1">
                <a:tableStyleId>{5C22544A-7EE6-4342-B048-85BDC9FD1C3A}</a:tableStyleId>
              </a:tblPr>
              <a:tblGrid>
                <a:gridCol w="4229100"/>
                <a:gridCol w="4229100"/>
              </a:tblGrid>
              <a:tr h="418974">
                <a:tc>
                  <a:txBody>
                    <a:bodyPr/>
                    <a:lstStyle/>
                    <a:p>
                      <a:r>
                        <a:rPr lang="en-US" sz="2400" b="0" dirty="0" err="1" smtClean="0">
                          <a:solidFill>
                            <a:schemeClr val="tx1"/>
                          </a:solidFill>
                        </a:rPr>
                        <a:t>abc</a:t>
                      </a:r>
                      <a:endParaRPr lang="en-US" sz="2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just"/>
                      <a:r>
                        <a:rPr lang="en-US" sz="2400" b="0" dirty="0" smtClean="0">
                          <a:solidFill>
                            <a:schemeClr val="tx1"/>
                          </a:solidFill>
                        </a:rPr>
                        <a:t>Match the string</a:t>
                      </a:r>
                      <a:r>
                        <a:rPr lang="en-US" sz="2400" b="0" baseline="0" dirty="0" smtClean="0">
                          <a:solidFill>
                            <a:schemeClr val="tx1"/>
                          </a:solidFill>
                        </a:rPr>
                        <a:t> “</a:t>
                      </a:r>
                      <a:r>
                        <a:rPr lang="en-US" sz="2400" b="0" baseline="0" dirty="0" err="1" smtClean="0">
                          <a:solidFill>
                            <a:schemeClr val="tx1"/>
                          </a:solidFill>
                        </a:rPr>
                        <a:t>abc</a:t>
                      </a:r>
                      <a:r>
                        <a:rPr lang="en-US" sz="2400" b="0" baseline="0" dirty="0" smtClean="0">
                          <a:solidFill>
                            <a:schemeClr val="tx1"/>
                          </a:solidFill>
                        </a:rPr>
                        <a:t>”</a:t>
                      </a:r>
                      <a:endParaRPr lang="en-US" sz="24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725205">
                <a:tc>
                  <a:txBody>
                    <a:bodyPr/>
                    <a:lstStyle/>
                    <a:p>
                      <a:r>
                        <a:rPr lang="en-US" sz="2400" dirty="0" smtClean="0">
                          <a:solidFill>
                            <a:schemeClr val="tx1"/>
                          </a:solidFill>
                        </a:rPr>
                        <a:t>[a-z </a:t>
                      </a:r>
                      <a:r>
                        <a:rPr lang="en-US" sz="2400" dirty="0" err="1" smtClean="0">
                          <a:solidFill>
                            <a:schemeClr val="tx1"/>
                          </a:solidFill>
                        </a:rPr>
                        <a:t>A-Z</a:t>
                      </a:r>
                      <a:r>
                        <a:rPr lang="en-US" sz="2400" dirty="0" smtClean="0">
                          <a:solidFill>
                            <a:schemeClr val="tx1"/>
                          </a:solidFill>
                        </a:rPr>
                        <a:t>]</a:t>
                      </a:r>
                      <a:endParaRPr lang="en-US" sz="2400" dirty="0">
                        <a:solidFill>
                          <a:schemeClr val="tx1"/>
                        </a:solidFill>
                      </a:endParaRPr>
                    </a:p>
                  </a:txBody>
                  <a:tcPr>
                    <a:lnT w="38100" cmpd="sng">
                      <a:noFill/>
                    </a:lnT>
                  </a:tcPr>
                </a:tc>
                <a:tc>
                  <a:txBody>
                    <a:bodyPr/>
                    <a:lstStyle/>
                    <a:p>
                      <a:pPr algn="just"/>
                      <a:r>
                        <a:rPr lang="en-US" sz="2400" dirty="0" smtClean="0">
                          <a:solidFill>
                            <a:schemeClr val="tx1"/>
                          </a:solidFill>
                        </a:rPr>
                        <a:t>Match any</a:t>
                      </a:r>
                      <a:r>
                        <a:rPr lang="en-US" sz="2400" baseline="0" dirty="0" smtClean="0">
                          <a:solidFill>
                            <a:schemeClr val="tx1"/>
                          </a:solidFill>
                        </a:rPr>
                        <a:t> lower or uppercase letter</a:t>
                      </a:r>
                      <a:endParaRPr lang="en-US" sz="2400" dirty="0">
                        <a:solidFill>
                          <a:schemeClr val="tx1"/>
                        </a:solidFill>
                      </a:endParaRPr>
                    </a:p>
                  </a:txBody>
                  <a:tcPr>
                    <a:lnT w="38100" cmpd="sng">
                      <a:noFill/>
                    </a:lnT>
                  </a:tcPr>
                </a:tc>
              </a:tr>
              <a:tr h="1047518">
                <a:tc>
                  <a:txBody>
                    <a:bodyPr/>
                    <a:lstStyle/>
                    <a:p>
                      <a:r>
                        <a:rPr lang="en-US" sz="2400" dirty="0" smtClean="0"/>
                        <a:t>Dog.*cat</a:t>
                      </a:r>
                      <a:endParaRPr lang="en-US" sz="2400" dirty="0"/>
                    </a:p>
                  </a:txBody>
                  <a:tcPr/>
                </a:tc>
                <a:tc>
                  <a:txBody>
                    <a:bodyPr/>
                    <a:lstStyle/>
                    <a:p>
                      <a:pPr algn="just"/>
                      <a:r>
                        <a:rPr lang="en-US" sz="2400" dirty="0" smtClean="0"/>
                        <a:t>Match any string starting with dog, and ending with cat</a:t>
                      </a:r>
                      <a:endParaRPr lang="en-US" sz="2400" dirty="0"/>
                    </a:p>
                  </a:txBody>
                  <a:tcPr/>
                </a:tc>
              </a:tr>
              <a:tr h="1047518">
                <a:tc>
                  <a:txBody>
                    <a:bodyPr/>
                    <a:lstStyle/>
                    <a:p>
                      <a:r>
                        <a:rPr lang="en-US" sz="2400" dirty="0" smtClean="0"/>
                        <a:t>(</a:t>
                      </a:r>
                      <a:r>
                        <a:rPr lang="en-US" sz="2400" dirty="0" err="1" smtClean="0"/>
                        <a:t>ab</a:t>
                      </a:r>
                      <a:r>
                        <a:rPr lang="en-US" sz="2400" dirty="0" smtClean="0"/>
                        <a:t>)+</a:t>
                      </a:r>
                      <a:endParaRPr lang="en-US" sz="2400" baseline="30000" dirty="0" smtClean="0"/>
                    </a:p>
                    <a:p>
                      <a:endParaRPr lang="en-US" sz="2400" dirty="0"/>
                    </a:p>
                  </a:txBody>
                  <a:tcPr/>
                </a:tc>
                <a:tc>
                  <a:txBody>
                    <a:bodyPr/>
                    <a:lstStyle/>
                    <a:p>
                      <a:pPr algn="just"/>
                      <a:r>
                        <a:rPr lang="en-US" sz="2400" dirty="0" smtClean="0"/>
                        <a:t>Match one or more occurrences of “</a:t>
                      </a:r>
                      <a:r>
                        <a:rPr lang="en-US" sz="2400" dirty="0" err="1" smtClean="0"/>
                        <a:t>ab</a:t>
                      </a:r>
                      <a:r>
                        <a:rPr lang="en-US" sz="2400" dirty="0" smtClean="0"/>
                        <a:t>” concatenated</a:t>
                      </a:r>
                      <a:endParaRPr lang="en-US" sz="2400" dirty="0"/>
                    </a:p>
                  </a:txBody>
                  <a:tcPr/>
                </a:tc>
              </a:tr>
              <a:tr h="1047518">
                <a:tc>
                  <a:txBody>
                    <a:bodyPr/>
                    <a:lstStyle/>
                    <a:p>
                      <a:r>
                        <a:rPr lang="en-US" sz="2400" dirty="0" smtClean="0"/>
                        <a:t>[^a-z]</a:t>
                      </a:r>
                      <a:r>
                        <a:rPr lang="en-US" sz="2400" baseline="30000" dirty="0" smtClean="0"/>
                        <a:t>+</a:t>
                      </a:r>
                      <a:endParaRPr lang="en-US" sz="2400" dirty="0"/>
                    </a:p>
                  </a:txBody>
                  <a:tcPr/>
                </a:tc>
                <a:tc>
                  <a:txBody>
                    <a:bodyPr/>
                    <a:lstStyle/>
                    <a:p>
                      <a:pPr algn="just"/>
                      <a:r>
                        <a:rPr lang="en-US" sz="2400" dirty="0" smtClean="0"/>
                        <a:t>Matches any string of one or more characters</a:t>
                      </a:r>
                      <a:r>
                        <a:rPr lang="en-US" sz="2400" baseline="0" dirty="0" smtClean="0"/>
                        <a:t> that do not include lowercase a-z</a:t>
                      </a:r>
                      <a:endParaRPr lang="en-US" sz="2400" dirty="0"/>
                    </a:p>
                  </a:txBody>
                  <a:tcPr/>
                </a:tc>
              </a:tr>
              <a:tr h="1047518">
                <a:tc>
                  <a:txBody>
                    <a:bodyPr/>
                    <a:lstStyle/>
                    <a:p>
                      <a:r>
                        <a:rPr lang="en-US" sz="2400" dirty="0" smtClean="0"/>
                        <a:t>[ +</a:t>
                      </a:r>
                      <a:r>
                        <a:rPr lang="en-US" sz="2400" baseline="0" dirty="0" smtClean="0"/>
                        <a:t> -]? [0-9]+</a:t>
                      </a:r>
                      <a:endParaRPr lang="en-US" sz="2400" dirty="0"/>
                    </a:p>
                  </a:txBody>
                  <a:tcPr/>
                </a:tc>
                <a:tc>
                  <a:txBody>
                    <a:bodyPr/>
                    <a:lstStyle/>
                    <a:p>
                      <a:pPr algn="just"/>
                      <a:r>
                        <a:rPr lang="en-US" sz="2400" dirty="0" smtClean="0"/>
                        <a:t>Match any string of one or more digits with an optional prefix of + or -</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lvl="1" algn="just"/>
            <a:r>
              <a:rPr lang="en-US" dirty="0" smtClean="0">
                <a:latin typeface="Times New Roman" pitchFamily="18" charset="0"/>
                <a:cs typeface="Times New Roman" pitchFamily="18" charset="0"/>
              </a:rPr>
              <a:t>Two indirect addressing modes: </a:t>
            </a:r>
            <a:r>
              <a:rPr lang="en-US" b="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 means the memory location found in the location represented by the contents of register r and </a:t>
            </a:r>
            <a:r>
              <a:rPr lang="en-US" b="1" dirty="0" smtClean="0">
                <a:latin typeface="Times New Roman" pitchFamily="18" charset="0"/>
                <a:cs typeface="Times New Roman" pitchFamily="18" charset="0"/>
              </a:rPr>
              <a:t>*100(r) </a:t>
            </a:r>
            <a:r>
              <a:rPr lang="en-US" dirty="0" smtClean="0">
                <a:latin typeface="Times New Roman" pitchFamily="18" charset="0"/>
                <a:cs typeface="Times New Roman" pitchFamily="18" charset="0"/>
              </a:rPr>
              <a:t>means the memory location found in the location obtained by adding 100 to the contents of r.</a:t>
            </a:r>
          </a:p>
          <a:p>
            <a:pPr lvl="1" algn="just"/>
            <a:endParaRPr lang="en-US" dirty="0" smtClean="0">
              <a:latin typeface="Times New Roman" pitchFamily="18" charset="0"/>
              <a:cs typeface="Times New Roman" pitchFamily="18" charset="0"/>
            </a:endParaRPr>
          </a:p>
          <a:p>
            <a:pPr lvl="2" algn="just"/>
            <a:r>
              <a:rPr lang="en-US" dirty="0" smtClean="0">
                <a:latin typeface="Times New Roman" pitchFamily="18" charset="0"/>
                <a:cs typeface="Times New Roman" pitchFamily="18" charset="0"/>
              </a:rPr>
              <a:t>For example, </a:t>
            </a:r>
            <a:r>
              <a:rPr lang="en-US" sz="2000" b="1" dirty="0" smtClean="0">
                <a:latin typeface="Times New Roman" pitchFamily="18" charset="0"/>
                <a:cs typeface="Times New Roman" pitchFamily="18" charset="0"/>
              </a:rPr>
              <a:t>LD </a:t>
            </a:r>
            <a:r>
              <a:rPr lang="en-US" b="1" dirty="0" smtClean="0">
                <a:latin typeface="Times New Roman" pitchFamily="18" charset="0"/>
                <a:cs typeface="Times New Roman" pitchFamily="18" charset="0"/>
              </a:rPr>
              <a:t>R1, *100 (R2) </a:t>
            </a:r>
            <a:r>
              <a:rPr lang="en-US" dirty="0" smtClean="0">
                <a:latin typeface="Times New Roman" pitchFamily="18" charset="0"/>
                <a:cs typeface="Times New Roman" pitchFamily="18" charset="0"/>
              </a:rPr>
              <a:t>has the effect of setting </a:t>
            </a:r>
            <a:r>
              <a:rPr lang="en-US" b="1" dirty="0" smtClean="0">
                <a:latin typeface="Times New Roman" pitchFamily="18" charset="0"/>
                <a:cs typeface="Times New Roman" pitchFamily="18" charset="0"/>
              </a:rPr>
              <a:t>R1 </a:t>
            </a:r>
            <a:r>
              <a:rPr lang="en-US" sz="28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contents(contents(100+contents(R2))), </a:t>
            </a:r>
            <a:r>
              <a:rPr lang="en-US" dirty="0" smtClean="0">
                <a:latin typeface="Times New Roman" pitchFamily="18" charset="0"/>
                <a:cs typeface="Times New Roman" pitchFamily="18" charset="0"/>
              </a:rPr>
              <a:t>that is, of loading into R1 the value in the memory location stored in the memory location obtained by adding 100 to the contents of register R2.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a:r>
              <a:rPr lang="en-US" dirty="0" smtClean="0">
                <a:latin typeface="Times New Roman" pitchFamily="18" charset="0"/>
                <a:cs typeface="Times New Roman" pitchFamily="18" charset="0"/>
              </a:rPr>
              <a:t>Immediate constant addressing mode: The constant is prefixed by #. The instruction </a:t>
            </a:r>
            <a:r>
              <a:rPr lang="en-US" b="1" dirty="0" smtClean="0">
                <a:latin typeface="Times New Roman" pitchFamily="18" charset="0"/>
                <a:cs typeface="Times New Roman" pitchFamily="18" charset="0"/>
              </a:rPr>
              <a:t>LD R1, #100</a:t>
            </a:r>
            <a:r>
              <a:rPr lang="en-US" dirty="0" smtClean="0">
                <a:latin typeface="Times New Roman" pitchFamily="18" charset="0"/>
                <a:cs typeface="Times New Roman" pitchFamily="18" charset="0"/>
              </a:rPr>
              <a:t> loads the integer 100 into register R1, and </a:t>
            </a:r>
            <a:r>
              <a:rPr lang="en-US" b="1" dirty="0" smtClean="0">
                <a:latin typeface="Times New Roman" pitchFamily="18" charset="0"/>
                <a:cs typeface="Times New Roman" pitchFamily="18" charset="0"/>
              </a:rPr>
              <a:t>ADD R1, R1, #100</a:t>
            </a:r>
            <a:r>
              <a:rPr lang="en-US" dirty="0" smtClean="0">
                <a:latin typeface="Times New Roman" pitchFamily="18" charset="0"/>
                <a:cs typeface="Times New Roman" pitchFamily="18" charset="0"/>
              </a:rPr>
              <a:t> adds the integer 100 into register R1.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715000"/>
          </a:xfrm>
        </p:spPr>
        <p:txBody>
          <a:bodyPr>
            <a:normAutofit fontScale="92500" lnSpcReduction="10000"/>
          </a:bodyPr>
          <a:lstStyle/>
          <a:p>
            <a:pPr algn="just"/>
            <a:r>
              <a:rPr lang="en-US" dirty="0" smtClean="0"/>
              <a:t>Cost of Instruction=1+ costs associated with the addressing modes of the operands</a:t>
            </a:r>
          </a:p>
          <a:p>
            <a:pPr algn="just"/>
            <a:endParaRPr lang="en-US" dirty="0" smtClean="0"/>
          </a:p>
          <a:p>
            <a:pPr algn="just"/>
            <a:r>
              <a:rPr lang="en-US" dirty="0" smtClean="0"/>
              <a:t>Addressing modes involving registers have zero additional cost, while those involving a memory location or constant in them have an additional cost of one.</a:t>
            </a:r>
          </a:p>
          <a:p>
            <a:pPr algn="just"/>
            <a:endParaRPr lang="en-US" dirty="0" smtClean="0"/>
          </a:p>
          <a:p>
            <a:pPr algn="just"/>
            <a:r>
              <a:rPr lang="en-US" dirty="0" smtClean="0"/>
              <a:t>We assume the cost of a target-language program on a given input is the sum of costs of the individual instructions executed when the program is run on that input</a:t>
            </a:r>
          </a:p>
          <a:p>
            <a:endParaRPr lang="en-US" dirty="0"/>
          </a:p>
        </p:txBody>
      </p:sp>
      <p:sp>
        <p:nvSpPr>
          <p:cNvPr id="4" name="Title 1"/>
          <p:cNvSpPr>
            <a:spLocks noGrp="1"/>
          </p:cNvSpPr>
          <p:nvPr>
            <p:ph type="title"/>
          </p:nvPr>
        </p:nvSpPr>
        <p:spPr>
          <a:xfrm>
            <a:off x="457200" y="0"/>
            <a:ext cx="8229600" cy="838200"/>
          </a:xfrm>
        </p:spPr>
        <p:txBody>
          <a:bodyPr/>
          <a:lstStyle/>
          <a:p>
            <a:r>
              <a:rPr lang="en-US" b="1" dirty="0" smtClean="0"/>
              <a:t>Program and Instruction Costs</a:t>
            </a:r>
            <a:endParaRPr lang="en-US" b="1"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0" y="1295400"/>
            <a:ext cx="9144000" cy="5334000"/>
          </a:xfrm>
        </p:spPr>
        <p:txBody>
          <a:bodyPr>
            <a:normAutofit/>
          </a:bodyPr>
          <a:lstStyle/>
          <a:p>
            <a:pPr algn="just"/>
            <a:r>
              <a:rPr lang="en-US" dirty="0" smtClean="0">
                <a:latin typeface="Times New Roman" pitchFamily="18" charset="0"/>
                <a:cs typeface="Times New Roman" pitchFamily="18" charset="0"/>
              </a:rPr>
              <a:t>The instruction </a:t>
            </a:r>
            <a:r>
              <a:rPr lang="en-US" b="1" dirty="0" smtClean="0">
                <a:latin typeface="Times New Roman" pitchFamily="18" charset="0"/>
                <a:cs typeface="Times New Roman" pitchFamily="18" charset="0"/>
              </a:rPr>
              <a:t>LD RO, R1 </a:t>
            </a:r>
            <a:r>
              <a:rPr lang="en-US" dirty="0" smtClean="0">
                <a:latin typeface="Times New Roman" pitchFamily="18" charset="0"/>
                <a:cs typeface="Times New Roman" pitchFamily="18" charset="0"/>
              </a:rPr>
              <a:t>copies the contents of register R1 into register RO. This instruction has a cost of </a:t>
            </a:r>
            <a:r>
              <a:rPr lang="en-US" b="1" dirty="0" smtClean="0">
                <a:latin typeface="Times New Roman" pitchFamily="18" charset="0"/>
                <a:cs typeface="Times New Roman" pitchFamily="18" charset="0"/>
              </a:rPr>
              <a:t>one</a:t>
            </a:r>
            <a:r>
              <a:rPr lang="en-US" dirty="0" smtClean="0">
                <a:latin typeface="Times New Roman" pitchFamily="18" charset="0"/>
                <a:cs typeface="Times New Roman" pitchFamily="18" charset="0"/>
              </a:rPr>
              <a:t> because no additional memory words are required.</a:t>
            </a:r>
          </a:p>
          <a:p>
            <a:pPr algn="just"/>
            <a:r>
              <a:rPr lang="en-US" dirty="0" smtClean="0">
                <a:latin typeface="Times New Roman" pitchFamily="18" charset="0"/>
                <a:cs typeface="Times New Roman" pitchFamily="18" charset="0"/>
              </a:rPr>
              <a:t>The instruction </a:t>
            </a:r>
            <a:r>
              <a:rPr lang="en-US" b="1" dirty="0" smtClean="0">
                <a:latin typeface="Times New Roman" pitchFamily="18" charset="0"/>
                <a:cs typeface="Times New Roman" pitchFamily="18" charset="0"/>
              </a:rPr>
              <a:t>LD RO, M </a:t>
            </a:r>
            <a:r>
              <a:rPr lang="en-US" dirty="0" smtClean="0">
                <a:latin typeface="Times New Roman" pitchFamily="18" charset="0"/>
                <a:cs typeface="Times New Roman" pitchFamily="18" charset="0"/>
              </a:rPr>
              <a:t>loads the contents of memory location M into register RO. The cost is </a:t>
            </a:r>
            <a:r>
              <a:rPr lang="en-US" b="1" dirty="0" smtClean="0">
                <a:latin typeface="Times New Roman" pitchFamily="18" charset="0"/>
                <a:cs typeface="Times New Roman" pitchFamily="18" charset="0"/>
              </a:rPr>
              <a:t>tw</a:t>
            </a:r>
            <a:r>
              <a:rPr lang="en-US" dirty="0" smtClean="0">
                <a:latin typeface="Times New Roman" pitchFamily="18" charset="0"/>
                <a:cs typeface="Times New Roman" pitchFamily="18" charset="0"/>
              </a:rPr>
              <a:t>o.</a:t>
            </a:r>
          </a:p>
          <a:p>
            <a:pPr algn="just"/>
            <a:r>
              <a:rPr lang="en-US" dirty="0" smtClean="0">
                <a:latin typeface="Times New Roman" pitchFamily="18" charset="0"/>
                <a:cs typeface="Times New Roman" pitchFamily="18" charset="0"/>
              </a:rPr>
              <a:t>The instruction </a:t>
            </a:r>
            <a:r>
              <a:rPr lang="en-US" b="1" dirty="0" smtClean="0">
                <a:latin typeface="Times New Roman" pitchFamily="18" charset="0"/>
                <a:cs typeface="Times New Roman" pitchFamily="18" charset="0"/>
              </a:rPr>
              <a:t>LD R1, *100(R2</a:t>
            </a:r>
            <a:r>
              <a:rPr lang="en-US" dirty="0" smtClean="0">
                <a:latin typeface="Times New Roman" pitchFamily="18" charset="0"/>
                <a:cs typeface="Times New Roman" pitchFamily="18" charset="0"/>
              </a:rPr>
              <a:t>) loads into register R1 the value given by contents(contents(l00 + contents(R2))). The cost is </a:t>
            </a:r>
            <a:r>
              <a:rPr lang="en-US" b="1" dirty="0" smtClean="0">
                <a:latin typeface="Times New Roman" pitchFamily="18" charset="0"/>
                <a:cs typeface="Times New Roman" pitchFamily="18" charset="0"/>
              </a:rPr>
              <a:t>two.</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compiler design ppts\fig57.PNG"/>
          <p:cNvPicPr>
            <a:picLocks noChangeAspect="1" noChangeArrowheads="1"/>
          </p:cNvPicPr>
          <p:nvPr/>
        </p:nvPicPr>
        <p:blipFill>
          <a:blip r:embed="rId2" cstate="print"/>
          <a:srcRect/>
          <a:stretch>
            <a:fillRect/>
          </a:stretch>
        </p:blipFill>
        <p:spPr bwMode="auto">
          <a:xfrm>
            <a:off x="381000" y="0"/>
            <a:ext cx="8458200" cy="1133475"/>
          </a:xfrm>
          <a:prstGeom prst="rect">
            <a:avLst/>
          </a:prstGeom>
          <a:noFill/>
        </p:spPr>
      </p:pic>
      <p:pic>
        <p:nvPicPr>
          <p:cNvPr id="1029" name="Picture 5" descr="C:\Users\Admin\Desktop\compiler design ppts\fig58.PNG"/>
          <p:cNvPicPr>
            <a:picLocks noChangeAspect="1" noChangeArrowheads="1"/>
          </p:cNvPicPr>
          <p:nvPr/>
        </p:nvPicPr>
        <p:blipFill>
          <a:blip r:embed="rId3" cstate="print"/>
          <a:srcRect/>
          <a:stretch>
            <a:fillRect/>
          </a:stretch>
        </p:blipFill>
        <p:spPr bwMode="auto">
          <a:xfrm>
            <a:off x="457200" y="1219200"/>
            <a:ext cx="8153400" cy="1476375"/>
          </a:xfrm>
          <a:prstGeom prst="rect">
            <a:avLst/>
          </a:prstGeom>
          <a:noFill/>
        </p:spPr>
      </p:pic>
      <p:pic>
        <p:nvPicPr>
          <p:cNvPr id="1030" name="Picture 6" descr="C:\Users\Admin\Desktop\compiler design ppts\fig60.PNG"/>
          <p:cNvPicPr>
            <a:picLocks noChangeAspect="1" noChangeArrowheads="1"/>
          </p:cNvPicPr>
          <p:nvPr/>
        </p:nvPicPr>
        <p:blipFill>
          <a:blip r:embed="rId4" cstate="print"/>
          <a:srcRect/>
          <a:stretch>
            <a:fillRect/>
          </a:stretch>
        </p:blipFill>
        <p:spPr bwMode="auto">
          <a:xfrm>
            <a:off x="304800" y="2819400"/>
            <a:ext cx="8839200" cy="4038600"/>
          </a:xfrm>
          <a:prstGeom prst="rect">
            <a:avLst/>
          </a:prstGeom>
          <a:noFill/>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compiler design ppts\fig61.PNG"/>
          <p:cNvPicPr>
            <a:picLocks noChangeAspect="1" noChangeArrowheads="1"/>
          </p:cNvPicPr>
          <p:nvPr/>
        </p:nvPicPr>
        <p:blipFill>
          <a:blip r:embed="rId2" cstate="print"/>
          <a:srcRect/>
          <a:stretch>
            <a:fillRect/>
          </a:stretch>
        </p:blipFill>
        <p:spPr bwMode="auto">
          <a:xfrm>
            <a:off x="381000" y="457200"/>
            <a:ext cx="8229600" cy="2590800"/>
          </a:xfrm>
          <a:prstGeom prst="rect">
            <a:avLst/>
          </a:prstGeom>
          <a:noFill/>
        </p:spPr>
      </p:pic>
      <p:pic>
        <p:nvPicPr>
          <p:cNvPr id="2051" name="Picture 3" descr="C:\Users\Admin\Desktop\compiler design ppts\fig62.PNG"/>
          <p:cNvPicPr>
            <a:picLocks noChangeAspect="1" noChangeArrowheads="1"/>
          </p:cNvPicPr>
          <p:nvPr/>
        </p:nvPicPr>
        <p:blipFill>
          <a:blip r:embed="rId3" cstate="print"/>
          <a:srcRect/>
          <a:stretch>
            <a:fillRect/>
          </a:stretch>
        </p:blipFill>
        <p:spPr bwMode="auto">
          <a:xfrm>
            <a:off x="381000" y="3124200"/>
            <a:ext cx="8382000" cy="3352800"/>
          </a:xfrm>
          <a:prstGeom prst="rect">
            <a:avLst/>
          </a:prstGeom>
          <a:noFill/>
        </p:spPr>
      </p:pic>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Admin\Desktop\compiler design ppts\fig63.PNG"/>
          <p:cNvPicPr>
            <a:picLocks noChangeAspect="1" noChangeArrowheads="1"/>
          </p:cNvPicPr>
          <p:nvPr/>
        </p:nvPicPr>
        <p:blipFill>
          <a:blip r:embed="rId2" cstate="print"/>
          <a:srcRect/>
          <a:stretch>
            <a:fillRect/>
          </a:stretch>
        </p:blipFill>
        <p:spPr bwMode="auto">
          <a:xfrm>
            <a:off x="0" y="0"/>
            <a:ext cx="8839200" cy="2743200"/>
          </a:xfrm>
          <a:prstGeom prst="rect">
            <a:avLst/>
          </a:prstGeom>
          <a:noFill/>
        </p:spPr>
      </p:pic>
      <p:pic>
        <p:nvPicPr>
          <p:cNvPr id="3075" name="Picture 3" descr="C:\Users\Admin\Desktop\compiler design ppts\fig64.PNG"/>
          <p:cNvPicPr>
            <a:picLocks noChangeAspect="1" noChangeArrowheads="1"/>
          </p:cNvPicPr>
          <p:nvPr/>
        </p:nvPicPr>
        <p:blipFill>
          <a:blip r:embed="rId3" cstate="print"/>
          <a:srcRect/>
          <a:stretch>
            <a:fillRect/>
          </a:stretch>
        </p:blipFill>
        <p:spPr bwMode="auto">
          <a:xfrm>
            <a:off x="2362200" y="2667000"/>
            <a:ext cx="4714875" cy="4191000"/>
          </a:xfrm>
          <a:prstGeom prst="rect">
            <a:avLst/>
          </a:prstGeom>
          <a:noFill/>
        </p:spPr>
      </p:pic>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Admin\Desktop\compiler design ppts\fig65.PNG"/>
          <p:cNvPicPr>
            <a:picLocks noChangeAspect="1" noChangeArrowheads="1"/>
          </p:cNvPicPr>
          <p:nvPr/>
        </p:nvPicPr>
        <p:blipFill>
          <a:blip r:embed="rId2" cstate="print"/>
          <a:srcRect/>
          <a:stretch>
            <a:fillRect/>
          </a:stretch>
        </p:blipFill>
        <p:spPr bwMode="auto">
          <a:xfrm>
            <a:off x="0" y="0"/>
            <a:ext cx="9144000" cy="3429000"/>
          </a:xfrm>
          <a:prstGeom prst="rect">
            <a:avLst/>
          </a:prstGeom>
          <a:noFill/>
        </p:spPr>
      </p:pic>
      <p:pic>
        <p:nvPicPr>
          <p:cNvPr id="4099" name="Picture 3" descr="C:\Users\Admin\Desktop\compiler design ppts\fig66.PNG"/>
          <p:cNvPicPr>
            <a:picLocks noChangeAspect="1" noChangeArrowheads="1"/>
          </p:cNvPicPr>
          <p:nvPr/>
        </p:nvPicPr>
        <p:blipFill>
          <a:blip r:embed="rId3" cstate="print"/>
          <a:srcRect/>
          <a:stretch>
            <a:fillRect/>
          </a:stretch>
        </p:blipFill>
        <p:spPr bwMode="auto">
          <a:xfrm>
            <a:off x="838200" y="3352800"/>
            <a:ext cx="4038600" cy="3048000"/>
          </a:xfrm>
          <a:prstGeom prst="rect">
            <a:avLst/>
          </a:prstGeom>
          <a:noFill/>
        </p:spPr>
      </p:pic>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Admin\Desktop\compiler design ppts\fig67.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4800599"/>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1. 2 + 2 + 1 + 2 = 7</a:t>
            </a:r>
          </a:p>
          <a:p>
            <a:pPr>
              <a:buNone/>
            </a:pPr>
            <a:r>
              <a:rPr lang="en-US" dirty="0" smtClean="0"/>
              <a:t>2. 2 + 2 + 2 + 2 = 8</a:t>
            </a:r>
          </a:p>
          <a:p>
            <a:pPr>
              <a:buNone/>
            </a:pPr>
            <a:r>
              <a:rPr lang="en-US" dirty="0" smtClean="0"/>
              <a:t>3. 2 + 2 + 2 + 2 = 8</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244" name="Picture 4" descr="C:\Users\Admin\Desktop\compiler design ppts\fig72.PNG"/>
          <p:cNvPicPr>
            <a:picLocks noChangeAspect="1" noChangeArrowheads="1"/>
          </p:cNvPicPr>
          <p:nvPr/>
        </p:nvPicPr>
        <p:blipFill>
          <a:blip r:embed="rId2" cstate="print"/>
          <a:srcRect/>
          <a:stretch>
            <a:fillRect/>
          </a:stretch>
        </p:blipFill>
        <p:spPr bwMode="auto">
          <a:xfrm>
            <a:off x="0" y="0"/>
            <a:ext cx="8915400" cy="48006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 input example</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b="1" dirty="0" smtClean="0"/>
              <a:t>Filename: example1.l</a:t>
            </a:r>
          </a:p>
          <a:p>
            <a:endParaRPr lang="en-US" dirty="0" smtClean="0"/>
          </a:p>
          <a:p>
            <a:pPr>
              <a:buNone/>
            </a:pPr>
            <a:r>
              <a:rPr lang="en-US" b="1" dirty="0" smtClean="0"/>
              <a:t>%%</a:t>
            </a:r>
          </a:p>
          <a:p>
            <a:pPr>
              <a:buNone/>
            </a:pPr>
            <a:r>
              <a:rPr lang="en-US" b="1" dirty="0" smtClean="0"/>
              <a:t>“HI”  </a:t>
            </a:r>
            <a:r>
              <a:rPr lang="en-US" b="1" dirty="0" err="1" smtClean="0"/>
              <a:t>printf</a:t>
            </a:r>
            <a:r>
              <a:rPr lang="en-US" b="1" dirty="0" smtClean="0"/>
              <a:t>(“Hello World”);</a:t>
            </a:r>
          </a:p>
          <a:p>
            <a:pPr>
              <a:buNone/>
            </a:pPr>
            <a:r>
              <a:rPr lang="en-US" b="1" dirty="0" smtClean="0"/>
              <a:t>   .				; </a:t>
            </a:r>
            <a:r>
              <a:rPr lang="en-US" dirty="0" smtClean="0"/>
              <a:t> //Empty C statement. Does  nothing for any other character encountered in the input</a:t>
            </a:r>
          </a:p>
          <a:p>
            <a:pPr>
              <a:buNone/>
            </a:pPr>
            <a:r>
              <a:rPr lang="en-US" b="1" dirty="0" smtClean="0"/>
              <a:t>%%</a:t>
            </a:r>
          </a:p>
          <a:p>
            <a:endParaRPr 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Recursive Descent Parsing</a:t>
            </a:r>
            <a:endParaRPr lang="en-US" b="1" dirty="0"/>
          </a:p>
        </p:txBody>
      </p:sp>
      <p:sp>
        <p:nvSpPr>
          <p:cNvPr id="3" name="Content Placeholder 2"/>
          <p:cNvSpPr>
            <a:spLocks noGrp="1"/>
          </p:cNvSpPr>
          <p:nvPr>
            <p:ph idx="1"/>
          </p:nvPr>
        </p:nvSpPr>
        <p:spPr/>
        <p:txBody>
          <a:bodyPr/>
          <a:lstStyle/>
          <a:p>
            <a:pPr algn="just"/>
            <a:r>
              <a:rPr lang="en-US" dirty="0" smtClean="0"/>
              <a:t>It consists of a set of procedures, one for each non terminal.</a:t>
            </a:r>
          </a:p>
          <a:p>
            <a:pPr algn="just"/>
            <a:endParaRPr lang="en-US" dirty="0" smtClean="0"/>
          </a:p>
          <a:p>
            <a:pPr algn="just"/>
            <a:r>
              <a:rPr lang="en-US" dirty="0" smtClean="0"/>
              <a:t>Execution begins with the procedure for the start symbol, which halts and announces success if it scans the entire input string.</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0"/>
            <a:ext cx="9525000" cy="762000"/>
          </a:xfrm>
        </p:spPr>
        <p:txBody>
          <a:bodyPr>
            <a:noAutofit/>
          </a:bodyPr>
          <a:lstStyle/>
          <a:p>
            <a:r>
              <a:rPr lang="en-US" sz="2400" b="1" dirty="0" smtClean="0"/>
              <a:t>Fig. A typical procedure for a non-terminal in a top-down parser</a:t>
            </a:r>
            <a:endParaRPr lang="en-US" sz="2400" b="1" dirty="0"/>
          </a:p>
        </p:txBody>
      </p:sp>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dirty="0" smtClean="0"/>
              <a:t>Void A( )</a:t>
            </a:r>
          </a:p>
          <a:p>
            <a:pPr>
              <a:buNone/>
            </a:pPr>
            <a:r>
              <a:rPr lang="en-US" dirty="0" smtClean="0"/>
              <a:t>{</a:t>
            </a:r>
          </a:p>
          <a:p>
            <a:pPr>
              <a:buNone/>
            </a:pPr>
            <a:r>
              <a:rPr lang="en-US" dirty="0" smtClean="0"/>
              <a:t>  choose an A-production, A-&gt;X1,X2….</a:t>
            </a:r>
            <a:r>
              <a:rPr lang="en-US" dirty="0" err="1" smtClean="0"/>
              <a:t>Xk</a:t>
            </a:r>
            <a:r>
              <a:rPr lang="en-US" dirty="0" smtClean="0"/>
              <a:t>;</a:t>
            </a:r>
          </a:p>
          <a:p>
            <a:pPr>
              <a:buNone/>
            </a:pPr>
            <a:r>
              <a:rPr lang="en-US" dirty="0" smtClean="0"/>
              <a:t>   for(</a:t>
            </a:r>
            <a:r>
              <a:rPr lang="en-US" dirty="0" err="1" smtClean="0"/>
              <a:t>i</a:t>
            </a:r>
            <a:r>
              <a:rPr lang="en-US" dirty="0" smtClean="0"/>
              <a:t>=1….k){</a:t>
            </a:r>
          </a:p>
          <a:p>
            <a:pPr>
              <a:buNone/>
            </a:pPr>
            <a:r>
              <a:rPr lang="en-US" dirty="0" smtClean="0"/>
              <a:t>         if(Xi is a non-terminal)</a:t>
            </a:r>
          </a:p>
          <a:p>
            <a:pPr>
              <a:buNone/>
            </a:pPr>
            <a:r>
              <a:rPr lang="en-US" dirty="0" smtClean="0"/>
              <a:t>		     call procedure Xi( );</a:t>
            </a:r>
          </a:p>
          <a:p>
            <a:pPr>
              <a:buNone/>
            </a:pPr>
            <a:r>
              <a:rPr lang="en-US" dirty="0" smtClean="0"/>
              <a:t>         else if(Xi equals the current input symbol a)</a:t>
            </a:r>
          </a:p>
          <a:p>
            <a:pPr>
              <a:buNone/>
            </a:pPr>
            <a:r>
              <a:rPr lang="en-US" dirty="0" smtClean="0"/>
              <a:t>    	      advance the input to the next symbol;</a:t>
            </a:r>
          </a:p>
          <a:p>
            <a:pPr>
              <a:buNone/>
            </a:pPr>
            <a:r>
              <a:rPr lang="en-US" dirty="0" smtClean="0"/>
              <a:t>          else /*an error has occurred*/;</a:t>
            </a:r>
          </a:p>
          <a:p>
            <a:pPr>
              <a:buNone/>
            </a:pPr>
            <a:r>
              <a:rPr lang="en-US" dirty="0" smtClean="0"/>
              <a:t>	}</a:t>
            </a:r>
          </a:p>
          <a:p>
            <a:pPr>
              <a:buNone/>
            </a:pPr>
            <a:r>
              <a:rPr lang="en-US" dirty="0" smtClean="0"/>
              <a:t>}</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Consider the grammar</a:t>
            </a:r>
          </a:p>
          <a:p>
            <a:pPr lvl="1" algn="just">
              <a:buNone/>
            </a:pPr>
            <a:r>
              <a:rPr lang="en-US" dirty="0" smtClean="0"/>
              <a:t>E-&gt; </a:t>
            </a:r>
            <a:r>
              <a:rPr lang="en-US" dirty="0" err="1" smtClean="0"/>
              <a:t>iE</a:t>
            </a:r>
            <a:r>
              <a:rPr lang="en-US" baseline="30000" dirty="0" smtClean="0"/>
              <a:t>’</a:t>
            </a:r>
          </a:p>
          <a:p>
            <a:pPr lvl="1" algn="just">
              <a:buNone/>
            </a:pPr>
            <a:r>
              <a:rPr lang="en-US" dirty="0" smtClean="0"/>
              <a:t>E’-&gt; +</a:t>
            </a:r>
            <a:r>
              <a:rPr lang="en-US" dirty="0" err="1" smtClean="0"/>
              <a:t>iE</a:t>
            </a:r>
            <a:r>
              <a:rPr lang="en-US" dirty="0" smtClean="0"/>
              <a:t>’/ Ԑ</a:t>
            </a:r>
          </a:p>
          <a:p>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normAutofit fontScale="85000" lnSpcReduction="20000"/>
          </a:bodyPr>
          <a:lstStyle/>
          <a:p>
            <a:pPr>
              <a:buNone/>
            </a:pPr>
            <a:r>
              <a:rPr lang="en-US" sz="2400" dirty="0" smtClean="0"/>
              <a:t>E( )</a:t>
            </a:r>
          </a:p>
          <a:p>
            <a:pPr>
              <a:buNone/>
            </a:pPr>
            <a:r>
              <a:rPr lang="en-US" sz="2400" dirty="0" smtClean="0"/>
              <a:t>{</a:t>
            </a:r>
          </a:p>
          <a:p>
            <a:pPr>
              <a:buNone/>
            </a:pPr>
            <a:r>
              <a:rPr lang="en-US" sz="2400" dirty="0" smtClean="0"/>
              <a:t>	l=</a:t>
            </a:r>
            <a:r>
              <a:rPr lang="en-US" sz="2400" dirty="0" err="1" smtClean="0"/>
              <a:t>getchar</a:t>
            </a:r>
            <a:r>
              <a:rPr lang="en-US" sz="2400" dirty="0" smtClean="0"/>
              <a:t>();</a:t>
            </a:r>
          </a:p>
          <a:p>
            <a:pPr>
              <a:buNone/>
            </a:pPr>
            <a:r>
              <a:rPr lang="en-US" sz="2400" dirty="0" smtClean="0"/>
              <a:t>	if(l==‘</a:t>
            </a:r>
            <a:r>
              <a:rPr lang="en-US" sz="2400" dirty="0" err="1" smtClean="0"/>
              <a:t>i</a:t>
            </a:r>
            <a:r>
              <a:rPr lang="en-US" sz="2400" dirty="0" smtClean="0"/>
              <a:t>’)</a:t>
            </a:r>
          </a:p>
          <a:p>
            <a:pPr>
              <a:buNone/>
            </a:pPr>
            <a:r>
              <a:rPr lang="en-US" sz="2400" dirty="0" smtClean="0"/>
              <a:t>   {</a:t>
            </a:r>
          </a:p>
          <a:p>
            <a:pPr>
              <a:buNone/>
            </a:pPr>
            <a:r>
              <a:rPr lang="en-US" sz="2400" dirty="0" smtClean="0"/>
              <a:t>		match(‘</a:t>
            </a:r>
            <a:r>
              <a:rPr lang="en-US" sz="2400" dirty="0" err="1" smtClean="0"/>
              <a:t>i</a:t>
            </a:r>
            <a:r>
              <a:rPr lang="en-US" sz="2400" dirty="0" smtClean="0"/>
              <a:t>’);</a:t>
            </a:r>
          </a:p>
          <a:p>
            <a:pPr>
              <a:buNone/>
            </a:pPr>
            <a:r>
              <a:rPr lang="en-US" sz="2400" dirty="0" smtClean="0"/>
              <a:t>               E’();</a:t>
            </a:r>
          </a:p>
          <a:p>
            <a:pPr>
              <a:buNone/>
            </a:pPr>
            <a:r>
              <a:rPr lang="en-US" sz="2400" dirty="0" smtClean="0"/>
              <a:t>     }</a:t>
            </a:r>
          </a:p>
          <a:p>
            <a:pPr>
              <a:buNone/>
            </a:pPr>
            <a:r>
              <a:rPr lang="en-US" sz="2400" dirty="0" smtClean="0"/>
              <a:t>}</a:t>
            </a:r>
          </a:p>
          <a:p>
            <a:pPr>
              <a:buNone/>
            </a:pPr>
            <a:r>
              <a:rPr lang="en-US" sz="2400" dirty="0" smtClean="0"/>
              <a:t>E’( )</a:t>
            </a:r>
          </a:p>
          <a:p>
            <a:pPr>
              <a:buNone/>
            </a:pPr>
            <a:r>
              <a:rPr lang="en-US" sz="2400" dirty="0" smtClean="0"/>
              <a:t>{</a:t>
            </a:r>
          </a:p>
          <a:p>
            <a:pPr>
              <a:buNone/>
            </a:pPr>
            <a:r>
              <a:rPr lang="en-US" sz="2400" dirty="0" smtClean="0"/>
              <a:t>	if(l==‘+’)</a:t>
            </a:r>
          </a:p>
          <a:p>
            <a:pPr>
              <a:buNone/>
            </a:pPr>
            <a:r>
              <a:rPr lang="en-US" sz="2400" dirty="0" smtClean="0"/>
              <a:t>    {</a:t>
            </a:r>
          </a:p>
          <a:p>
            <a:pPr>
              <a:buNone/>
            </a:pPr>
            <a:r>
              <a:rPr lang="en-US" sz="2400" dirty="0" smtClean="0"/>
              <a:t>		match(‘+’);</a:t>
            </a:r>
          </a:p>
          <a:p>
            <a:pPr>
              <a:buNone/>
            </a:pPr>
            <a:r>
              <a:rPr lang="en-US" sz="2400" dirty="0" smtClean="0"/>
              <a:t>		match(‘</a:t>
            </a:r>
            <a:r>
              <a:rPr lang="en-US" sz="2400" dirty="0" err="1" smtClean="0"/>
              <a:t>i</a:t>
            </a:r>
            <a:r>
              <a:rPr lang="en-US" sz="2400" dirty="0" smtClean="0"/>
              <a:t>’);</a:t>
            </a:r>
          </a:p>
          <a:p>
            <a:pPr>
              <a:buNone/>
            </a:pPr>
            <a:r>
              <a:rPr lang="en-US" sz="2400" dirty="0" smtClean="0"/>
              <a:t>		E’( );</a:t>
            </a:r>
          </a:p>
          <a:p>
            <a:pPr>
              <a:buNone/>
            </a:pPr>
            <a:r>
              <a:rPr lang="en-US" sz="2400" dirty="0" smtClean="0"/>
              <a:t>	}</a:t>
            </a:r>
          </a:p>
          <a:p>
            <a:pPr>
              <a:buNone/>
            </a:pPr>
            <a:r>
              <a:rPr lang="en-US" sz="2400" dirty="0" smtClean="0"/>
              <a:t>	else</a:t>
            </a:r>
          </a:p>
          <a:p>
            <a:pPr>
              <a:buNone/>
            </a:pPr>
            <a:r>
              <a:rPr lang="en-US" sz="2400" dirty="0" smtClean="0"/>
              <a:t>		return( );</a:t>
            </a:r>
          </a:p>
          <a:p>
            <a:pPr>
              <a:buNone/>
            </a:pPr>
            <a:r>
              <a:rPr lang="en-US" sz="2400" dirty="0" smtClean="0"/>
              <a:t>}</a:t>
            </a:r>
          </a:p>
          <a:p>
            <a:pPr>
              <a:buNone/>
            </a:pPr>
            <a:endParaRPr lang="en-US" sz="2400"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20000"/>
          </a:bodyPr>
          <a:lstStyle/>
          <a:p>
            <a:pPr>
              <a:buNone/>
            </a:pPr>
            <a:r>
              <a:rPr lang="en-US" dirty="0" smtClean="0"/>
              <a:t>match(char t)</a:t>
            </a:r>
          </a:p>
          <a:p>
            <a:pPr>
              <a:buNone/>
            </a:pPr>
            <a:r>
              <a:rPr lang="en-US" dirty="0" smtClean="0"/>
              <a:t>{</a:t>
            </a:r>
          </a:p>
          <a:p>
            <a:pPr>
              <a:buNone/>
            </a:pPr>
            <a:r>
              <a:rPr lang="en-US" dirty="0" smtClean="0"/>
              <a:t>      if(l==t)</a:t>
            </a:r>
          </a:p>
          <a:p>
            <a:pPr>
              <a:buNone/>
            </a:pPr>
            <a:r>
              <a:rPr lang="en-US" dirty="0" smtClean="0"/>
              <a:t>			l=</a:t>
            </a:r>
            <a:r>
              <a:rPr lang="en-US" dirty="0" err="1" smtClean="0"/>
              <a:t>getchar</a:t>
            </a:r>
            <a:r>
              <a:rPr lang="en-US" dirty="0" smtClean="0"/>
              <a:t>();</a:t>
            </a:r>
          </a:p>
          <a:p>
            <a:pPr>
              <a:buNone/>
            </a:pPr>
            <a:r>
              <a:rPr lang="en-US" dirty="0" smtClean="0"/>
              <a:t>	   else</a:t>
            </a:r>
          </a:p>
          <a:p>
            <a:pPr>
              <a:buNone/>
            </a:pPr>
            <a:r>
              <a:rPr lang="en-US" dirty="0" smtClean="0"/>
              <a:t>			</a:t>
            </a:r>
            <a:r>
              <a:rPr lang="en-US" dirty="0" err="1" smtClean="0"/>
              <a:t>printf</a:t>
            </a:r>
            <a:r>
              <a:rPr lang="en-US" dirty="0" smtClean="0"/>
              <a:t>(“error’);</a:t>
            </a:r>
          </a:p>
          <a:p>
            <a:pPr>
              <a:buNone/>
            </a:pPr>
            <a:r>
              <a:rPr lang="en-US" dirty="0" smtClean="0"/>
              <a:t>}</a:t>
            </a:r>
          </a:p>
          <a:p>
            <a:pPr>
              <a:buNone/>
            </a:pPr>
            <a:r>
              <a:rPr lang="en-US" dirty="0" smtClean="0"/>
              <a:t>main()</a:t>
            </a:r>
          </a:p>
          <a:p>
            <a:pPr>
              <a:buNone/>
            </a:pPr>
            <a:r>
              <a:rPr lang="en-US" dirty="0" smtClean="0"/>
              <a:t>{	</a:t>
            </a:r>
          </a:p>
          <a:p>
            <a:pPr>
              <a:buNone/>
            </a:pPr>
            <a:r>
              <a:rPr lang="en-US" dirty="0" smtClean="0"/>
              <a:t>	E();</a:t>
            </a:r>
          </a:p>
          <a:p>
            <a:pPr>
              <a:buNone/>
            </a:pPr>
            <a:r>
              <a:rPr lang="en-US" dirty="0" smtClean="0"/>
              <a:t>	if(l==‘$’)</a:t>
            </a:r>
          </a:p>
          <a:p>
            <a:pPr>
              <a:buNone/>
            </a:pPr>
            <a:r>
              <a:rPr lang="en-US" dirty="0" smtClean="0"/>
              <a:t>		</a:t>
            </a:r>
            <a:r>
              <a:rPr lang="en-US" dirty="0" err="1" smtClean="0"/>
              <a:t>printf</a:t>
            </a:r>
            <a:r>
              <a:rPr lang="en-US" dirty="0" smtClean="0"/>
              <a:t>(“parsing success”);</a:t>
            </a:r>
          </a:p>
          <a:p>
            <a:pPr>
              <a:buNone/>
            </a:pPr>
            <a:r>
              <a:rPr lang="en-US" dirty="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77500" lnSpcReduction="20000"/>
          </a:bodyPr>
          <a:lstStyle/>
          <a:p>
            <a:r>
              <a:rPr lang="en-US" b="1" dirty="0" smtClean="0"/>
              <a:t>Advantages of the model</a:t>
            </a:r>
          </a:p>
          <a:p>
            <a:pPr>
              <a:buNone/>
            </a:pPr>
            <a:r>
              <a:rPr lang="en-US" dirty="0" smtClean="0"/>
              <a:t> Also known as Analysis-Synthesis model of compilation</a:t>
            </a:r>
          </a:p>
          <a:p>
            <a:pPr>
              <a:buNone/>
            </a:pPr>
            <a:r>
              <a:rPr lang="en-US" dirty="0" smtClean="0"/>
              <a:t>- Front end phases are known as analysis phases</a:t>
            </a:r>
          </a:p>
          <a:p>
            <a:pPr>
              <a:buFontTx/>
              <a:buChar char="-"/>
            </a:pPr>
            <a:r>
              <a:rPr lang="en-US" dirty="0" smtClean="0"/>
              <a:t>Back end phases are known as synthesis phases</a:t>
            </a:r>
          </a:p>
          <a:p>
            <a:pPr>
              <a:buFontTx/>
              <a:buChar char="-"/>
            </a:pPr>
            <a:r>
              <a:rPr lang="en-US" dirty="0" smtClean="0"/>
              <a:t> Each phase has a well defined work </a:t>
            </a:r>
          </a:p>
          <a:p>
            <a:pPr>
              <a:buFontTx/>
              <a:buChar char="-"/>
            </a:pPr>
            <a:r>
              <a:rPr lang="en-US" dirty="0" smtClean="0"/>
              <a:t> Each phase handles a logical activity in the process of compilation</a:t>
            </a:r>
          </a:p>
          <a:p>
            <a:pPr>
              <a:buNone/>
            </a:pPr>
            <a:endParaRPr lang="en-US" dirty="0" smtClean="0"/>
          </a:p>
          <a:p>
            <a:pPr>
              <a:buNone/>
            </a:pPr>
            <a:r>
              <a:rPr lang="en-US" b="1" dirty="0" smtClean="0"/>
              <a:t>The Analysis-Synthesis model:</a:t>
            </a:r>
          </a:p>
          <a:p>
            <a:pPr algn="just"/>
            <a:r>
              <a:rPr lang="en-US" b="1" dirty="0" smtClean="0"/>
              <a:t>The front end phases are Lexical, Syntax and Semantic analyses. These form the "analysis phase" as you can well see these all do some kind of analysis. The Back End phases are called the "synthesis phase" as they synthesize the intermediate and the target language and hence the program from the representation created by the Front End phases. The advantages are that not only can lots of code be reused, but also since the compiler is well structured - it is easy to maintain &amp; debug. </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the Lex File</a:t>
            </a:r>
            <a:endParaRPr lang="en-US" dirty="0"/>
          </a:p>
        </p:txBody>
      </p:sp>
      <p:sp>
        <p:nvSpPr>
          <p:cNvPr id="3" name="Content Placeholder 2"/>
          <p:cNvSpPr>
            <a:spLocks noGrp="1"/>
          </p:cNvSpPr>
          <p:nvPr>
            <p:ph idx="1"/>
          </p:nvPr>
        </p:nvSpPr>
        <p:spPr/>
        <p:txBody>
          <a:bodyPr>
            <a:normAutofit fontScale="85000" lnSpcReduction="10000"/>
          </a:bodyPr>
          <a:lstStyle/>
          <a:p>
            <a:r>
              <a:rPr lang="en-US" b="1" dirty="0" err="1" smtClean="0"/>
              <a:t>lex</a:t>
            </a:r>
            <a:r>
              <a:rPr lang="en-US" b="1" dirty="0" smtClean="0"/>
              <a:t> example1.l </a:t>
            </a:r>
          </a:p>
          <a:p>
            <a:pPr algn="just">
              <a:buNone/>
            </a:pPr>
            <a:r>
              <a:rPr lang="en-US" b="1" dirty="0" smtClean="0"/>
              <a:t>    (Processes the </a:t>
            </a:r>
            <a:r>
              <a:rPr lang="en-US" b="1" dirty="0" err="1" smtClean="0"/>
              <a:t>lex</a:t>
            </a:r>
            <a:r>
              <a:rPr lang="en-US" b="1" dirty="0" smtClean="0"/>
              <a:t> file to generate a scanner which gets saved as lex.yy.c)</a:t>
            </a:r>
          </a:p>
          <a:p>
            <a:endParaRPr lang="en-US" b="1" dirty="0" smtClean="0"/>
          </a:p>
          <a:p>
            <a:r>
              <a:rPr lang="en-US" b="1" dirty="0" smtClean="0"/>
              <a:t>cc lex.yy.c –</a:t>
            </a:r>
            <a:r>
              <a:rPr lang="en-US" b="1" dirty="0" err="1" smtClean="0"/>
              <a:t>ll</a:t>
            </a:r>
            <a:endParaRPr lang="en-US" b="1" dirty="0" smtClean="0"/>
          </a:p>
          <a:p>
            <a:pPr algn="just">
              <a:buNone/>
            </a:pPr>
            <a:r>
              <a:rPr lang="en-US" b="1" dirty="0" smtClean="0"/>
              <a:t>	compile the scanner and grab main() from the </a:t>
            </a:r>
            <a:r>
              <a:rPr lang="en-US" b="1" dirty="0" err="1" smtClean="0"/>
              <a:t>lex</a:t>
            </a:r>
            <a:r>
              <a:rPr lang="en-US" b="1" dirty="0" smtClean="0"/>
              <a:t> library(-</a:t>
            </a:r>
            <a:r>
              <a:rPr lang="en-US" b="1" dirty="0" err="1" smtClean="0"/>
              <a:t>ll</a:t>
            </a:r>
            <a:r>
              <a:rPr lang="en-US" b="1" dirty="0" smtClean="0"/>
              <a:t>)</a:t>
            </a:r>
          </a:p>
          <a:p>
            <a:endParaRPr lang="en-US" b="1" dirty="0" smtClean="0"/>
          </a:p>
          <a:p>
            <a:r>
              <a:rPr lang="en-US" b="1" dirty="0" smtClean="0"/>
              <a:t>./a.out</a:t>
            </a:r>
          </a:p>
          <a:p>
            <a:pPr>
              <a:buNone/>
            </a:pPr>
            <a:r>
              <a:rPr lang="en-US" b="1" dirty="0" smtClean="0"/>
              <a:t>	Run the scanner taking input from standard input</a:t>
            </a:r>
          </a:p>
          <a:p>
            <a:endParaRPr lang="en-US"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endParaRPr lang="en-US" dirty="0" smtClean="0"/>
          </a:p>
        </p:txBody>
      </p:sp>
      <p:pic>
        <p:nvPicPr>
          <p:cNvPr id="8194" name="Picture 2" descr="C:\Users\Admin\Desktop\compiler design ppts\program1.PNG"/>
          <p:cNvPicPr>
            <a:picLocks noChangeAspect="1" noChangeArrowheads="1"/>
          </p:cNvPicPr>
          <p:nvPr/>
        </p:nvPicPr>
        <p:blipFill>
          <a:blip r:embed="rId3" cstate="print"/>
          <a:srcRect/>
          <a:stretch>
            <a:fillRect/>
          </a:stretch>
        </p:blipFill>
        <p:spPr bwMode="auto">
          <a:xfrm>
            <a:off x="0" y="0"/>
            <a:ext cx="8915400" cy="6858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C:\Users\Admin\Desktop\compiler design ppts\program2.PNG"/>
          <p:cNvPicPr>
            <a:picLocks noChangeAspect="1" noChangeArrowheads="1"/>
          </p:cNvPicPr>
          <p:nvPr/>
        </p:nvPicPr>
        <p:blipFill>
          <a:blip r:embed="rId3" cstate="print"/>
          <a:srcRect/>
          <a:stretch>
            <a:fillRect/>
          </a:stretch>
        </p:blipFill>
        <p:spPr bwMode="auto">
          <a:xfrm>
            <a:off x="-1" y="0"/>
            <a:ext cx="9144001" cy="6477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05000"/>
            <a:ext cx="8229600" cy="4525963"/>
          </a:xfrm>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r>
              <a:rPr lang="en-US" dirty="0" smtClean="0">
                <a:latin typeface="Times New Roman" pitchFamily="18" charset="0"/>
                <a:cs typeface="Times New Roman" pitchFamily="18" charset="0"/>
              </a:rPr>
              <a:t>Fig: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program for the relational operators as tokens</a:t>
            </a:r>
            <a:endParaRPr lang="en-US" dirty="0">
              <a:latin typeface="Times New Roman" pitchFamily="18" charset="0"/>
              <a:cs typeface="Times New Roman" pitchFamily="18" charset="0"/>
            </a:endParaRPr>
          </a:p>
        </p:txBody>
      </p:sp>
      <p:pic>
        <p:nvPicPr>
          <p:cNvPr id="10242" name="Picture 2" descr="C:\Users\Admin\Desktop\compiler design ppts\program3.PNG"/>
          <p:cNvPicPr>
            <a:picLocks noChangeAspect="1" noChangeArrowheads="1"/>
          </p:cNvPicPr>
          <p:nvPr/>
        </p:nvPicPr>
        <p:blipFill>
          <a:blip r:embed="rId2" cstate="print"/>
          <a:srcRect/>
          <a:stretch>
            <a:fillRect/>
          </a:stretch>
        </p:blipFill>
        <p:spPr bwMode="auto">
          <a:xfrm>
            <a:off x="0" y="0"/>
            <a:ext cx="9143999" cy="5486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248400"/>
          </a:xfrm>
        </p:spPr>
        <p:txBody>
          <a:bodyPr>
            <a:normAutofit fontScale="92500"/>
          </a:bodyPr>
          <a:lstStyle/>
          <a:p>
            <a:pPr algn="just"/>
            <a:r>
              <a:rPr lang="en-US" dirty="0" smtClean="0">
                <a:latin typeface="Times New Roman" pitchFamily="18" charset="0"/>
                <a:cs typeface="Times New Roman" pitchFamily="18" charset="0"/>
              </a:rPr>
              <a:t>For a trivial example, consider a program to delete from the input all blanks or tabs at the ends of lines.</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 \t]+$   ;</a:t>
            </a:r>
          </a:p>
          <a:p>
            <a:pPr algn="just">
              <a:buNone/>
            </a:pPr>
            <a:r>
              <a:rPr lang="en-US" dirty="0" smtClean="0">
                <a:latin typeface="Times New Roman" pitchFamily="18" charset="0"/>
                <a:cs typeface="Times New Roman" pitchFamily="18" charset="0"/>
              </a:rPr>
              <a:t>     is all that is required. </a:t>
            </a:r>
          </a:p>
          <a:p>
            <a:pPr algn="just">
              <a:buNone/>
            </a:pP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The program contains a %% delimiter to mark the beginning of the rules, and one rule.</a:t>
            </a:r>
          </a:p>
          <a:p>
            <a:pPr lvl="1" algn="just"/>
            <a:r>
              <a:rPr lang="en-US" dirty="0" smtClean="0">
                <a:latin typeface="Times New Roman" pitchFamily="18" charset="0"/>
                <a:cs typeface="Times New Roman" pitchFamily="18" charset="0"/>
              </a:rPr>
              <a:t> This rule contains a regular expression which matches one or more instances of the characters blank or tab (written \t for visibility, in accordance with the C language convention) just prior to the end of a line.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latin typeface="Times New Roman" pitchFamily="18" charset="0"/>
                <a:cs typeface="Times New Roman" pitchFamily="18" charset="0"/>
              </a:rPr>
              <a:t>To change any remaining string of blanks or tabs to a single blank, add another rule:</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 \t]+$   ;</a:t>
            </a:r>
          </a:p>
          <a:p>
            <a:pPr algn="just">
              <a:buNone/>
            </a:pPr>
            <a:r>
              <a:rPr lang="en-US" dirty="0" smtClean="0">
                <a:latin typeface="Times New Roman" pitchFamily="18" charset="0"/>
                <a:cs typeface="Times New Roman" pitchFamily="18" charset="0"/>
              </a:rPr>
              <a:t>                          [ \t]+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a:t>
            </a:r>
          </a:p>
          <a:p>
            <a:pPr lvl="1" algn="just"/>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The first rule matches all strings of blanks or tabs at the end of lines, and</a:t>
            </a:r>
          </a:p>
          <a:p>
            <a:pPr lvl="1" algn="just"/>
            <a:r>
              <a:rPr lang="en-US" dirty="0" smtClean="0">
                <a:latin typeface="Times New Roman" pitchFamily="18" charset="0"/>
                <a:cs typeface="Times New Roman" pitchFamily="18" charset="0"/>
              </a:rPr>
              <a:t> the second rule all remaining strings of blanks or tabs.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can be used alone for simple transformations, or for analysis and statistics gathering on a lexical level. </a:t>
            </a:r>
          </a:p>
          <a:p>
            <a:pPr algn="just"/>
            <a:r>
              <a:rPr lang="en-US" dirty="0" smtClean="0">
                <a:latin typeface="Times New Roman" pitchFamily="18" charset="0"/>
                <a:cs typeface="Times New Roman" pitchFamily="18" charset="0"/>
              </a:rPr>
              <a:t>It is particularly easy to interface Lex and </a:t>
            </a:r>
            <a:r>
              <a:rPr lang="en-US" dirty="0" err="1" smtClean="0">
                <a:latin typeface="Times New Roman" pitchFamily="18" charset="0"/>
                <a:cs typeface="Times New Roman" pitchFamily="18" charset="0"/>
              </a:rPr>
              <a:t>Yacc</a:t>
            </a:r>
            <a:r>
              <a:rPr lang="en-US" dirty="0" smtClean="0">
                <a:latin typeface="Times New Roman" pitchFamily="18" charset="0"/>
                <a:cs typeface="Times New Roman" pitchFamily="18" charset="0"/>
              </a:rPr>
              <a:t> . </a:t>
            </a:r>
          </a:p>
          <a:p>
            <a:pPr lvl="1" algn="just"/>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programs recognize only regular expressions; </a:t>
            </a:r>
          </a:p>
          <a:p>
            <a:pPr lvl="1" algn="just"/>
            <a:r>
              <a:rPr lang="en-US" dirty="0" err="1" smtClean="0">
                <a:latin typeface="Times New Roman" pitchFamily="18" charset="0"/>
                <a:cs typeface="Times New Roman" pitchFamily="18" charset="0"/>
              </a:rPr>
              <a:t>Yacc</a:t>
            </a:r>
            <a:r>
              <a:rPr lang="en-US" dirty="0" smtClean="0">
                <a:latin typeface="Times New Roman" pitchFamily="18" charset="0"/>
                <a:cs typeface="Times New Roman" pitchFamily="18" charset="0"/>
              </a:rPr>
              <a:t> writes parsers that accept a large class of context free grammars, but require a lower level analyzer to recognize input tokens. </a:t>
            </a:r>
          </a:p>
          <a:p>
            <a:pPr lvl="1" algn="just"/>
            <a:r>
              <a:rPr lang="en-US" dirty="0" smtClean="0">
                <a:latin typeface="Times New Roman" pitchFamily="18" charset="0"/>
                <a:cs typeface="Times New Roman" pitchFamily="18" charset="0"/>
              </a:rPr>
              <a:t>Thus, a combination of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Yacc</a:t>
            </a:r>
            <a:r>
              <a:rPr lang="en-US" dirty="0" smtClean="0">
                <a:latin typeface="Times New Roman" pitchFamily="18" charset="0"/>
                <a:cs typeface="Times New Roman" pitchFamily="18" charset="0"/>
              </a:rPr>
              <a:t> is often appropriate.</a:t>
            </a:r>
          </a:p>
          <a:p>
            <a:pPr lvl="1" algn="just"/>
            <a:r>
              <a:rPr lang="en-US" dirty="0" smtClean="0">
                <a:latin typeface="Times New Roman" pitchFamily="18" charset="0"/>
                <a:cs typeface="Times New Roman" pitchFamily="18" charset="0"/>
              </a:rPr>
              <a:t>When used as a preprocessor for a later parser generator,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is used to partition the input stream, and the parser generator assigns structure to the resulting pieces.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839200" cy="5943600"/>
          </a:xfrm>
        </p:spPr>
        <p:txBody>
          <a:bodyPr>
            <a:normAutofit fontScale="85000" lnSpcReduction="20000"/>
          </a:bodyPr>
          <a:lstStyle/>
          <a:p>
            <a:pPr algn="just"/>
            <a:r>
              <a:rPr lang="en-US" dirty="0" smtClean="0">
                <a:latin typeface="Times New Roman" pitchFamily="18" charset="0"/>
                <a:cs typeface="Times New Roman" pitchFamily="18" charset="0"/>
              </a:rPr>
              <a:t>The general format of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source is:</a:t>
            </a:r>
          </a:p>
          <a:p>
            <a:pPr algn="just">
              <a:buNone/>
            </a:pPr>
            <a:r>
              <a:rPr lang="en-US" dirty="0" smtClean="0">
                <a:latin typeface="Times New Roman" pitchFamily="18" charset="0"/>
                <a:cs typeface="Times New Roman" pitchFamily="18" charset="0"/>
              </a:rPr>
              <a:t>                             {definitions}</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{rules}</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{user subroutines}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where the definitions and the user subroutines are often omitted. The second %% is optional, but the first is required to mark the beginning of the rules. The absolute minimum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program is thus</a:t>
            </a:r>
          </a:p>
          <a:p>
            <a:pPr algn="just">
              <a:buNone/>
            </a:pP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(no definitions, no rules) which translates into a program which copies the input to the output unchanged.</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pPr algn="just"/>
            <a:r>
              <a:rPr lang="en-US" dirty="0" smtClean="0">
                <a:latin typeface="Times New Roman" pitchFamily="18" charset="0"/>
                <a:cs typeface="Times New Roman" pitchFamily="18" charset="0"/>
              </a:rPr>
              <a:t>If the action is merely a single C expression, it can just be given on the right side of the line; if it is compound, or takes more than a line, it should be enclosed in braces.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operator characters are</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 \ [ ] ^ - ? . * + | ( ) $ / { } % &lt; &gt;</a:t>
            </a:r>
          </a:p>
          <a:p>
            <a:pPr algn="just">
              <a:buNone/>
            </a:pPr>
            <a:r>
              <a:rPr lang="en-US" dirty="0" smtClean="0">
                <a:latin typeface="Times New Roman" pitchFamily="18" charset="0"/>
                <a:cs typeface="Times New Roman" pitchFamily="18" charset="0"/>
              </a:rPr>
              <a:t>    and if they are to be used as text characters,   an escape should be used. </a:t>
            </a:r>
          </a:p>
          <a:p>
            <a:pPr algn="just"/>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r>
              <a:rPr lang="en-US" dirty="0" smtClean="0">
                <a:latin typeface="Times New Roman" pitchFamily="18" charset="0"/>
                <a:cs typeface="Times New Roman" pitchFamily="18" charset="0"/>
              </a:rPr>
              <a:t>The quotation mark operator (") indicates that whatever is contained between a pair of quotes is to be taken as text characters. Thus</a:t>
            </a:r>
          </a:p>
          <a:p>
            <a:pPr algn="just">
              <a:buNone/>
            </a:pPr>
            <a:r>
              <a:rPr lang="en-US" dirty="0" smtClean="0">
                <a:latin typeface="Times New Roman" pitchFamily="18" charset="0"/>
                <a:cs typeface="Times New Roman" pitchFamily="18" charset="0"/>
              </a:rPr>
              <a:t>                                   xyz"++"</a:t>
            </a:r>
          </a:p>
          <a:p>
            <a:pPr algn="just">
              <a:buNone/>
            </a:pPr>
            <a:r>
              <a:rPr lang="en-US" dirty="0" smtClean="0">
                <a:latin typeface="Times New Roman" pitchFamily="18" charset="0"/>
                <a:cs typeface="Times New Roman" pitchFamily="18" charset="0"/>
              </a:rPr>
              <a:t>      matches the string xyz++ when it appears.</a:t>
            </a:r>
          </a:p>
          <a:p>
            <a:pPr lvl="1" algn="just"/>
            <a:r>
              <a:rPr lang="en-US" dirty="0" smtClean="0">
                <a:latin typeface="Times New Roman" pitchFamily="18" charset="0"/>
                <a:cs typeface="Times New Roman" pitchFamily="18" charset="0"/>
              </a:rPr>
              <a:t> Note that a part of a string may be quoted. It is harmless but unnecessary to quote an ordinary text character; the expression</a:t>
            </a:r>
          </a:p>
          <a:p>
            <a:pPr algn="just">
              <a:buNone/>
            </a:pPr>
            <a:r>
              <a:rPr lang="en-US" dirty="0" smtClean="0">
                <a:latin typeface="Times New Roman" pitchFamily="18" charset="0"/>
                <a:cs typeface="Times New Roman" pitchFamily="18" charset="0"/>
              </a:rPr>
              <a:t>                                   "xyz++"</a:t>
            </a:r>
          </a:p>
          <a:p>
            <a:pPr algn="just">
              <a:buNone/>
            </a:pPr>
            <a:r>
              <a:rPr lang="en-US" dirty="0" smtClean="0">
                <a:latin typeface="Times New Roman" pitchFamily="18" charset="0"/>
                <a:cs typeface="Times New Roman" pitchFamily="18" charset="0"/>
              </a:rPr>
              <a:t>           is the same as the one above. </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LEX work?</a:t>
            </a:r>
            <a:endParaRPr lang="en-US" dirty="0"/>
          </a:p>
        </p:txBody>
      </p:sp>
      <p:sp>
        <p:nvSpPr>
          <p:cNvPr id="3" name="Content Placeholder 2"/>
          <p:cNvSpPr>
            <a:spLocks noGrp="1"/>
          </p:cNvSpPr>
          <p:nvPr>
            <p:ph idx="1"/>
          </p:nvPr>
        </p:nvSpPr>
        <p:spPr>
          <a:xfrm>
            <a:off x="457200" y="1371600"/>
            <a:ext cx="8686800" cy="5105400"/>
          </a:xfrm>
        </p:spPr>
        <p:txBody>
          <a:bodyPr>
            <a:normAutofit fontScale="92500" lnSpcReduction="20000"/>
          </a:bodyPr>
          <a:lstStyle/>
          <a:p>
            <a:pPr algn="just"/>
            <a:r>
              <a:rPr lang="en-US" dirty="0" smtClean="0"/>
              <a:t>Regular expressions describe the languages that can be recognized by finite automata.</a:t>
            </a:r>
          </a:p>
          <a:p>
            <a:pPr algn="just"/>
            <a:endParaRPr lang="en-US" dirty="0" smtClean="0"/>
          </a:p>
          <a:p>
            <a:pPr algn="just"/>
            <a:r>
              <a:rPr lang="en-US" dirty="0" smtClean="0"/>
              <a:t>Translate each token regular expression into a non deterministic finite automaton(NFA)</a:t>
            </a:r>
          </a:p>
          <a:p>
            <a:pPr algn="just"/>
            <a:endParaRPr lang="en-US" dirty="0" smtClean="0"/>
          </a:p>
          <a:p>
            <a:pPr algn="just"/>
            <a:r>
              <a:rPr lang="en-US" dirty="0" smtClean="0"/>
              <a:t>Convert the NFA into an equivalent DFA</a:t>
            </a:r>
          </a:p>
          <a:p>
            <a:pPr algn="just"/>
            <a:endParaRPr lang="en-US" dirty="0" smtClean="0"/>
          </a:p>
          <a:p>
            <a:pPr algn="just"/>
            <a:r>
              <a:rPr lang="en-US" dirty="0" smtClean="0"/>
              <a:t>Minimize the DFA to reduce the number of states</a:t>
            </a:r>
          </a:p>
          <a:p>
            <a:pPr algn="just"/>
            <a:endParaRPr lang="en-US" dirty="0" smtClean="0"/>
          </a:p>
          <a:p>
            <a:pPr algn="just"/>
            <a:r>
              <a:rPr lang="en-US" dirty="0" smtClean="0"/>
              <a:t>Emit code driven by the DFA tables.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dirty="0" smtClean="0">
                <a:latin typeface="Times New Roman" pitchFamily="18" charset="0"/>
                <a:cs typeface="Times New Roman" pitchFamily="18" charset="0"/>
              </a:rPr>
              <a:t>An operator character may also be turned into a text character by preceding it with \ as in</a:t>
            </a:r>
          </a:p>
          <a:p>
            <a:pPr algn="just">
              <a:buNone/>
            </a:pPr>
            <a:r>
              <a:rPr lang="en-US" dirty="0" smtClean="0">
                <a:latin typeface="Times New Roman" pitchFamily="18" charset="0"/>
                <a:cs typeface="Times New Roman" pitchFamily="18" charset="0"/>
              </a:rPr>
              <a:t>                                 xyz\+\+</a:t>
            </a:r>
          </a:p>
          <a:p>
            <a:pPr algn="just">
              <a:buNone/>
            </a:pPr>
            <a:r>
              <a:rPr lang="en-US" dirty="0" smtClean="0">
                <a:latin typeface="Times New Roman" pitchFamily="18" charset="0"/>
                <a:cs typeface="Times New Roman" pitchFamily="18" charset="0"/>
              </a:rPr>
              <a:t>    which is another, less readable, equivalent of the given expressions.</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019800"/>
          </a:xfrm>
        </p:spPr>
        <p:txBody>
          <a:bodyPr>
            <a:normAutofit/>
          </a:bodyPr>
          <a:lstStyle/>
          <a:p>
            <a:pPr algn="just"/>
            <a:r>
              <a:rPr lang="en-US" dirty="0" smtClean="0">
                <a:latin typeface="Times New Roman" pitchFamily="18" charset="0"/>
                <a:cs typeface="Times New Roman" pitchFamily="18" charset="0"/>
              </a:rPr>
              <a:t>In character classes, the ^ operator must appear as the first character after the left bracket; it indicates that the resulting string is to be complemented with respect to the computer character set. Thus</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matches all characters except a, b, or c, including all special or control characters; or                                       			   [^a-</a:t>
            </a:r>
            <a:r>
              <a:rPr lang="en-US" dirty="0" err="1" smtClean="0">
                <a:latin typeface="Times New Roman" pitchFamily="18" charset="0"/>
                <a:cs typeface="Times New Roman" pitchFamily="18" charset="0"/>
              </a:rPr>
              <a:t>zA</a:t>
            </a:r>
            <a:r>
              <a:rPr lang="en-US" dirty="0" smtClean="0">
                <a:latin typeface="Times New Roman" pitchFamily="18" charset="0"/>
                <a:cs typeface="Times New Roman" pitchFamily="18" charset="0"/>
              </a:rPr>
              <a:t>-Z]</a:t>
            </a:r>
          </a:p>
          <a:p>
            <a:pPr algn="just">
              <a:buNone/>
            </a:pPr>
            <a:r>
              <a:rPr lang="en-US" dirty="0" smtClean="0">
                <a:latin typeface="Times New Roman" pitchFamily="18" charset="0"/>
                <a:cs typeface="Times New Roman" pitchFamily="18" charset="0"/>
              </a:rPr>
              <a:t>    is any character which is not a letter.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915400" cy="6324600"/>
          </a:xfrm>
        </p:spPr>
        <p:txBody>
          <a:bodyPr>
            <a:normAutofit/>
          </a:bodyPr>
          <a:lstStyle/>
          <a:p>
            <a:pPr algn="just"/>
            <a:r>
              <a:rPr lang="en-US" dirty="0" smtClean="0">
                <a:latin typeface="Times New Roman" pitchFamily="18" charset="0"/>
                <a:cs typeface="Times New Roman" pitchFamily="18" charset="0"/>
              </a:rPr>
              <a:t>Lex Actions: </a:t>
            </a:r>
          </a:p>
          <a:p>
            <a:pPr algn="just"/>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When a specified expression is matched, Lex executes the corresponding action.</a:t>
            </a:r>
          </a:p>
          <a:p>
            <a:pPr lvl="1" algn="just"/>
            <a:r>
              <a:rPr lang="en-US" dirty="0" smtClean="0">
                <a:latin typeface="Times New Roman" pitchFamily="18" charset="0"/>
                <a:cs typeface="Times New Roman" pitchFamily="18" charset="0"/>
              </a:rPr>
              <a:t>Note that there is a default action, which consists of copying the input to the output. </a:t>
            </a:r>
          </a:p>
          <a:p>
            <a:pPr lvl="2" algn="just"/>
            <a:r>
              <a:rPr lang="en-US" dirty="0" smtClean="0">
                <a:latin typeface="Times New Roman" pitchFamily="18" charset="0"/>
                <a:cs typeface="Times New Roman" pitchFamily="18" charset="0"/>
              </a:rPr>
              <a:t>This is performed on all strings not otherwise matched. </a:t>
            </a:r>
          </a:p>
          <a:p>
            <a:pPr lvl="2" algn="just"/>
            <a:r>
              <a:rPr lang="en-US" dirty="0" smtClean="0">
                <a:latin typeface="Times New Roman" pitchFamily="18" charset="0"/>
                <a:cs typeface="Times New Roman" pitchFamily="18" charset="0"/>
              </a:rPr>
              <a:t>Thus the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user who wishes to absorb the entire input, without producing any output, must provide rules to match everything.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915400" cy="6400800"/>
          </a:xfrm>
        </p:spPr>
        <p:txBody>
          <a:bodyPr/>
          <a:lstStyle/>
          <a:p>
            <a:pPr algn="just"/>
            <a:r>
              <a:rPr lang="en-US" dirty="0" smtClean="0">
                <a:latin typeface="Times New Roman" pitchFamily="18" charset="0"/>
                <a:cs typeface="Times New Roman" pitchFamily="18" charset="0"/>
              </a:rPr>
              <a:t>In more complex actions, the user will often want to know the actual text that matched some expression like [a-z]+.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leaves this text in an external character array named </a:t>
            </a:r>
            <a:r>
              <a:rPr lang="en-US" dirty="0" err="1" smtClean="0">
                <a:latin typeface="Times New Roman" pitchFamily="18" charset="0"/>
                <a:cs typeface="Times New Roman" pitchFamily="18" charset="0"/>
              </a:rPr>
              <a:t>yytext</a:t>
            </a:r>
            <a:r>
              <a:rPr lang="en-US" dirty="0" smtClean="0">
                <a:latin typeface="Times New Roman" pitchFamily="18" charset="0"/>
                <a:cs typeface="Times New Roman" pitchFamily="18" charset="0"/>
              </a:rPr>
              <a:t>. Thus, to print the name found, a rule like</a:t>
            </a:r>
          </a:p>
          <a:p>
            <a:pPr algn="just"/>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[a-z]+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 </a:t>
            </a:r>
            <a:r>
              <a:rPr lang="en-US" dirty="0" err="1" smtClean="0">
                <a:latin typeface="Times New Roman" pitchFamily="18" charset="0"/>
                <a:cs typeface="Times New Roman" pitchFamily="18" charset="0"/>
              </a:rPr>
              <a:t>yytext</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will print the string in yytext.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algn="just"/>
            <a:r>
              <a:rPr lang="en-US" b="1" dirty="0" smtClean="0">
                <a:latin typeface="Times New Roman" pitchFamily="18" charset="0"/>
                <a:cs typeface="Times New Roman" pitchFamily="18" charset="0"/>
              </a:rPr>
              <a:t>Ambiguous Source Rules. </a:t>
            </a:r>
          </a:p>
          <a:p>
            <a:pPr lvl="1" algn="just"/>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can handle ambiguous specifications. When more than one expression can match the current input, </a:t>
            </a:r>
            <a:r>
              <a:rPr lang="en-US" dirty="0" err="1" smtClean="0">
                <a:latin typeface="Times New Roman" pitchFamily="18" charset="0"/>
                <a:cs typeface="Times New Roman" pitchFamily="18" charset="0"/>
              </a:rPr>
              <a:t>Lex</a:t>
            </a:r>
            <a:r>
              <a:rPr lang="en-US" dirty="0" smtClean="0">
                <a:latin typeface="Times New Roman" pitchFamily="18" charset="0"/>
                <a:cs typeface="Times New Roman" pitchFamily="18" charset="0"/>
              </a:rPr>
              <a:t> chooses as follows:</a:t>
            </a:r>
          </a:p>
          <a:p>
            <a:pPr algn="just">
              <a:buNone/>
            </a:pPr>
            <a:r>
              <a:rPr lang="en-US" dirty="0" smtClean="0">
                <a:latin typeface="Times New Roman" pitchFamily="18" charset="0"/>
                <a:cs typeface="Times New Roman" pitchFamily="18" charset="0"/>
              </a:rPr>
              <a:t>            1) The longest match is preferred.</a:t>
            </a:r>
          </a:p>
          <a:p>
            <a:pPr algn="just">
              <a:buNone/>
            </a:pPr>
            <a:r>
              <a:rPr lang="en-US" dirty="0" smtClean="0">
                <a:latin typeface="Times New Roman" pitchFamily="18" charset="0"/>
                <a:cs typeface="Times New Roman" pitchFamily="18" charset="0"/>
              </a:rPr>
              <a:t>            2)Among rules which matched the same number of    characters, the rule given first is preferred.</a:t>
            </a:r>
          </a:p>
          <a:p>
            <a:pPr algn="just">
              <a:buNone/>
            </a:pP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Thus, suppose the rules</a:t>
            </a:r>
          </a:p>
          <a:p>
            <a:pPr algn="just">
              <a:buNone/>
            </a:pPr>
            <a:r>
              <a:rPr lang="en-US" dirty="0" smtClean="0">
                <a:latin typeface="Times New Roman" pitchFamily="18" charset="0"/>
                <a:cs typeface="Times New Roman" pitchFamily="18" charset="0"/>
              </a:rPr>
              <a:t>                      integer   keyword action ...;</a:t>
            </a:r>
          </a:p>
          <a:p>
            <a:pPr algn="just">
              <a:buNone/>
            </a:pPr>
            <a:r>
              <a:rPr lang="en-US" dirty="0" smtClean="0">
                <a:latin typeface="Times New Roman" pitchFamily="18" charset="0"/>
                <a:cs typeface="Times New Roman" pitchFamily="18" charset="0"/>
              </a:rPr>
              <a:t>                      [a-z]+    identifier action ...;</a:t>
            </a:r>
          </a:p>
          <a:p>
            <a:pPr algn="just">
              <a:buNone/>
            </a:pPr>
            <a:r>
              <a:rPr lang="en-US" dirty="0" smtClean="0">
                <a:latin typeface="Times New Roman" pitchFamily="18" charset="0"/>
                <a:cs typeface="Times New Roman" pitchFamily="18" charset="0"/>
              </a:rPr>
              <a:t>     to be given in that order. </a:t>
            </a:r>
          </a:p>
          <a:p>
            <a:pPr lvl="1" algn="just"/>
            <a:r>
              <a:rPr lang="en-US" dirty="0" smtClean="0">
                <a:latin typeface="Times New Roman" pitchFamily="18" charset="0"/>
                <a:cs typeface="Times New Roman" pitchFamily="18" charset="0"/>
              </a:rPr>
              <a:t>If the input is integers, it is taken as an identifier, because [a-z]+ matches 8 characters while integer matches only 7. </a:t>
            </a:r>
          </a:p>
          <a:p>
            <a:pPr lvl="1" algn="just"/>
            <a:r>
              <a:rPr lang="en-US" dirty="0" smtClean="0">
                <a:latin typeface="Times New Roman" pitchFamily="18" charset="0"/>
                <a:cs typeface="Times New Roman" pitchFamily="18" charset="0"/>
              </a:rPr>
              <a:t>If the input is integer, both rules match 7 characters, and the keyword rule is selected because it was given first.</a:t>
            </a:r>
          </a:p>
          <a:p>
            <a:pPr lvl="1" algn="just"/>
            <a:r>
              <a:rPr lang="en-US" dirty="0" smtClean="0">
                <a:latin typeface="Times New Roman" pitchFamily="18" charset="0"/>
                <a:cs typeface="Times New Roman" pitchFamily="18" charset="0"/>
              </a:rPr>
              <a:t> Anything shorter (e.g.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will not match the expression integer and so the identifier interpretation is used.</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pPr algn="just"/>
            <a:r>
              <a:rPr lang="en-US" b="1" dirty="0" smtClean="0"/>
              <a:t>Remember that </a:t>
            </a:r>
            <a:r>
              <a:rPr lang="en-US" b="1" dirty="0" err="1" smtClean="0"/>
              <a:t>Lex</a:t>
            </a:r>
            <a:r>
              <a:rPr lang="en-US" b="1" dirty="0" smtClean="0"/>
              <a:t> is turning the rules into a program. Any source not intercepted by </a:t>
            </a:r>
            <a:r>
              <a:rPr lang="en-US" b="1" dirty="0" err="1" smtClean="0"/>
              <a:t>Lex</a:t>
            </a:r>
            <a:r>
              <a:rPr lang="en-US" b="1" dirty="0" smtClean="0"/>
              <a:t> is copied into the generated program. </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Parsing</a:t>
            </a:r>
            <a:endParaRPr lang="en-US" b="1" dirty="0"/>
          </a:p>
        </p:txBody>
      </p:sp>
      <p:pic>
        <p:nvPicPr>
          <p:cNvPr id="2050" name="Picture 2" descr="C:\Users\Admin\Desktop\compiler design ppts\pic25.PNG"/>
          <p:cNvPicPr>
            <a:picLocks noChangeAspect="1" noChangeArrowheads="1"/>
          </p:cNvPicPr>
          <p:nvPr/>
        </p:nvPicPr>
        <p:blipFill>
          <a:blip r:embed="rId2" cstate="print"/>
          <a:srcRect/>
          <a:stretch>
            <a:fillRect/>
          </a:stretch>
        </p:blipFill>
        <p:spPr bwMode="auto">
          <a:xfrm>
            <a:off x="457200" y="1905000"/>
            <a:ext cx="8381999" cy="30480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compiler design ppts\pic26.PNG"/>
          <p:cNvPicPr>
            <a:picLocks noChangeAspect="1" noChangeArrowheads="1"/>
          </p:cNvPicPr>
          <p:nvPr/>
        </p:nvPicPr>
        <p:blipFill>
          <a:blip r:embed="rId2" cstate="print"/>
          <a:srcRect/>
          <a:stretch>
            <a:fillRect/>
          </a:stretch>
        </p:blipFill>
        <p:spPr bwMode="auto">
          <a:xfrm>
            <a:off x="457200" y="838200"/>
            <a:ext cx="8382000" cy="48006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Admin\Desktop\compiler design ppts\pic27.PNG"/>
          <p:cNvPicPr>
            <a:picLocks noChangeAspect="1" noChangeArrowheads="1"/>
          </p:cNvPicPr>
          <p:nvPr/>
        </p:nvPicPr>
        <p:blipFill>
          <a:blip r:embed="rId2" cstate="print"/>
          <a:srcRect/>
          <a:stretch>
            <a:fillRect/>
          </a:stretch>
        </p:blipFill>
        <p:spPr bwMode="auto">
          <a:xfrm>
            <a:off x="0" y="457200"/>
            <a:ext cx="9144000" cy="45720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Admin\Desktop\compiler design ppts\pic28.PNG"/>
          <p:cNvPicPr>
            <a:picLocks noChangeAspect="1" noChangeArrowheads="1"/>
          </p:cNvPicPr>
          <p:nvPr/>
        </p:nvPicPr>
        <p:blipFill>
          <a:blip r:embed="rId2" cstate="print"/>
          <a:srcRect/>
          <a:stretch>
            <a:fillRect/>
          </a:stretch>
        </p:blipFill>
        <p:spPr bwMode="auto">
          <a:xfrm>
            <a:off x="381000" y="0"/>
            <a:ext cx="8382000" cy="6477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b="1" dirty="0" smtClean="0"/>
              <a:t>Lexical Analysis</a:t>
            </a:r>
            <a:endParaRPr 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Admin\Desktop\compiler design ppts\pic29.PNG"/>
          <p:cNvPicPr>
            <a:picLocks noChangeAspect="1" noChangeArrowheads="1"/>
          </p:cNvPicPr>
          <p:nvPr/>
        </p:nvPicPr>
        <p:blipFill>
          <a:blip r:embed="rId2" cstate="print"/>
          <a:srcRect/>
          <a:stretch>
            <a:fillRect/>
          </a:stretch>
        </p:blipFill>
        <p:spPr bwMode="auto">
          <a:xfrm>
            <a:off x="0" y="0"/>
            <a:ext cx="9144000" cy="57150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25562"/>
          </a:xfrm>
        </p:spPr>
        <p:txBody>
          <a:bodyPr>
            <a:normAutofit fontScale="90000"/>
          </a:bodyPr>
          <a:lstStyle/>
          <a:p>
            <a:r>
              <a:rPr lang="en-US" b="1" dirty="0" smtClean="0"/>
              <a:t>Syntax Analysis:</a:t>
            </a:r>
            <a:br>
              <a:rPr lang="en-US" b="1" dirty="0" smtClean="0"/>
            </a:br>
            <a:r>
              <a:rPr lang="en-US" b="1" dirty="0" smtClean="0"/>
              <a:t>What does it do?</a:t>
            </a:r>
            <a:endParaRPr lang="en-US" b="1" dirty="0"/>
          </a:p>
        </p:txBody>
      </p:sp>
      <p:sp>
        <p:nvSpPr>
          <p:cNvPr id="3" name="Content Placeholder 2"/>
          <p:cNvSpPr>
            <a:spLocks noGrp="1"/>
          </p:cNvSpPr>
          <p:nvPr>
            <p:ph idx="1"/>
          </p:nvPr>
        </p:nvSpPr>
        <p:spPr>
          <a:xfrm>
            <a:off x="304800" y="1524000"/>
            <a:ext cx="8610600" cy="5334000"/>
          </a:xfrm>
        </p:spPr>
        <p:txBody>
          <a:bodyPr/>
          <a:lstStyle/>
          <a:p>
            <a:r>
              <a:rPr lang="en-US" dirty="0" smtClean="0"/>
              <a:t>Error reporting and recovery</a:t>
            </a:r>
          </a:p>
          <a:p>
            <a:endParaRPr lang="en-US" dirty="0" smtClean="0"/>
          </a:p>
          <a:p>
            <a:r>
              <a:rPr lang="en-US" dirty="0" smtClean="0"/>
              <a:t>Model using context free grammars</a:t>
            </a:r>
          </a:p>
          <a:p>
            <a:endParaRPr lang="en-US" dirty="0" smtClean="0"/>
          </a:p>
          <a:p>
            <a:r>
              <a:rPr lang="en-US" dirty="0" smtClean="0"/>
              <a:t>Recognize using Push down automata/Table Driven Parsers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 Syntax </a:t>
            </a:r>
            <a:r>
              <a:rPr lang="en-US" dirty="0" err="1" smtClean="0"/>
              <a:t>Analyser</a:t>
            </a:r>
            <a:r>
              <a:rPr lang="en-US" dirty="0" smtClean="0"/>
              <a:t> cannot do?</a:t>
            </a:r>
            <a:endParaRPr lang="en-US" dirty="0"/>
          </a:p>
        </p:txBody>
      </p:sp>
      <p:sp>
        <p:nvSpPr>
          <p:cNvPr id="3" name="Content Placeholder 2"/>
          <p:cNvSpPr>
            <a:spLocks noGrp="1"/>
          </p:cNvSpPr>
          <p:nvPr>
            <p:ph idx="1"/>
          </p:nvPr>
        </p:nvSpPr>
        <p:spPr>
          <a:xfrm>
            <a:off x="228600" y="1600200"/>
            <a:ext cx="8610600" cy="4953000"/>
          </a:xfrm>
        </p:spPr>
        <p:txBody>
          <a:bodyPr>
            <a:normAutofit lnSpcReduction="10000"/>
          </a:bodyPr>
          <a:lstStyle/>
          <a:p>
            <a:r>
              <a:rPr lang="en-US" dirty="0" smtClean="0"/>
              <a:t>To check whether variables are of types which operations are allowed.</a:t>
            </a:r>
          </a:p>
          <a:p>
            <a:endParaRPr lang="en-US" dirty="0" smtClean="0"/>
          </a:p>
          <a:p>
            <a:r>
              <a:rPr lang="en-US" dirty="0" smtClean="0"/>
              <a:t>To check whether a variable has been declared before use</a:t>
            </a:r>
          </a:p>
          <a:p>
            <a:endParaRPr lang="en-US" dirty="0" smtClean="0"/>
          </a:p>
          <a:p>
            <a:r>
              <a:rPr lang="en-US" dirty="0" smtClean="0"/>
              <a:t>To check whether a variable has been initialized</a:t>
            </a:r>
          </a:p>
          <a:p>
            <a:endParaRPr lang="en-US" dirty="0" smtClean="0"/>
          </a:p>
          <a:p>
            <a:r>
              <a:rPr lang="en-US" dirty="0" smtClean="0"/>
              <a:t>These issues will be handled in semantic analysis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t>Limitations of Regular Languages</a:t>
            </a:r>
            <a:endParaRPr lang="en-US" b="1" dirty="0"/>
          </a:p>
        </p:txBody>
      </p:sp>
      <p:sp>
        <p:nvSpPr>
          <p:cNvPr id="3" name="Content Placeholder 2"/>
          <p:cNvSpPr>
            <a:spLocks noGrp="1"/>
          </p:cNvSpPr>
          <p:nvPr>
            <p:ph idx="1"/>
          </p:nvPr>
        </p:nvSpPr>
        <p:spPr>
          <a:xfrm>
            <a:off x="0" y="914400"/>
            <a:ext cx="9144000" cy="5943600"/>
          </a:xfrm>
        </p:spPr>
        <p:txBody>
          <a:bodyPr>
            <a:normAutofit fontScale="92500" lnSpcReduction="10000"/>
          </a:bodyPr>
          <a:lstStyle/>
          <a:p>
            <a:pPr algn="just"/>
            <a:r>
              <a:rPr lang="en-US" dirty="0" smtClean="0"/>
              <a:t>To describe language syntax precisely and conveniently, Can regular expressions be used?</a:t>
            </a:r>
          </a:p>
          <a:p>
            <a:pPr algn="just"/>
            <a:r>
              <a:rPr lang="en-US" dirty="0" smtClean="0"/>
              <a:t>Many languages are not regular, for example, string of balanced parentheses.. "for every opening parenthesis there must be a closing parenthesis" cannot be described using a regular expression</a:t>
            </a:r>
          </a:p>
          <a:p>
            <a:pPr algn="just">
              <a:buNone/>
            </a:pPr>
            <a:r>
              <a:rPr lang="en-US" dirty="0" smtClean="0"/>
              <a:t>- ((((.)))) </a:t>
            </a:r>
          </a:p>
          <a:p>
            <a:pPr algn="just">
              <a:buNone/>
            </a:pPr>
            <a:r>
              <a:rPr lang="en-US" dirty="0" smtClean="0"/>
              <a:t>- { ( </a:t>
            </a:r>
            <a:r>
              <a:rPr lang="en-US" dirty="0" err="1" smtClean="0"/>
              <a:t>i</a:t>
            </a:r>
            <a:r>
              <a:rPr lang="en-US" dirty="0" smtClean="0"/>
              <a:t> ) </a:t>
            </a:r>
            <a:r>
              <a:rPr lang="en-US" dirty="0" err="1" smtClean="0"/>
              <a:t>i</a:t>
            </a:r>
            <a:r>
              <a:rPr lang="en-US" dirty="0" smtClean="0"/>
              <a:t> | </a:t>
            </a:r>
            <a:r>
              <a:rPr lang="en-US" dirty="0" err="1" smtClean="0"/>
              <a:t>i</a:t>
            </a:r>
            <a:r>
              <a:rPr lang="en-US" dirty="0" smtClean="0"/>
              <a:t> = 0 }</a:t>
            </a:r>
          </a:p>
          <a:p>
            <a:pPr algn="just">
              <a:buFontTx/>
              <a:buChar char="-"/>
            </a:pPr>
            <a:r>
              <a:rPr lang="en-US" dirty="0" smtClean="0"/>
              <a:t>There is no regular expression for this language</a:t>
            </a:r>
          </a:p>
          <a:p>
            <a:pPr algn="just">
              <a:buFontTx/>
              <a:buChar char="-"/>
            </a:pPr>
            <a:r>
              <a:rPr lang="en-US" dirty="0" smtClean="0"/>
              <a:t>A finite automata may repeat states, however, it cannot remember the number of times it has been to a particular state.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105400"/>
          </a:xfrm>
        </p:spPr>
        <p:txBody>
          <a:bodyPr/>
          <a:lstStyle/>
          <a:p>
            <a:pPr algn="just"/>
            <a:r>
              <a:rPr lang="en-US" b="1" dirty="0" smtClean="0"/>
              <a:t>Many programming languages have an inherently recursive structure that can be defined by Context Free Grammars (CFG) rather intuitively.</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Definition:</a:t>
            </a:r>
            <a:endParaRPr lang="en-US" dirty="0"/>
          </a:p>
        </p:txBody>
      </p:sp>
      <p:sp>
        <p:nvSpPr>
          <p:cNvPr id="3" name="Content Placeholder 2"/>
          <p:cNvSpPr>
            <a:spLocks noGrp="1"/>
          </p:cNvSpPr>
          <p:nvPr>
            <p:ph idx="1"/>
          </p:nvPr>
        </p:nvSpPr>
        <p:spPr/>
        <p:txBody>
          <a:bodyPr/>
          <a:lstStyle/>
          <a:p>
            <a:pPr algn="just"/>
            <a:r>
              <a:rPr lang="en-US" dirty="0" smtClean="0"/>
              <a:t>Context free grammars</a:t>
            </a:r>
          </a:p>
          <a:p>
            <a:pPr algn="just">
              <a:buNone/>
            </a:pPr>
            <a:r>
              <a:rPr lang="en-US" dirty="0" smtClean="0"/>
              <a:t>-   a set of tokens (terminal symbols)</a:t>
            </a:r>
          </a:p>
          <a:p>
            <a:pPr algn="just">
              <a:buNone/>
            </a:pPr>
            <a:r>
              <a:rPr lang="en-US" dirty="0" smtClean="0"/>
              <a:t>-   a set of non terminal symbols </a:t>
            </a:r>
          </a:p>
          <a:p>
            <a:pPr algn="just">
              <a:buNone/>
            </a:pPr>
            <a:r>
              <a:rPr lang="en-US" dirty="0" smtClean="0"/>
              <a:t>- a set of productions of the form non terminal  String of terminals &amp; non terminals </a:t>
            </a:r>
          </a:p>
          <a:p>
            <a:pPr algn="just">
              <a:buFontTx/>
              <a:buChar char="-"/>
            </a:pPr>
            <a:r>
              <a:rPr lang="en-US" dirty="0" smtClean="0"/>
              <a:t>a start symbol &lt;T, N, P, S&gt;</a:t>
            </a:r>
          </a:p>
          <a:p>
            <a:pPr algn="just">
              <a:buFontTx/>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smtClean="0"/>
              <a:t>A grammar derives strings by beginning with a start symbol and repeatedly replacing a non terminal by the right hand side of a production for that non terminal.</a:t>
            </a:r>
          </a:p>
          <a:p>
            <a:pPr algn="just"/>
            <a:endParaRPr lang="en-US" dirty="0" smtClean="0"/>
          </a:p>
          <a:p>
            <a:pPr algn="just"/>
            <a:r>
              <a:rPr lang="en-US" dirty="0" smtClean="0"/>
              <a:t>The strings that can be derived from the start symbol of a grammar G form the language L(G) defined by the grammar.</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String of balanced parentheses:</a:t>
            </a:r>
          </a:p>
          <a:p>
            <a:pPr>
              <a:buNone/>
            </a:pPr>
            <a:r>
              <a:rPr lang="en-US" dirty="0" smtClean="0"/>
              <a:t>	S     ( S ) S |</a:t>
            </a:r>
            <a:r>
              <a:rPr lang="en-US" b="1" dirty="0" smtClean="0"/>
              <a:t> </a:t>
            </a:r>
            <a:r>
              <a:rPr lang="el-GR" b="1" dirty="0" smtClean="0"/>
              <a:t>ε</a:t>
            </a:r>
            <a:endParaRPr lang="en-US" b="1" dirty="0" smtClean="0"/>
          </a:p>
          <a:p>
            <a:pPr>
              <a:buNone/>
            </a:pPr>
            <a:endParaRPr lang="en-US" dirty="0" smtClean="0"/>
          </a:p>
          <a:p>
            <a:r>
              <a:rPr lang="en-US" dirty="0" smtClean="0"/>
              <a:t>Grammar for a string of digits separated by + or -:</a:t>
            </a:r>
          </a:p>
          <a:p>
            <a:pPr>
              <a:buNone/>
            </a:pPr>
            <a:r>
              <a:rPr lang="en-US" dirty="0" smtClean="0"/>
              <a:t>	list       </a:t>
            </a:r>
            <a:r>
              <a:rPr lang="en-US" dirty="0" err="1" smtClean="0"/>
              <a:t>list</a:t>
            </a:r>
            <a:r>
              <a:rPr lang="en-US" dirty="0" smtClean="0"/>
              <a:t> + digit | list - digit | digit </a:t>
            </a:r>
          </a:p>
          <a:p>
            <a:pPr>
              <a:buNone/>
            </a:pPr>
            <a:r>
              <a:rPr lang="en-US" dirty="0" smtClean="0"/>
              <a:t>    digit       0 | 1 | … | 9</a:t>
            </a:r>
          </a:p>
          <a:p>
            <a:pPr>
              <a:buNone/>
            </a:pPr>
            <a:endParaRPr lang="en-US" dirty="0" smtClean="0"/>
          </a:p>
          <a:p>
            <a:endParaRPr lang="en-US" dirty="0" smtClean="0"/>
          </a:p>
          <a:p>
            <a:pPr>
              <a:buNone/>
            </a:pPr>
            <a:r>
              <a:rPr lang="en-US" dirty="0" smtClean="0"/>
              <a:t>	</a:t>
            </a:r>
          </a:p>
          <a:p>
            <a:pPr>
              <a:buNone/>
            </a:pPr>
            <a:endParaRPr lang="en-US" dirty="0"/>
          </a:p>
        </p:txBody>
      </p:sp>
      <p:cxnSp>
        <p:nvCxnSpPr>
          <p:cNvPr id="7" name="Straight Arrow Connector 6"/>
          <p:cNvCxnSpPr/>
          <p:nvPr/>
        </p:nvCxnSpPr>
        <p:spPr>
          <a:xfrm>
            <a:off x="1143000" y="2286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76400" y="4114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47800" y="3657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list       </a:t>
            </a:r>
            <a:r>
              <a:rPr lang="en-US" dirty="0" err="1" smtClean="0"/>
              <a:t>list</a:t>
            </a:r>
            <a:r>
              <a:rPr lang="en-US" dirty="0" smtClean="0"/>
              <a:t> + digit</a:t>
            </a:r>
          </a:p>
          <a:p>
            <a:pPr>
              <a:buNone/>
            </a:pPr>
            <a:r>
              <a:rPr lang="en-US" dirty="0" smtClean="0"/>
              <a:t>		      list - digit + digit</a:t>
            </a:r>
          </a:p>
          <a:p>
            <a:pPr>
              <a:buNone/>
            </a:pPr>
            <a:r>
              <a:rPr lang="en-US" dirty="0" smtClean="0"/>
              <a:t> 	     	      digit - digit + digit</a:t>
            </a:r>
          </a:p>
          <a:p>
            <a:pPr>
              <a:buNone/>
            </a:pPr>
            <a:r>
              <a:rPr lang="en-US" dirty="0" smtClean="0"/>
              <a:t>		      9 - digit + digit</a:t>
            </a:r>
          </a:p>
          <a:p>
            <a:pPr>
              <a:buNone/>
            </a:pPr>
            <a:r>
              <a:rPr lang="en-US" dirty="0" smtClean="0"/>
              <a:t>                  9 - 5 + digit</a:t>
            </a:r>
          </a:p>
          <a:p>
            <a:pPr>
              <a:buNone/>
            </a:pPr>
            <a:r>
              <a:rPr lang="en-US" dirty="0" smtClean="0"/>
              <a:t>                  9 - 5 + 2</a:t>
            </a:r>
          </a:p>
          <a:p>
            <a:pPr>
              <a:buNone/>
            </a:pPr>
            <a:r>
              <a:rPr lang="en-US" dirty="0" smtClean="0"/>
              <a:t>	</a:t>
            </a:r>
          </a:p>
          <a:p>
            <a:pPr algn="just">
              <a:buNone/>
            </a:pPr>
            <a:r>
              <a:rPr lang="en-US" dirty="0" smtClean="0"/>
              <a:t>	Therefore, the string 9-5+2 belongs to the language specified by the grammar.</a:t>
            </a:r>
          </a:p>
          <a:p>
            <a:pPr algn="just">
              <a:buNone/>
            </a:pPr>
            <a:endParaRPr lang="en-US" dirty="0" smtClean="0"/>
          </a:p>
          <a:p>
            <a:pPr algn="just">
              <a:buNone/>
            </a:pPr>
            <a:r>
              <a:rPr lang="en-US" b="1" dirty="0" smtClean="0"/>
              <a:t>	It would be interesting to know that the name context free grammar comes from the fact that use of a production X    . does not depend on the context of X. </a:t>
            </a:r>
            <a:endParaRPr lang="en-US" dirty="0" smtClean="0"/>
          </a:p>
          <a:p>
            <a:endParaRPr lang="en-US" dirty="0"/>
          </a:p>
        </p:txBody>
      </p:sp>
      <p:cxnSp>
        <p:nvCxnSpPr>
          <p:cNvPr id="12" name="Straight Arrow Connector 11"/>
          <p:cNvCxnSpPr/>
          <p:nvPr/>
        </p:nvCxnSpPr>
        <p:spPr>
          <a:xfrm>
            <a:off x="1371600" y="609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371600" y="990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371600" y="1752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371600" y="1371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371600" y="2209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71600" y="26670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124200" y="5257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4906963"/>
          </a:xfrm>
        </p:spPr>
        <p:txBody>
          <a:bodyPr>
            <a:normAutofit fontScale="92500" lnSpcReduction="20000"/>
          </a:bodyPr>
          <a:lstStyle/>
          <a:p>
            <a:pPr algn="just"/>
            <a:r>
              <a:rPr lang="en-US" dirty="0" smtClean="0"/>
              <a:t>The simple reason is that non-terminals appear by themselves to the left of the arrow in context-free rules:</a:t>
            </a:r>
          </a:p>
          <a:p>
            <a:pPr algn="just">
              <a:buNone/>
            </a:pPr>
            <a:r>
              <a:rPr lang="en-US" dirty="0" smtClean="0"/>
              <a:t>       A</a:t>
            </a:r>
            <a:r>
              <a:rPr lang="en-US" dirty="0" smtClean="0">
                <a:sym typeface="Wingdings" pitchFamily="2" charset="2"/>
              </a:rPr>
              <a:t></a:t>
            </a:r>
            <a:endParaRPr lang="en-US" dirty="0" smtClean="0"/>
          </a:p>
          <a:p>
            <a:pPr algn="just"/>
            <a:r>
              <a:rPr lang="en-US" dirty="0" smtClean="0"/>
              <a:t>The rule </a:t>
            </a:r>
            <a:r>
              <a:rPr lang="en-US" i="1" dirty="0" smtClean="0"/>
              <a:t>A</a:t>
            </a:r>
            <a:r>
              <a:rPr lang="en-US" i="1" dirty="0" smtClean="0">
                <a:sym typeface="Wingdings" pitchFamily="2" charset="2"/>
              </a:rPr>
              <a:t></a:t>
            </a:r>
            <a:r>
              <a:rPr lang="en-US" i="1" dirty="0" smtClean="0"/>
              <a:t>  says that A may be replaced </a:t>
            </a:r>
            <a:r>
              <a:rPr lang="en-US" sz="3000" i="1" dirty="0" smtClean="0"/>
              <a:t>by</a:t>
            </a:r>
            <a:r>
              <a:rPr lang="en-US" i="1" dirty="0" smtClean="0"/>
              <a:t>  anywhere, regardless of where A </a:t>
            </a:r>
            <a:r>
              <a:rPr lang="en-US" dirty="0" smtClean="0"/>
              <a:t>occurs. </a:t>
            </a:r>
          </a:p>
          <a:p>
            <a:pPr algn="just"/>
            <a:r>
              <a:rPr lang="en-US" dirty="0" smtClean="0"/>
              <a:t>On the other hand, we could define a context as pair of strings       </a:t>
            </a:r>
            <a:r>
              <a:rPr lang="en-US" i="1" dirty="0" smtClean="0"/>
              <a:t>such that a </a:t>
            </a:r>
            <a:r>
              <a:rPr lang="en-US" dirty="0" smtClean="0"/>
              <a:t>rule would apply only if </a:t>
            </a:r>
            <a:r>
              <a:rPr lang="en-US" i="1" dirty="0" smtClean="0"/>
              <a:t>     occurs before and    occurs after the non-terminal A. We would </a:t>
            </a:r>
            <a:r>
              <a:rPr lang="en-US" dirty="0" smtClean="0"/>
              <a:t>write this as</a:t>
            </a:r>
          </a:p>
          <a:p>
            <a:pPr algn="just">
              <a:buNone/>
            </a:pPr>
            <a:r>
              <a:rPr lang="en-US" dirty="0" smtClean="0"/>
              <a:t>    </a:t>
            </a:r>
          </a:p>
          <a:p>
            <a:pPr lvl="1" algn="just">
              <a:buNone/>
            </a:pPr>
            <a:r>
              <a:rPr lang="en-US" dirty="0" smtClean="0">
                <a:sym typeface="Wingdings" pitchFamily="2" charset="2"/>
              </a:rPr>
              <a:t>                  </a:t>
            </a:r>
            <a:endParaRPr lang="en-US" dirty="0"/>
          </a:p>
        </p:txBody>
      </p:sp>
      <p:pic>
        <p:nvPicPr>
          <p:cNvPr id="10243" name="Picture 3" descr="C:\Users\Admin\Desktop\compiler design ppts\alpha.PNG"/>
          <p:cNvPicPr>
            <a:picLocks noChangeAspect="1" noChangeArrowheads="1"/>
          </p:cNvPicPr>
          <p:nvPr/>
        </p:nvPicPr>
        <p:blipFill>
          <a:blip r:embed="rId3" cstate="print"/>
          <a:srcRect/>
          <a:stretch>
            <a:fillRect/>
          </a:stretch>
        </p:blipFill>
        <p:spPr bwMode="auto">
          <a:xfrm>
            <a:off x="1371600" y="2362200"/>
            <a:ext cx="642938" cy="544024"/>
          </a:xfrm>
          <a:prstGeom prst="rect">
            <a:avLst/>
          </a:prstGeom>
          <a:noFill/>
        </p:spPr>
      </p:pic>
      <p:pic>
        <p:nvPicPr>
          <p:cNvPr id="6" name="Picture 3" descr="C:\Users\Admin\Desktop\compiler design ppts\alpha.PNG"/>
          <p:cNvPicPr>
            <a:picLocks noChangeAspect="1" noChangeArrowheads="1"/>
          </p:cNvPicPr>
          <p:nvPr/>
        </p:nvPicPr>
        <p:blipFill>
          <a:blip r:embed="rId3" cstate="print"/>
          <a:srcRect/>
          <a:stretch>
            <a:fillRect/>
          </a:stretch>
        </p:blipFill>
        <p:spPr bwMode="auto">
          <a:xfrm>
            <a:off x="2743200" y="2819400"/>
            <a:ext cx="457200" cy="544024"/>
          </a:xfrm>
          <a:prstGeom prst="rect">
            <a:avLst/>
          </a:prstGeom>
          <a:noFill/>
        </p:spPr>
      </p:pic>
      <p:pic>
        <p:nvPicPr>
          <p:cNvPr id="7" name="Picture 3" descr="C:\Users\Admin\Desktop\compiler design ppts\alpha.PNG"/>
          <p:cNvPicPr>
            <a:picLocks noChangeAspect="1" noChangeArrowheads="1"/>
          </p:cNvPicPr>
          <p:nvPr/>
        </p:nvPicPr>
        <p:blipFill>
          <a:blip r:embed="rId3" cstate="print"/>
          <a:srcRect/>
          <a:stretch>
            <a:fillRect/>
          </a:stretch>
        </p:blipFill>
        <p:spPr bwMode="auto">
          <a:xfrm>
            <a:off x="0" y="3200400"/>
            <a:ext cx="381001" cy="544024"/>
          </a:xfrm>
          <a:prstGeom prst="rect">
            <a:avLst/>
          </a:prstGeom>
          <a:noFill/>
        </p:spPr>
      </p:pic>
      <p:pic>
        <p:nvPicPr>
          <p:cNvPr id="10244" name="Picture 4" descr="C:\Users\Admin\Desktop\compiler design ppts\beta gamma.PNG"/>
          <p:cNvPicPr>
            <a:picLocks noChangeAspect="1" noChangeArrowheads="1"/>
          </p:cNvPicPr>
          <p:nvPr/>
        </p:nvPicPr>
        <p:blipFill>
          <a:blip r:embed="rId4" cstate="print"/>
          <a:srcRect/>
          <a:stretch>
            <a:fillRect/>
          </a:stretch>
        </p:blipFill>
        <p:spPr bwMode="auto">
          <a:xfrm>
            <a:off x="1447800" y="4038600"/>
            <a:ext cx="609600" cy="476250"/>
          </a:xfrm>
          <a:prstGeom prst="rect">
            <a:avLst/>
          </a:prstGeom>
          <a:noFill/>
        </p:spPr>
      </p:pic>
      <p:pic>
        <p:nvPicPr>
          <p:cNvPr id="10245" name="Picture 5" descr="C:\Users\Admin\Desktop\compiler design ppts\beta.PNG"/>
          <p:cNvPicPr>
            <a:picLocks noChangeAspect="1" noChangeArrowheads="1"/>
          </p:cNvPicPr>
          <p:nvPr/>
        </p:nvPicPr>
        <p:blipFill>
          <a:blip r:embed="rId5" cstate="print"/>
          <a:srcRect/>
          <a:stretch>
            <a:fillRect/>
          </a:stretch>
        </p:blipFill>
        <p:spPr bwMode="auto">
          <a:xfrm>
            <a:off x="7620000" y="4114800"/>
            <a:ext cx="323850" cy="404813"/>
          </a:xfrm>
          <a:prstGeom prst="rect">
            <a:avLst/>
          </a:prstGeom>
          <a:noFill/>
        </p:spPr>
      </p:pic>
      <p:pic>
        <p:nvPicPr>
          <p:cNvPr id="10247" name="Picture 7" descr="C:\Users\Admin\Desktop\compiler design ppts\gamma.PNG"/>
          <p:cNvPicPr>
            <a:picLocks noChangeAspect="1" noChangeArrowheads="1"/>
          </p:cNvPicPr>
          <p:nvPr/>
        </p:nvPicPr>
        <p:blipFill>
          <a:blip r:embed="rId6" cstate="print"/>
          <a:srcRect/>
          <a:stretch>
            <a:fillRect/>
          </a:stretch>
        </p:blipFill>
        <p:spPr bwMode="auto">
          <a:xfrm>
            <a:off x="2209800" y="4419600"/>
            <a:ext cx="249115" cy="380999"/>
          </a:xfrm>
          <a:prstGeom prst="rect">
            <a:avLst/>
          </a:prstGeom>
          <a:noFill/>
        </p:spPr>
      </p:pic>
      <p:pic>
        <p:nvPicPr>
          <p:cNvPr id="10248" name="Picture 8" descr="C:\Users\Admin\Desktop\compiler design ppts\beta alpha.PNG"/>
          <p:cNvPicPr>
            <a:picLocks noChangeAspect="1" noChangeArrowheads="1"/>
          </p:cNvPicPr>
          <p:nvPr/>
        </p:nvPicPr>
        <p:blipFill>
          <a:blip r:embed="rId7" cstate="print"/>
          <a:srcRect/>
          <a:stretch>
            <a:fillRect/>
          </a:stretch>
        </p:blipFill>
        <p:spPr bwMode="auto">
          <a:xfrm>
            <a:off x="609600" y="5638800"/>
            <a:ext cx="1111023" cy="438150"/>
          </a:xfrm>
          <a:prstGeom prst="rect">
            <a:avLst/>
          </a:prstGeom>
          <a:noFill/>
        </p:spPr>
      </p:pic>
      <p:pic>
        <p:nvPicPr>
          <p:cNvPr id="10249" name="Picture 9" descr="C:\Users\Admin\Desktop\compiler design ppts\beta alpha gamma.PNG"/>
          <p:cNvPicPr>
            <a:picLocks noChangeAspect="1" noChangeArrowheads="1"/>
          </p:cNvPicPr>
          <p:nvPr/>
        </p:nvPicPr>
        <p:blipFill>
          <a:blip r:embed="rId8" cstate="print"/>
          <a:srcRect/>
          <a:stretch>
            <a:fillRect/>
          </a:stretch>
        </p:blipFill>
        <p:spPr bwMode="auto">
          <a:xfrm>
            <a:off x="2438400" y="5562600"/>
            <a:ext cx="1143000" cy="685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Difficulties in the Implementation of Lexical </a:t>
            </a:r>
            <a:r>
              <a:rPr lang="en-US" dirty="0" err="1" smtClean="0"/>
              <a:t>analysers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Lexemes in a fixed position. Fix format vs. free format languages</a:t>
            </a:r>
          </a:p>
          <a:p>
            <a:r>
              <a:rPr lang="en-US" dirty="0" smtClean="0"/>
              <a:t>Handling of blanks</a:t>
            </a:r>
          </a:p>
          <a:p>
            <a:pPr lvl="1" algn="just"/>
            <a:r>
              <a:rPr lang="en-US" dirty="0" smtClean="0"/>
              <a:t>in Pascal, blanks separate identifiers</a:t>
            </a:r>
          </a:p>
          <a:p>
            <a:pPr lvl="1" algn="just"/>
            <a:r>
              <a:rPr lang="en-US" dirty="0" smtClean="0"/>
              <a:t>in Fortran, blanks are important only in literal strings for example variable </a:t>
            </a:r>
            <a:r>
              <a:rPr lang="en-US" b="1" dirty="0" smtClean="0"/>
              <a:t>counter</a:t>
            </a:r>
            <a:r>
              <a:rPr lang="en-US" dirty="0" smtClean="0"/>
              <a:t> is same as </a:t>
            </a:r>
            <a:r>
              <a:rPr lang="en-US" b="1" dirty="0" smtClean="0"/>
              <a:t>count </a:t>
            </a:r>
            <a:r>
              <a:rPr lang="en-US" b="1" dirty="0" err="1" smtClean="0"/>
              <a:t>er</a:t>
            </a:r>
            <a:endParaRPr lang="en-US" b="1" dirty="0" smtClean="0"/>
          </a:p>
          <a:p>
            <a:r>
              <a:rPr lang="en-US" dirty="0" smtClean="0"/>
              <a:t>Another example</a:t>
            </a:r>
          </a:p>
          <a:p>
            <a:r>
              <a:rPr lang="en-US" dirty="0" smtClean="0"/>
              <a:t>DO 10 I = 1.25     DO10I=1.25</a:t>
            </a:r>
          </a:p>
          <a:p>
            <a:r>
              <a:rPr lang="en-US" dirty="0" smtClean="0"/>
              <a:t>DO 10 I = 1,25     DO10I=1,25 </a:t>
            </a:r>
          </a:p>
          <a:p>
            <a:pPr lvl="1"/>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Derivations</a:t>
            </a:r>
            <a:endParaRPr lang="en-US" dirty="0"/>
          </a:p>
        </p:txBody>
      </p:sp>
      <p:sp>
        <p:nvSpPr>
          <p:cNvPr id="3" name="Content Placeholder 2"/>
          <p:cNvSpPr>
            <a:spLocks noGrp="1"/>
          </p:cNvSpPr>
          <p:nvPr>
            <p:ph idx="1"/>
          </p:nvPr>
        </p:nvSpPr>
        <p:spPr/>
        <p:txBody>
          <a:bodyPr/>
          <a:lstStyle/>
          <a:p>
            <a:pPr algn="just"/>
            <a:r>
              <a:rPr lang="en-US" dirty="0" smtClean="0"/>
              <a:t>The construction of a parse tree can be made precise by taking a derivational view, in which productions are treated as rewriting rules.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At each step, we choose a non-terminal to replace. Different choices can lead to different derivations.</a:t>
            </a:r>
          </a:p>
          <a:p>
            <a:pPr algn="just"/>
            <a:endParaRPr lang="en-US" dirty="0" smtClean="0"/>
          </a:p>
          <a:p>
            <a:pPr algn="just"/>
            <a:r>
              <a:rPr lang="en-US" dirty="0" smtClean="0"/>
              <a:t>Two derivations are of interest</a:t>
            </a:r>
          </a:p>
          <a:p>
            <a:pPr algn="just">
              <a:buNone/>
            </a:pPr>
            <a:r>
              <a:rPr lang="en-US" dirty="0" smtClean="0"/>
              <a:t>1. </a:t>
            </a:r>
            <a:r>
              <a:rPr lang="en-US" i="1" dirty="0" smtClean="0"/>
              <a:t>Leftmost: replace leftmost non-terminal (NT) at each step</a:t>
            </a:r>
          </a:p>
          <a:p>
            <a:pPr algn="just">
              <a:buNone/>
            </a:pPr>
            <a:r>
              <a:rPr lang="en-US" dirty="0" smtClean="0"/>
              <a:t>2. </a:t>
            </a:r>
            <a:r>
              <a:rPr lang="en-US" i="1" dirty="0" smtClean="0"/>
              <a:t>Rightmost: replace rightmost NT at each step</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Users\Admin\Desktop\compiler design ppts\pic31.PNG"/>
          <p:cNvPicPr>
            <a:picLocks noChangeAspect="1" noChangeArrowheads="1"/>
          </p:cNvPicPr>
          <p:nvPr/>
        </p:nvPicPr>
        <p:blipFill>
          <a:blip r:embed="rId2" cstate="print"/>
          <a:srcRect/>
          <a:stretch>
            <a:fillRect/>
          </a:stretch>
        </p:blipFill>
        <p:spPr bwMode="auto">
          <a:xfrm>
            <a:off x="0" y="0"/>
            <a:ext cx="9144000" cy="64770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The two derivations produce different </a:t>
            </a:r>
            <a:r>
              <a:rPr lang="en-US" i="1" dirty="0" smtClean="0"/>
              <a:t>parse trees. The parse trees imply different </a:t>
            </a:r>
            <a:r>
              <a:rPr lang="en-US" dirty="0" smtClean="0"/>
              <a:t>evaluation orders!</a:t>
            </a:r>
          </a:p>
          <a:p>
            <a:r>
              <a:rPr lang="en-US" b="1" dirty="0" smtClean="0"/>
              <a:t>Parse Trees</a:t>
            </a:r>
          </a:p>
          <a:p>
            <a:pPr lvl="1"/>
            <a:r>
              <a:rPr lang="en-US" dirty="0" smtClean="0"/>
              <a:t>The derivations can be represented in a tree-like fashion.</a:t>
            </a:r>
          </a:p>
          <a:p>
            <a:pPr lvl="1"/>
            <a:r>
              <a:rPr lang="en-US" dirty="0" smtClean="0"/>
              <a:t>The interior nodes contain the non-terminals used during the derivation</a:t>
            </a:r>
            <a:endParaRPr lang="en-US" dirty="0"/>
          </a:p>
        </p:txBody>
      </p:sp>
      <p:pic>
        <p:nvPicPr>
          <p:cNvPr id="8194" name="Picture 2" descr="C:\Users\Admin\Desktop\compiler design ppts\pic32.PNG"/>
          <p:cNvPicPr>
            <a:picLocks noChangeAspect="1" noChangeArrowheads="1"/>
          </p:cNvPicPr>
          <p:nvPr/>
        </p:nvPicPr>
        <p:blipFill>
          <a:blip r:embed="rId3" cstate="print"/>
          <a:srcRect/>
          <a:stretch>
            <a:fillRect/>
          </a:stretch>
        </p:blipFill>
        <p:spPr bwMode="auto">
          <a:xfrm>
            <a:off x="0" y="3124200"/>
            <a:ext cx="8458200" cy="37338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9218" name="Picture 2" descr="C:\Users\Admin\Desktop\compiler design ppts\pic33.PNG"/>
          <p:cNvPicPr>
            <a:picLocks noChangeAspect="1" noChangeArrowheads="1"/>
          </p:cNvPicPr>
          <p:nvPr/>
        </p:nvPicPr>
        <p:blipFill>
          <a:blip r:embed="rId2" cstate="print"/>
          <a:srcRect/>
          <a:stretch>
            <a:fillRect/>
          </a:stretch>
        </p:blipFill>
        <p:spPr bwMode="auto">
          <a:xfrm>
            <a:off x="0" y="1295400"/>
            <a:ext cx="8915400" cy="48006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Context free grammars Versus Regular Expressions</a:t>
            </a:r>
            <a:endParaRPr lang="en-US" dirty="0"/>
          </a:p>
        </p:txBody>
      </p:sp>
      <p:sp>
        <p:nvSpPr>
          <p:cNvPr id="3" name="Content Placeholder 2"/>
          <p:cNvSpPr>
            <a:spLocks noGrp="1"/>
          </p:cNvSpPr>
          <p:nvPr>
            <p:ph idx="1"/>
          </p:nvPr>
        </p:nvSpPr>
        <p:spPr/>
        <p:txBody>
          <a:bodyPr/>
          <a:lstStyle/>
          <a:p>
            <a:pPr algn="just"/>
            <a:r>
              <a:rPr lang="en-US" dirty="0" smtClean="0"/>
              <a:t>Every construct that can be described by a regular expression can be described by a grammar, but not vice versa.</a:t>
            </a:r>
          </a:p>
          <a:p>
            <a:pPr algn="just"/>
            <a:r>
              <a:rPr lang="en-US" dirty="0" smtClean="0"/>
              <a:t>Alternatively, every regular language is a context free language, but not vice-versa.</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dirty="0" smtClean="0"/>
              <a:t>We can construct mechanically a grammar to recognize the same language as a non deterministic finite automaton (NFA).</a:t>
            </a:r>
          </a:p>
          <a:p>
            <a:pPr algn="just"/>
            <a:r>
              <a:rPr lang="en-US" dirty="0" smtClean="0"/>
              <a:t>It uses the following construction:</a:t>
            </a:r>
          </a:p>
          <a:p>
            <a:pPr lvl="1" algn="just"/>
            <a:r>
              <a:rPr lang="en-US" dirty="0" smtClean="0"/>
              <a:t>For each state </a:t>
            </a:r>
            <a:r>
              <a:rPr lang="en-US" dirty="0" err="1" smtClean="0"/>
              <a:t>i</a:t>
            </a:r>
            <a:r>
              <a:rPr lang="en-US" dirty="0" smtClean="0"/>
              <a:t> of the NFA, create a non terminal Ai</a:t>
            </a:r>
          </a:p>
          <a:p>
            <a:pPr lvl="1" algn="just"/>
            <a:r>
              <a:rPr lang="en-US" dirty="0" smtClean="0"/>
              <a:t>If state </a:t>
            </a:r>
            <a:r>
              <a:rPr lang="en-US" dirty="0" err="1" smtClean="0"/>
              <a:t>i</a:t>
            </a:r>
            <a:r>
              <a:rPr lang="en-US" dirty="0" smtClean="0"/>
              <a:t> has a transition to state j on input a, add the production </a:t>
            </a:r>
            <a:r>
              <a:rPr lang="en-US" dirty="0" err="1" smtClean="0"/>
              <a:t>Ai</a:t>
            </a:r>
            <a:r>
              <a:rPr lang="en-US" dirty="0" err="1" smtClean="0">
                <a:sym typeface="Wingdings" pitchFamily="2" charset="2"/>
              </a:rPr>
              <a:t>aA</a:t>
            </a:r>
            <a:r>
              <a:rPr lang="en-US" baseline="-25000" dirty="0" err="1" smtClean="0">
                <a:sym typeface="Wingdings" pitchFamily="2" charset="2"/>
              </a:rPr>
              <a:t>j</a:t>
            </a:r>
            <a:r>
              <a:rPr lang="en-US" dirty="0" smtClean="0">
                <a:sym typeface="Wingdings" pitchFamily="2" charset="2"/>
              </a:rPr>
              <a:t>. If state </a:t>
            </a:r>
            <a:r>
              <a:rPr lang="en-US" dirty="0" err="1" smtClean="0">
                <a:sym typeface="Wingdings" pitchFamily="2" charset="2"/>
              </a:rPr>
              <a:t>i</a:t>
            </a:r>
            <a:r>
              <a:rPr lang="en-US" dirty="0" smtClean="0">
                <a:sym typeface="Wingdings" pitchFamily="2" charset="2"/>
              </a:rPr>
              <a:t> goes to state j on input epsilon, add the production </a:t>
            </a:r>
            <a:r>
              <a:rPr lang="en-US" dirty="0" err="1" smtClean="0">
                <a:sym typeface="Wingdings" pitchFamily="2" charset="2"/>
              </a:rPr>
              <a:t>AiAj</a:t>
            </a:r>
            <a:r>
              <a:rPr lang="en-US" dirty="0" smtClean="0">
                <a:sym typeface="Wingdings" pitchFamily="2" charset="2"/>
              </a:rPr>
              <a:t>.</a:t>
            </a:r>
          </a:p>
          <a:p>
            <a:pPr lvl="1" algn="just"/>
            <a:r>
              <a:rPr lang="en-US" dirty="0" smtClean="0">
                <a:sym typeface="Wingdings" pitchFamily="2" charset="2"/>
              </a:rPr>
              <a:t>If </a:t>
            </a:r>
            <a:r>
              <a:rPr lang="en-US" dirty="0" err="1" smtClean="0">
                <a:sym typeface="Wingdings" pitchFamily="2" charset="2"/>
              </a:rPr>
              <a:t>i</a:t>
            </a:r>
            <a:r>
              <a:rPr lang="en-US" dirty="0" smtClean="0">
                <a:sym typeface="Wingdings" pitchFamily="2" charset="2"/>
              </a:rPr>
              <a:t> is an accepting state, add </a:t>
            </a:r>
            <a:r>
              <a:rPr lang="en-US" dirty="0" err="1" smtClean="0">
                <a:sym typeface="Wingdings" pitchFamily="2" charset="2"/>
              </a:rPr>
              <a:t>Aiƹ</a:t>
            </a:r>
            <a:r>
              <a:rPr lang="en-US" dirty="0" smtClean="0">
                <a:sym typeface="Wingdings" pitchFamily="2" charset="2"/>
              </a:rPr>
              <a:t>.</a:t>
            </a:r>
          </a:p>
          <a:p>
            <a:pPr lvl="1" algn="just"/>
            <a:r>
              <a:rPr lang="en-US" dirty="0" smtClean="0">
                <a:sym typeface="Wingdings" pitchFamily="2" charset="2"/>
              </a:rPr>
              <a:t>If </a:t>
            </a:r>
            <a:r>
              <a:rPr lang="en-US" dirty="0" err="1" smtClean="0">
                <a:sym typeface="Wingdings" pitchFamily="2" charset="2"/>
              </a:rPr>
              <a:t>i</a:t>
            </a:r>
            <a:r>
              <a:rPr lang="en-US" dirty="0" smtClean="0">
                <a:sym typeface="Wingdings" pitchFamily="2" charset="2"/>
              </a:rPr>
              <a:t> is the start state, make Ai be the start symbol of the grammar.</a:t>
            </a:r>
          </a:p>
          <a:p>
            <a:pPr lvl="1" algn="just"/>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Techniques</a:t>
            </a:r>
            <a:endParaRPr lang="en-US" dirty="0"/>
          </a:p>
        </p:txBody>
      </p:sp>
      <p:sp>
        <p:nvSpPr>
          <p:cNvPr id="3" name="Content Placeholder 2"/>
          <p:cNvSpPr>
            <a:spLocks noGrp="1"/>
          </p:cNvSpPr>
          <p:nvPr>
            <p:ph idx="1"/>
          </p:nvPr>
        </p:nvSpPr>
        <p:spPr/>
        <p:txBody>
          <a:bodyPr/>
          <a:lstStyle/>
          <a:p>
            <a:r>
              <a:rPr lang="en-US" dirty="0" smtClean="0"/>
              <a:t>There are two primary parsing techniques:</a:t>
            </a:r>
          </a:p>
          <a:p>
            <a:pPr lvl="1"/>
            <a:r>
              <a:rPr lang="en-US" dirty="0" smtClean="0"/>
              <a:t>Top-down</a:t>
            </a:r>
          </a:p>
          <a:p>
            <a:pPr lvl="1"/>
            <a:r>
              <a:rPr lang="en-US" dirty="0" smtClean="0"/>
              <a:t>Bottom-up</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6553200" cy="685800"/>
          </a:xfrm>
        </p:spPr>
        <p:txBody>
          <a:bodyPr>
            <a:normAutofit fontScale="90000"/>
          </a:bodyPr>
          <a:lstStyle/>
          <a:p>
            <a:r>
              <a:rPr lang="en-US" dirty="0" smtClean="0"/>
              <a:t>Top- down parsers: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A top-down parsers starts at the root of the parse tree and grows towards leaves.</a:t>
            </a:r>
          </a:p>
          <a:p>
            <a:pPr algn="just"/>
            <a:r>
              <a:rPr lang="en-US" dirty="0" smtClean="0"/>
              <a:t> At each node, the parser picks a production and tries to match the input. </a:t>
            </a:r>
          </a:p>
          <a:p>
            <a:pPr algn="just"/>
            <a:r>
              <a:rPr lang="en-US" dirty="0" smtClean="0"/>
              <a:t>However, the parser may pick the wrong production in which case it will need to backtrack.</a:t>
            </a:r>
          </a:p>
          <a:p>
            <a:pPr algn="just"/>
            <a:r>
              <a:rPr lang="en-US" dirty="0" smtClean="0"/>
              <a:t> Some grammars are backtrack- free.</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4572000" cy="1143000"/>
          </a:xfrm>
        </p:spPr>
        <p:txBody>
          <a:bodyPr/>
          <a:lstStyle/>
          <a:p>
            <a:r>
              <a:rPr lang="en-US" dirty="0" smtClean="0"/>
              <a:t>Bottom-up parsers:</a:t>
            </a:r>
            <a:endParaRPr lang="en-US" dirty="0"/>
          </a:p>
        </p:txBody>
      </p:sp>
      <p:sp>
        <p:nvSpPr>
          <p:cNvPr id="3" name="Content Placeholder 2"/>
          <p:cNvSpPr>
            <a:spLocks noGrp="1"/>
          </p:cNvSpPr>
          <p:nvPr>
            <p:ph idx="1"/>
          </p:nvPr>
        </p:nvSpPr>
        <p:spPr/>
        <p:txBody>
          <a:bodyPr/>
          <a:lstStyle/>
          <a:p>
            <a:pPr algn="just"/>
            <a:r>
              <a:rPr lang="en-US" dirty="0" smtClean="0"/>
              <a:t>A bottom- up parser starts at the leaves and grows toward root of the parse tree. </a:t>
            </a:r>
          </a:p>
          <a:p>
            <a:pPr algn="just"/>
            <a:r>
              <a:rPr lang="en-US" dirty="0" smtClean="0"/>
              <a:t>As input is consumed, the parser encodes possibilities in an internal state.</a:t>
            </a:r>
          </a:p>
          <a:p>
            <a:pPr algn="just"/>
            <a:r>
              <a:rPr lang="en-US" dirty="0" smtClean="0"/>
              <a:t> The bottom- up parser starts in a state valid for legal first tokens.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Recognition of reserved keywords and identifiers</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To reduce the number of states, enter keywords into the symbol table as if they were identifiers.</a:t>
            </a:r>
          </a:p>
          <a:p>
            <a:pPr algn="just">
              <a:buNone/>
            </a:pPr>
            <a:endParaRPr lang="en-US" dirty="0" smtClean="0"/>
          </a:p>
          <a:p>
            <a:pPr algn="just"/>
            <a:r>
              <a:rPr lang="en-US" dirty="0" smtClean="0"/>
              <a:t>When the LA consults the symbol table to find the correct lexical value to return, it discovers that this identifier is really a keyword, and the symbol table entry has the proper token code to return.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Admin\Desktop\compiler design ppts\parser pic.PNG"/>
          <p:cNvPicPr>
            <a:picLocks noChangeAspect="1" noChangeArrowheads="1"/>
          </p:cNvPicPr>
          <p:nvPr/>
        </p:nvPicPr>
        <p:blipFill>
          <a:blip r:embed="rId3" cstate="print"/>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3962400" cy="1143000"/>
          </a:xfrm>
        </p:spPr>
        <p:txBody>
          <a:bodyPr/>
          <a:lstStyle/>
          <a:p>
            <a:r>
              <a:rPr lang="en-US" dirty="0" smtClean="0"/>
              <a:t>LL(1) Parser</a:t>
            </a:r>
            <a:endParaRPr lang="en-US" dirty="0"/>
          </a:p>
        </p:txBody>
      </p:sp>
      <p:sp>
        <p:nvSpPr>
          <p:cNvPr id="3" name="Content Placeholder 2"/>
          <p:cNvSpPr>
            <a:spLocks noGrp="1"/>
          </p:cNvSpPr>
          <p:nvPr>
            <p:ph idx="1"/>
          </p:nvPr>
        </p:nvSpPr>
        <p:spPr/>
        <p:txBody>
          <a:bodyPr/>
          <a:lstStyle/>
          <a:p>
            <a:pPr algn="just"/>
            <a:r>
              <a:rPr lang="en-US" dirty="0" smtClean="0"/>
              <a:t>The first L in LL(1) stands for scanning the input from left to right</a:t>
            </a:r>
          </a:p>
          <a:p>
            <a:pPr algn="just"/>
            <a:r>
              <a:rPr lang="en-US" dirty="0" smtClean="0"/>
              <a:t>The second L stands for producing a leftmost derivation</a:t>
            </a:r>
          </a:p>
          <a:p>
            <a:pPr algn="just"/>
            <a:r>
              <a:rPr lang="en-US" dirty="0" smtClean="0"/>
              <a:t>The “1” stands for using one input symbol of </a:t>
            </a:r>
            <a:r>
              <a:rPr lang="en-US" dirty="0" err="1" smtClean="0"/>
              <a:t>lookahead</a:t>
            </a:r>
            <a:r>
              <a:rPr lang="en-US" dirty="0" smtClean="0"/>
              <a:t> at each step to make parsing action decisions.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Descent Parsing</a:t>
            </a:r>
            <a:endParaRPr lang="en-US" dirty="0"/>
          </a:p>
        </p:txBody>
      </p:sp>
      <p:sp>
        <p:nvSpPr>
          <p:cNvPr id="3" name="Content Placeholder 2"/>
          <p:cNvSpPr>
            <a:spLocks noGrp="1"/>
          </p:cNvSpPr>
          <p:nvPr>
            <p:ph idx="1"/>
          </p:nvPr>
        </p:nvSpPr>
        <p:spPr/>
        <p:txBody>
          <a:bodyPr/>
          <a:lstStyle/>
          <a:p>
            <a:pPr algn="just"/>
            <a:r>
              <a:rPr lang="en-US" dirty="0" smtClean="0"/>
              <a:t>It consists of a set of procedures, one for each non terminal.</a:t>
            </a:r>
          </a:p>
          <a:p>
            <a:pPr algn="just"/>
            <a:r>
              <a:rPr lang="en-US" dirty="0" smtClean="0"/>
              <a:t>Execution begins with the procedure for the start symbol, which halts and announces success if it scans the entire input string.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0"/>
            <a:ext cx="9525000" cy="762000"/>
          </a:xfrm>
        </p:spPr>
        <p:txBody>
          <a:bodyPr>
            <a:noAutofit/>
          </a:bodyPr>
          <a:lstStyle/>
          <a:p>
            <a:r>
              <a:rPr lang="en-US" sz="2400" b="1" dirty="0" smtClean="0"/>
              <a:t>Fig. A typical procedure for a non-terminal in a top-down parser</a:t>
            </a:r>
            <a:endParaRPr lang="en-US" sz="2400" b="1" dirty="0"/>
          </a:p>
        </p:txBody>
      </p:sp>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dirty="0" smtClean="0"/>
              <a:t>Void A( )</a:t>
            </a:r>
          </a:p>
          <a:p>
            <a:pPr>
              <a:buNone/>
            </a:pPr>
            <a:r>
              <a:rPr lang="en-US" dirty="0" smtClean="0"/>
              <a:t>{</a:t>
            </a:r>
          </a:p>
          <a:p>
            <a:pPr>
              <a:buNone/>
            </a:pPr>
            <a:r>
              <a:rPr lang="en-US" dirty="0" smtClean="0"/>
              <a:t>  choose an A-production, A-&gt;X1,X2….</a:t>
            </a:r>
            <a:r>
              <a:rPr lang="en-US" dirty="0" err="1" smtClean="0"/>
              <a:t>Xk</a:t>
            </a:r>
            <a:r>
              <a:rPr lang="en-US" dirty="0" smtClean="0"/>
              <a:t>;</a:t>
            </a:r>
          </a:p>
          <a:p>
            <a:pPr>
              <a:buNone/>
            </a:pPr>
            <a:r>
              <a:rPr lang="en-US" dirty="0" smtClean="0"/>
              <a:t>   for(</a:t>
            </a:r>
            <a:r>
              <a:rPr lang="en-US" dirty="0" err="1" smtClean="0"/>
              <a:t>i</a:t>
            </a:r>
            <a:r>
              <a:rPr lang="en-US" dirty="0" smtClean="0"/>
              <a:t>=1….k){</a:t>
            </a:r>
          </a:p>
          <a:p>
            <a:pPr>
              <a:buNone/>
            </a:pPr>
            <a:r>
              <a:rPr lang="en-US" dirty="0" smtClean="0"/>
              <a:t>         if(Xi is a non-terminal)</a:t>
            </a:r>
          </a:p>
          <a:p>
            <a:pPr>
              <a:buNone/>
            </a:pPr>
            <a:r>
              <a:rPr lang="en-US" dirty="0" smtClean="0"/>
              <a:t>		     call procedure Xi( );</a:t>
            </a:r>
          </a:p>
          <a:p>
            <a:pPr>
              <a:buNone/>
            </a:pPr>
            <a:r>
              <a:rPr lang="en-US" dirty="0" smtClean="0"/>
              <a:t>         else if(Xi equals the current input symbol a)</a:t>
            </a:r>
          </a:p>
          <a:p>
            <a:pPr>
              <a:buNone/>
            </a:pPr>
            <a:r>
              <a:rPr lang="en-US" dirty="0" smtClean="0"/>
              <a:t>    	      advance the input to the next symbol;</a:t>
            </a:r>
          </a:p>
          <a:p>
            <a:pPr>
              <a:buNone/>
            </a:pPr>
            <a:r>
              <a:rPr lang="en-US" dirty="0" smtClean="0"/>
              <a:t>          else /*an error has occurred*/;</a:t>
            </a:r>
          </a:p>
          <a:p>
            <a:pPr>
              <a:buNone/>
            </a:pPr>
            <a:r>
              <a:rPr lang="en-US" dirty="0" smtClean="0"/>
              <a:t>	}</a:t>
            </a:r>
          </a:p>
          <a:p>
            <a:pPr>
              <a:buNone/>
            </a:pPr>
            <a:r>
              <a:rPr lang="en-US" dirty="0" smtClean="0"/>
              <a:t>}</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r>
              <a:rPr lang="en-US" dirty="0" smtClean="0"/>
              <a:t>Predictive parsers, that is, recursive-descent parsers needing no backtracking can be constructed for a class of grammars called LL(1).</a:t>
            </a:r>
          </a:p>
          <a:p>
            <a:pPr algn="just"/>
            <a:endParaRPr lang="en-US" dirty="0" smtClean="0"/>
          </a:p>
          <a:p>
            <a:pPr algn="just"/>
            <a:r>
              <a:rPr lang="en-US" dirty="0" smtClean="0"/>
              <a:t>A grammar G is LL(1) if and only if whenever               A-&gt;</a:t>
            </a:r>
            <a:r>
              <a:rPr lang="el-GR" dirty="0" smtClean="0"/>
              <a:t>α</a:t>
            </a:r>
            <a:r>
              <a:rPr lang="en-US" dirty="0" smtClean="0"/>
              <a:t>|</a:t>
            </a:r>
            <a:r>
              <a:rPr lang="el-GR" dirty="0" smtClean="0"/>
              <a:t>β</a:t>
            </a:r>
            <a:r>
              <a:rPr lang="en-US" dirty="0" smtClean="0"/>
              <a:t> are two distinct productions of G, the following conditions hold:</a:t>
            </a:r>
          </a:p>
          <a:p>
            <a:pPr marL="971550" lvl="1" indent="-514350" algn="just">
              <a:buAutoNum type="arabicPeriod"/>
            </a:pPr>
            <a:r>
              <a:rPr lang="en-US" dirty="0" smtClean="0"/>
              <a:t>For no terminal </a:t>
            </a:r>
            <a:r>
              <a:rPr lang="en-US" b="1" dirty="0" smtClean="0"/>
              <a:t>a </a:t>
            </a:r>
            <a:r>
              <a:rPr lang="en-US" dirty="0" smtClean="0"/>
              <a:t>do both </a:t>
            </a:r>
            <a:r>
              <a:rPr lang="el-GR" dirty="0" smtClean="0"/>
              <a:t>α</a:t>
            </a:r>
            <a:r>
              <a:rPr lang="en-US" dirty="0" smtClean="0"/>
              <a:t> and </a:t>
            </a:r>
            <a:r>
              <a:rPr lang="el-GR" dirty="0" smtClean="0"/>
              <a:t>β</a:t>
            </a:r>
            <a:r>
              <a:rPr lang="en-US" dirty="0" smtClean="0"/>
              <a:t> derive string beginning with </a:t>
            </a:r>
            <a:r>
              <a:rPr lang="en-US" b="1" dirty="0" smtClean="0"/>
              <a:t>a</a:t>
            </a:r>
            <a:r>
              <a:rPr lang="en-US" dirty="0" smtClean="0"/>
              <a:t>. (Equivalent to the statement that FIRST(</a:t>
            </a:r>
            <a:r>
              <a:rPr lang="el-GR" dirty="0" smtClean="0"/>
              <a:t>α</a:t>
            </a:r>
            <a:r>
              <a:rPr lang="en-US" dirty="0" smtClean="0"/>
              <a:t>) and FIRST(</a:t>
            </a:r>
            <a:r>
              <a:rPr lang="el-GR" dirty="0" smtClean="0"/>
              <a:t>β</a:t>
            </a:r>
            <a:r>
              <a:rPr lang="en-US" dirty="0" smtClean="0"/>
              <a:t>) are disjoint sets).</a:t>
            </a:r>
          </a:p>
          <a:p>
            <a:pPr marL="971550" lvl="1" indent="-514350" algn="just">
              <a:buAutoNum type="arabicPeriod"/>
            </a:pPr>
            <a:r>
              <a:rPr lang="en-US" dirty="0" smtClean="0"/>
              <a:t>At most one of </a:t>
            </a:r>
            <a:r>
              <a:rPr lang="el-GR" dirty="0" smtClean="0"/>
              <a:t>α</a:t>
            </a:r>
            <a:r>
              <a:rPr lang="en-US" dirty="0" smtClean="0"/>
              <a:t> and </a:t>
            </a:r>
            <a:r>
              <a:rPr lang="el-GR" dirty="0" smtClean="0"/>
              <a:t>β</a:t>
            </a:r>
            <a:r>
              <a:rPr lang="en-US" dirty="0" smtClean="0"/>
              <a:t> can derive the empty string.</a:t>
            </a:r>
          </a:p>
          <a:p>
            <a:pPr marL="971550" lvl="1" indent="-514350" algn="just">
              <a:buAutoNum type="arabicPeriod"/>
            </a:pPr>
            <a:r>
              <a:rPr lang="en-US" dirty="0" smtClean="0"/>
              <a:t>If  </a:t>
            </a:r>
            <a:r>
              <a:rPr lang="el-GR" dirty="0" smtClean="0"/>
              <a:t>ε</a:t>
            </a:r>
            <a:r>
              <a:rPr lang="en-US" dirty="0" smtClean="0"/>
              <a:t> is in FIRST(</a:t>
            </a:r>
            <a:r>
              <a:rPr lang="el-GR" dirty="0" smtClean="0"/>
              <a:t>β</a:t>
            </a:r>
            <a:r>
              <a:rPr lang="en-US" dirty="0" smtClean="0"/>
              <a:t>) , then FIRST(</a:t>
            </a:r>
            <a:r>
              <a:rPr lang="el-GR" dirty="0" smtClean="0"/>
              <a:t>α</a:t>
            </a:r>
            <a:r>
              <a:rPr lang="en-US" dirty="0" smtClean="0"/>
              <a:t>) and FOLLOW(A) are disjoint sets, and likewise  if </a:t>
            </a:r>
            <a:r>
              <a:rPr lang="el-GR" dirty="0" smtClean="0"/>
              <a:t>ε </a:t>
            </a:r>
            <a:r>
              <a:rPr lang="en-US" dirty="0" smtClean="0"/>
              <a:t>is in FIRST(</a:t>
            </a:r>
            <a:r>
              <a:rPr lang="el-GR" dirty="0" smtClean="0"/>
              <a:t>α</a:t>
            </a:r>
            <a:r>
              <a:rPr lang="en-US" dirty="0" smtClean="0"/>
              <a:t>).</a:t>
            </a:r>
          </a:p>
          <a:p>
            <a:pPr algn="just">
              <a:buNone/>
            </a:pPr>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Consider the grammar</a:t>
            </a:r>
          </a:p>
          <a:p>
            <a:pPr lvl="1" algn="just">
              <a:buNone/>
            </a:pPr>
            <a:r>
              <a:rPr lang="en-US" dirty="0" smtClean="0"/>
              <a:t>E-&gt; </a:t>
            </a:r>
            <a:r>
              <a:rPr lang="en-US" dirty="0" err="1" smtClean="0"/>
              <a:t>iE</a:t>
            </a:r>
            <a:r>
              <a:rPr lang="en-US" baseline="30000" dirty="0" smtClean="0"/>
              <a:t>’</a:t>
            </a:r>
          </a:p>
          <a:p>
            <a:pPr lvl="1" algn="just">
              <a:buNone/>
            </a:pPr>
            <a:r>
              <a:rPr lang="en-US" dirty="0" smtClean="0"/>
              <a:t>E’-&gt; +</a:t>
            </a:r>
            <a:r>
              <a:rPr lang="en-US" dirty="0" err="1" smtClean="0"/>
              <a:t>iE</a:t>
            </a:r>
            <a:r>
              <a:rPr lang="en-US" dirty="0" smtClean="0"/>
              <a:t>’/ Ԑ</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normAutofit fontScale="92500" lnSpcReduction="20000"/>
          </a:bodyPr>
          <a:lstStyle/>
          <a:p>
            <a:pPr>
              <a:buNone/>
            </a:pPr>
            <a:r>
              <a:rPr lang="en-US" sz="2400" dirty="0" smtClean="0"/>
              <a:t>E( )</a:t>
            </a:r>
          </a:p>
          <a:p>
            <a:pPr>
              <a:buNone/>
            </a:pPr>
            <a:r>
              <a:rPr lang="en-US" sz="2400" dirty="0" smtClean="0"/>
              <a:t>{</a:t>
            </a:r>
          </a:p>
          <a:p>
            <a:pPr>
              <a:buNone/>
            </a:pPr>
            <a:r>
              <a:rPr lang="en-US" sz="2400" dirty="0" smtClean="0"/>
              <a:t>	if(l==‘</a:t>
            </a:r>
            <a:r>
              <a:rPr lang="en-US" sz="2400" dirty="0" err="1" smtClean="0"/>
              <a:t>i</a:t>
            </a:r>
            <a:r>
              <a:rPr lang="en-US" sz="2400" dirty="0" smtClean="0"/>
              <a:t>’)</a:t>
            </a:r>
          </a:p>
          <a:p>
            <a:pPr>
              <a:buNone/>
            </a:pPr>
            <a:r>
              <a:rPr lang="en-US" sz="2400" dirty="0" smtClean="0"/>
              <a:t>   {</a:t>
            </a:r>
          </a:p>
          <a:p>
            <a:pPr>
              <a:buNone/>
            </a:pPr>
            <a:r>
              <a:rPr lang="en-US" sz="2400" dirty="0" smtClean="0"/>
              <a:t>		match(‘</a:t>
            </a:r>
            <a:r>
              <a:rPr lang="en-US" sz="2400" dirty="0" err="1" smtClean="0"/>
              <a:t>i</a:t>
            </a:r>
            <a:r>
              <a:rPr lang="en-US" sz="2400" dirty="0" smtClean="0"/>
              <a:t>’);</a:t>
            </a:r>
          </a:p>
          <a:p>
            <a:pPr>
              <a:buNone/>
            </a:pPr>
            <a:r>
              <a:rPr lang="en-US" sz="2400" dirty="0" smtClean="0"/>
              <a:t>               E’();</a:t>
            </a:r>
          </a:p>
          <a:p>
            <a:pPr>
              <a:buNone/>
            </a:pPr>
            <a:r>
              <a:rPr lang="en-US" sz="2400" dirty="0" smtClean="0"/>
              <a:t>     }</a:t>
            </a:r>
          </a:p>
          <a:p>
            <a:pPr>
              <a:buNone/>
            </a:pPr>
            <a:r>
              <a:rPr lang="en-US" sz="2400" dirty="0" smtClean="0"/>
              <a:t>}</a:t>
            </a:r>
          </a:p>
          <a:p>
            <a:pPr>
              <a:buNone/>
            </a:pPr>
            <a:r>
              <a:rPr lang="en-US" sz="2400" dirty="0" smtClean="0"/>
              <a:t>E’( )</a:t>
            </a:r>
          </a:p>
          <a:p>
            <a:pPr>
              <a:buNone/>
            </a:pPr>
            <a:r>
              <a:rPr lang="en-US" sz="2400" dirty="0" smtClean="0"/>
              <a:t>{</a:t>
            </a:r>
          </a:p>
          <a:p>
            <a:pPr>
              <a:buNone/>
            </a:pPr>
            <a:r>
              <a:rPr lang="en-US" sz="2400" dirty="0" smtClean="0"/>
              <a:t>	if(l==‘+’)</a:t>
            </a:r>
          </a:p>
          <a:p>
            <a:pPr>
              <a:buNone/>
            </a:pPr>
            <a:r>
              <a:rPr lang="en-US" sz="2400" dirty="0" smtClean="0"/>
              <a:t>    {</a:t>
            </a:r>
          </a:p>
          <a:p>
            <a:pPr>
              <a:buNone/>
            </a:pPr>
            <a:r>
              <a:rPr lang="en-US" sz="2400" dirty="0" smtClean="0"/>
              <a:t>		match(‘+’);</a:t>
            </a:r>
          </a:p>
          <a:p>
            <a:pPr>
              <a:buNone/>
            </a:pPr>
            <a:r>
              <a:rPr lang="en-US" sz="2400" dirty="0" smtClean="0"/>
              <a:t>		match(‘</a:t>
            </a:r>
            <a:r>
              <a:rPr lang="en-US" sz="2400" dirty="0" err="1" smtClean="0"/>
              <a:t>i</a:t>
            </a:r>
            <a:r>
              <a:rPr lang="en-US" sz="2400" dirty="0" smtClean="0"/>
              <a:t>’);</a:t>
            </a:r>
          </a:p>
          <a:p>
            <a:pPr>
              <a:buNone/>
            </a:pPr>
            <a:r>
              <a:rPr lang="en-US" sz="2400" dirty="0" smtClean="0"/>
              <a:t>		E’( );</a:t>
            </a:r>
          </a:p>
          <a:p>
            <a:pPr>
              <a:buNone/>
            </a:pPr>
            <a:r>
              <a:rPr lang="en-US" sz="2400" dirty="0" smtClean="0"/>
              <a:t>	}</a:t>
            </a:r>
          </a:p>
          <a:p>
            <a:pPr>
              <a:buNone/>
            </a:pPr>
            <a:r>
              <a:rPr lang="en-US" sz="2400" dirty="0" smtClean="0"/>
              <a:t>	else</a:t>
            </a:r>
          </a:p>
          <a:p>
            <a:pPr>
              <a:buNone/>
            </a:pPr>
            <a:r>
              <a:rPr lang="en-US" sz="2400" dirty="0" smtClean="0"/>
              <a:t>		return( );</a:t>
            </a:r>
          </a:p>
          <a:p>
            <a:pPr>
              <a:buNone/>
            </a:pPr>
            <a:r>
              <a:rPr lang="en-US" sz="2400" dirty="0" smtClean="0"/>
              <a:t>}</a:t>
            </a:r>
          </a:p>
          <a:p>
            <a:pPr>
              <a:buNone/>
            </a:pPr>
            <a:endParaRPr lang="en-US" sz="2400" dirty="0" smtClean="0"/>
          </a:p>
          <a:p>
            <a:pPr>
              <a:buNone/>
            </a:pPr>
            <a:endParaRPr lang="en-US" dirty="0" smtClean="0"/>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20000"/>
          </a:bodyPr>
          <a:lstStyle/>
          <a:p>
            <a:pPr>
              <a:buNone/>
            </a:pPr>
            <a:r>
              <a:rPr lang="en-US" dirty="0" smtClean="0"/>
              <a:t>match(char t)</a:t>
            </a:r>
          </a:p>
          <a:p>
            <a:pPr>
              <a:buNone/>
            </a:pPr>
            <a:r>
              <a:rPr lang="en-US" dirty="0" smtClean="0"/>
              <a:t>{</a:t>
            </a:r>
          </a:p>
          <a:p>
            <a:pPr>
              <a:buNone/>
            </a:pPr>
            <a:r>
              <a:rPr lang="en-US" dirty="0" smtClean="0"/>
              <a:t>      if(l==t)</a:t>
            </a:r>
          </a:p>
          <a:p>
            <a:pPr>
              <a:buNone/>
            </a:pPr>
            <a:r>
              <a:rPr lang="en-US" dirty="0" smtClean="0"/>
              <a:t>			l=</a:t>
            </a:r>
            <a:r>
              <a:rPr lang="en-US" dirty="0" err="1" smtClean="0"/>
              <a:t>getchar</a:t>
            </a:r>
            <a:r>
              <a:rPr lang="en-US" dirty="0" smtClean="0"/>
              <a:t>();</a:t>
            </a:r>
          </a:p>
          <a:p>
            <a:pPr>
              <a:buNone/>
            </a:pPr>
            <a:r>
              <a:rPr lang="en-US" dirty="0" smtClean="0"/>
              <a:t>	   else</a:t>
            </a:r>
          </a:p>
          <a:p>
            <a:pPr>
              <a:buNone/>
            </a:pPr>
            <a:r>
              <a:rPr lang="en-US" dirty="0" smtClean="0"/>
              <a:t>			</a:t>
            </a:r>
            <a:r>
              <a:rPr lang="en-US" dirty="0" err="1" smtClean="0"/>
              <a:t>printf</a:t>
            </a:r>
            <a:r>
              <a:rPr lang="en-US" dirty="0" smtClean="0"/>
              <a:t>(“error’);</a:t>
            </a:r>
          </a:p>
          <a:p>
            <a:pPr>
              <a:buNone/>
            </a:pPr>
            <a:r>
              <a:rPr lang="en-US" dirty="0" smtClean="0"/>
              <a:t>}</a:t>
            </a:r>
          </a:p>
          <a:p>
            <a:pPr>
              <a:buNone/>
            </a:pPr>
            <a:r>
              <a:rPr lang="en-US" dirty="0" smtClean="0"/>
              <a:t>main()</a:t>
            </a:r>
          </a:p>
          <a:p>
            <a:pPr>
              <a:buNone/>
            </a:pPr>
            <a:r>
              <a:rPr lang="en-US" dirty="0" smtClean="0"/>
              <a:t>{	</a:t>
            </a:r>
          </a:p>
          <a:p>
            <a:pPr>
              <a:buNone/>
            </a:pPr>
            <a:r>
              <a:rPr lang="en-US" dirty="0" smtClean="0"/>
              <a:t>	E();</a:t>
            </a:r>
          </a:p>
          <a:p>
            <a:pPr>
              <a:buNone/>
            </a:pPr>
            <a:r>
              <a:rPr lang="en-US" dirty="0" smtClean="0"/>
              <a:t>	if(l==‘$’)</a:t>
            </a:r>
          </a:p>
          <a:p>
            <a:pPr>
              <a:buNone/>
            </a:pPr>
            <a:r>
              <a:rPr lang="en-US" dirty="0" smtClean="0"/>
              <a:t>		</a:t>
            </a:r>
            <a:r>
              <a:rPr lang="en-US" dirty="0" err="1" smtClean="0"/>
              <a:t>printf</a:t>
            </a:r>
            <a:r>
              <a:rPr lang="en-US" dirty="0" smtClean="0"/>
              <a:t>(“parsing success”);</a:t>
            </a:r>
          </a:p>
          <a:p>
            <a:pPr>
              <a:buNone/>
            </a:pPr>
            <a:r>
              <a:rPr lang="en-US" dirty="0" smtClean="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Non-recursive predictive parsing</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algn="just"/>
            <a:r>
              <a:rPr lang="en-US" dirty="0" smtClean="0"/>
              <a:t>A non recursive predictive parser can be built by maintaining a stack explicitly rather than implicitly via recursive calls.</a:t>
            </a:r>
          </a:p>
          <a:p>
            <a:pPr algn="just"/>
            <a:r>
              <a:rPr lang="en-US" dirty="0" smtClean="0"/>
              <a:t>The table-driven parser has an input buffer, a stack containing  a sequence of grammar symbols, a parsing table constructed by a parsing algorithm and an output stream.</a:t>
            </a:r>
          </a:p>
          <a:p>
            <a:pPr algn="just"/>
            <a:r>
              <a:rPr lang="en-US" dirty="0" smtClean="0"/>
              <a:t>The input buffer contains the string to be parsed followed by the </a:t>
            </a:r>
            <a:r>
              <a:rPr lang="en-US" dirty="0" err="1" smtClean="0"/>
              <a:t>endmarker</a:t>
            </a:r>
            <a:r>
              <a:rPr lang="en-US" dirty="0" smtClean="0"/>
              <a:t> $.</a:t>
            </a:r>
          </a:p>
          <a:p>
            <a:pPr algn="just"/>
            <a:r>
              <a:rPr lang="en-US" dirty="0" smtClean="0"/>
              <a:t>We reuse the symbol $ to mark the bottom of the stack, which initially contains the start symbol of the grammar on top.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Parsing</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lgn="just"/>
            <a:r>
              <a:rPr lang="en-US" dirty="0" smtClean="0"/>
              <a:t>We can think of bottom-up parsing as the process of “reducing” a string w to the start symbol of the grammar.</a:t>
            </a:r>
          </a:p>
          <a:p>
            <a:pPr algn="just"/>
            <a:endParaRPr lang="en-US" dirty="0" smtClean="0"/>
          </a:p>
          <a:p>
            <a:pPr algn="just"/>
            <a:r>
              <a:rPr lang="en-US" dirty="0" smtClean="0"/>
              <a:t>At each reduction step, a specific substring matching the body of a production is replaced by the non-terminal at the head of that production.</a:t>
            </a:r>
          </a:p>
          <a:p>
            <a:pPr algn="just"/>
            <a:endParaRPr lang="en-US" dirty="0" smtClean="0"/>
          </a:p>
          <a:p>
            <a:pPr algn="just"/>
            <a:r>
              <a:rPr lang="en-US" dirty="0" smtClean="0"/>
              <a:t>The key decisions during bottom-up parsing are about when to reduce and about what production to apply, as the </a:t>
            </a:r>
            <a:r>
              <a:rPr lang="en-US" smtClean="0"/>
              <a:t>parse proceeds.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r>
              <a:rPr lang="en-US" b="1" dirty="0" smtClean="0"/>
              <a:t>Transition diagram for unsigned numbers</a:t>
            </a:r>
            <a:endParaRPr lang="en-US" b="1" dirty="0"/>
          </a:p>
        </p:txBody>
      </p:sp>
      <p:pic>
        <p:nvPicPr>
          <p:cNvPr id="259074" name="Picture 2" descr="C:\Users\Admin\Desktop\New folder\3.PNG"/>
          <p:cNvPicPr>
            <a:picLocks noChangeAspect="1" noChangeArrowheads="1"/>
          </p:cNvPicPr>
          <p:nvPr/>
        </p:nvPicPr>
        <p:blipFill>
          <a:blip r:embed="rId2" cstate="print"/>
          <a:srcRect/>
          <a:stretch>
            <a:fillRect/>
          </a:stretch>
        </p:blipFill>
        <p:spPr bwMode="auto">
          <a:xfrm>
            <a:off x="304800" y="1066800"/>
            <a:ext cx="8534400" cy="4267200"/>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smtClean="0"/>
              <a:t>Handle Pruning: A “handle” is a substring that matches the body of a production, and whose reduction represents one step along the reverse of a rightmost derivation.</a:t>
            </a:r>
          </a:p>
          <a:p>
            <a:pPr algn="just"/>
            <a:endParaRPr lang="en-US" dirty="0" smtClean="0"/>
          </a:p>
          <a:p>
            <a:pPr algn="just"/>
            <a:r>
              <a:rPr lang="en-US" dirty="0" smtClean="0"/>
              <a:t>Shift-reduce parsing: It is a form of bottom-up parsing in which a stack holds grammar symbols and an input buffer holds the rest of the string to be parsed.</a:t>
            </a:r>
          </a:p>
          <a:p>
            <a:pPr lvl="1" algn="just">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dirty="0" smtClean="0"/>
              <a:t>While the primary operations are shift and reduce, there are actually four possible actions a shift-reduce parser can make:</a:t>
            </a:r>
          </a:p>
          <a:p>
            <a:pPr marL="971550" lvl="1" indent="-514350" algn="just">
              <a:buAutoNum type="arabicPeriod"/>
            </a:pPr>
            <a:r>
              <a:rPr lang="en-US" dirty="0" smtClean="0"/>
              <a:t>Shift- Shift the next input symbol onto the top of the stack.</a:t>
            </a:r>
          </a:p>
          <a:p>
            <a:pPr marL="971550" lvl="1" indent="-514350" algn="just">
              <a:buAutoNum type="arabicPeriod"/>
            </a:pPr>
            <a:r>
              <a:rPr lang="en-US" dirty="0" smtClean="0"/>
              <a:t>Reduce- The right end of the string to be reduced must be at the top of the stack. Locate the left end of the string within the stack and decide what non terminal to replace the string.</a:t>
            </a:r>
          </a:p>
          <a:p>
            <a:pPr marL="971550" lvl="1" indent="-514350" algn="just">
              <a:buAutoNum type="arabicPeriod"/>
            </a:pPr>
            <a:r>
              <a:rPr lang="en-US" dirty="0" smtClean="0"/>
              <a:t>Accept- Announce successful completion of parsing.</a:t>
            </a:r>
          </a:p>
          <a:p>
            <a:pPr marL="971550" lvl="1" indent="-514350" algn="just">
              <a:buAutoNum type="arabicPeriod"/>
            </a:pPr>
            <a:r>
              <a:rPr lang="en-US" dirty="0" smtClean="0"/>
              <a:t>Error-Discover a syntax error and call an error recovery routine.</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Generators</a:t>
            </a:r>
            <a:endParaRPr lang="en-US" dirty="0"/>
          </a:p>
        </p:txBody>
      </p:sp>
      <p:sp>
        <p:nvSpPr>
          <p:cNvPr id="3" name="Content Placeholder 2"/>
          <p:cNvSpPr>
            <a:spLocks noGrp="1"/>
          </p:cNvSpPr>
          <p:nvPr>
            <p:ph idx="1"/>
          </p:nvPr>
        </p:nvSpPr>
        <p:spPr/>
        <p:txBody>
          <a:bodyPr/>
          <a:lstStyle/>
          <a:p>
            <a:r>
              <a:rPr lang="en-US" dirty="0" smtClean="0"/>
              <a:t>Parser generators exists for LL(1) and LALR(1) grammars. For </a:t>
            </a:r>
            <a:r>
              <a:rPr lang="en-US" dirty="0" err="1" smtClean="0"/>
              <a:t>eg</a:t>
            </a:r>
            <a:r>
              <a:rPr lang="en-US" dirty="0" smtClean="0"/>
              <a:t>.,</a:t>
            </a:r>
          </a:p>
          <a:p>
            <a:pPr lvl="1">
              <a:buFont typeface="Wingdings" pitchFamily="2" charset="2"/>
              <a:buChar char="§"/>
            </a:pPr>
            <a:r>
              <a:rPr lang="en-US" dirty="0" smtClean="0"/>
              <a:t>LALR(1)- YACC, Bison, CUP</a:t>
            </a:r>
          </a:p>
          <a:p>
            <a:pPr lvl="1">
              <a:buFont typeface="Wingdings" pitchFamily="2" charset="2"/>
              <a:buChar char="§"/>
            </a:pPr>
            <a:r>
              <a:rPr lang="en-US" dirty="0" smtClean="0"/>
              <a:t>LL(1)-ANTLR</a:t>
            </a:r>
          </a:p>
          <a:p>
            <a:pPr lvl="1">
              <a:buFont typeface="Wingdings" pitchFamily="2" charset="2"/>
              <a:buChar char="§"/>
            </a:pPr>
            <a:r>
              <a:rPr lang="en-US" dirty="0" smtClean="0"/>
              <a:t>Recursive Descent- </a:t>
            </a:r>
            <a:r>
              <a:rPr lang="en-US" dirty="0" err="1" smtClean="0"/>
              <a:t>JavaCC</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lstStyle/>
          <a:p>
            <a:r>
              <a:rPr lang="en-US" dirty="0" smtClean="0"/>
              <a:t>The structure of the </a:t>
            </a:r>
            <a:r>
              <a:rPr lang="en-US" dirty="0" err="1" smtClean="0"/>
              <a:t>yacc</a:t>
            </a:r>
            <a:r>
              <a:rPr lang="en-US" dirty="0" smtClean="0"/>
              <a:t> file is</a:t>
            </a:r>
          </a:p>
          <a:p>
            <a:pPr lvl="1">
              <a:buNone/>
            </a:pPr>
            <a:r>
              <a:rPr lang="en-US" dirty="0" smtClean="0"/>
              <a:t>Declarations</a:t>
            </a:r>
          </a:p>
          <a:p>
            <a:pPr lvl="1">
              <a:buNone/>
            </a:pPr>
            <a:r>
              <a:rPr lang="en-US" dirty="0" smtClean="0"/>
              <a:t>%%</a:t>
            </a:r>
          </a:p>
          <a:p>
            <a:pPr lvl="1">
              <a:buNone/>
            </a:pPr>
            <a:r>
              <a:rPr lang="en-US" dirty="0" smtClean="0"/>
              <a:t>Translation rules</a:t>
            </a:r>
          </a:p>
          <a:p>
            <a:pPr lvl="1">
              <a:buNone/>
            </a:pPr>
            <a:r>
              <a:rPr lang="en-US" dirty="0" smtClean="0"/>
              <a:t>%%</a:t>
            </a:r>
          </a:p>
          <a:p>
            <a:pPr lvl="1">
              <a:buNone/>
            </a:pPr>
            <a:r>
              <a:rPr lang="en-US" dirty="0" smtClean="0"/>
              <a:t>Supporting C/C++ functions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Admin\Desktop\compiler design ppts\new3.PNG"/>
          <p:cNvPicPr>
            <a:picLocks noChangeAspect="1" noChangeArrowheads="1"/>
          </p:cNvPicPr>
          <p:nvPr/>
        </p:nvPicPr>
        <p:blipFill>
          <a:blip r:embed="rId2" cstate="print"/>
          <a:srcRect/>
          <a:stretch>
            <a:fillRect/>
          </a:stretch>
        </p:blipFill>
        <p:spPr bwMode="auto">
          <a:xfrm>
            <a:off x="0" y="228600"/>
            <a:ext cx="9143999" cy="6172200"/>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Admin\Desktop\compiler design ppts\new1.PNG"/>
          <p:cNvPicPr>
            <a:picLocks noChangeAspect="1" noChangeArrowheads="1"/>
          </p:cNvPicPr>
          <p:nvPr/>
        </p:nvPicPr>
        <p:blipFill>
          <a:blip r:embed="rId2" cstate="print"/>
          <a:srcRect/>
          <a:stretch>
            <a:fillRect/>
          </a:stretch>
        </p:blipFill>
        <p:spPr bwMode="auto">
          <a:xfrm>
            <a:off x="0" y="0"/>
            <a:ext cx="9144000" cy="6477000"/>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Admin\Desktop\compiler design ppts\new2.PNG"/>
          <p:cNvPicPr>
            <a:picLocks noChangeAspect="1" noChangeArrowheads="1"/>
          </p:cNvPicPr>
          <p:nvPr/>
        </p:nvPicPr>
        <p:blipFill>
          <a:blip r:embed="rId2" cstate="print"/>
          <a:srcRect/>
          <a:stretch>
            <a:fillRect/>
          </a:stretch>
        </p:blipFill>
        <p:spPr bwMode="auto">
          <a:xfrm>
            <a:off x="0" y="0"/>
            <a:ext cx="9143999" cy="6324600"/>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00"/>
            <a:ext cx="8229600" cy="1143000"/>
          </a:xfrm>
        </p:spPr>
        <p:txBody>
          <a:bodyPr/>
          <a:lstStyle/>
          <a:p>
            <a:r>
              <a:rPr lang="en-US" b="1" dirty="0" smtClean="0"/>
              <a:t>Semantic Analysis</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Transition Diagram</a:t>
            </a:r>
            <a:endParaRPr lang="en-US" dirty="0"/>
          </a:p>
        </p:txBody>
      </p:sp>
      <p:pic>
        <p:nvPicPr>
          <p:cNvPr id="260098" name="Picture 2" descr="C:\Users\Admin\Desktop\New folder\4.PNG"/>
          <p:cNvPicPr>
            <a:picLocks noGrp="1" noChangeAspect="1" noChangeArrowheads="1"/>
          </p:cNvPicPr>
          <p:nvPr>
            <p:ph idx="1"/>
          </p:nvPr>
        </p:nvPicPr>
        <p:blipFill>
          <a:blip r:embed="rId2" cstate="print"/>
          <a:srcRect/>
          <a:stretch>
            <a:fillRect/>
          </a:stretch>
        </p:blipFill>
        <p:spPr bwMode="auto">
          <a:xfrm>
            <a:off x="533400" y="1295400"/>
            <a:ext cx="8077200" cy="5257800"/>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Syntax Directed Translation</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It is a systematic process of assigning meanings to programs which can also be viewed as computation of some special information(attributes) associated with the symbols of the Grammar.</a:t>
            </a:r>
          </a:p>
          <a:p>
            <a:pPr algn="just"/>
            <a:endParaRPr lang="en-US" dirty="0" smtClean="0"/>
          </a:p>
          <a:p>
            <a:pPr algn="just"/>
            <a:r>
              <a:rPr lang="en-US" dirty="0" smtClean="0"/>
              <a:t>To accomplish the task of syntax-directed translations, there are two general approaches:</a:t>
            </a:r>
          </a:p>
          <a:p>
            <a:pPr lvl="1" algn="just"/>
            <a:r>
              <a:rPr lang="en-US" dirty="0" smtClean="0"/>
              <a:t>Syntax-Directed Definitions(SDD)</a:t>
            </a:r>
          </a:p>
          <a:p>
            <a:pPr lvl="1" algn="just"/>
            <a:r>
              <a:rPr lang="en-US" dirty="0" smtClean="0"/>
              <a:t>Syntax-Directed Translation(SDT) Schemes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conceptual view of syntax-directed translation can be presented as</a:t>
            </a:r>
          </a:p>
          <a:p>
            <a:pPr algn="just">
              <a:buNone/>
            </a:pPr>
            <a:endParaRPr lang="en-US" dirty="0" smtClean="0"/>
          </a:p>
          <a:p>
            <a:pPr algn="just">
              <a:buNone/>
            </a:pPr>
            <a:r>
              <a:rPr lang="en-US" dirty="0" smtClean="0"/>
              <a:t>Input string </a:t>
            </a:r>
            <a:r>
              <a:rPr lang="en-US" dirty="0" smtClean="0">
                <a:sym typeface="Wingdings" pitchFamily="2" charset="2"/>
              </a:rPr>
              <a:t> Parse Tree Dependency graph Evaluation order for semantic rules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229600" cy="731838"/>
          </a:xfrm>
        </p:spPr>
        <p:txBody>
          <a:bodyPr>
            <a:normAutofit fontScale="90000"/>
          </a:bodyPr>
          <a:lstStyle/>
          <a:p>
            <a:r>
              <a:rPr lang="en-US" b="1" dirty="0" smtClean="0"/>
              <a:t>Syntax Analyzer as translator</a:t>
            </a:r>
            <a:endParaRPr lang="en-US" b="1" dirty="0"/>
          </a:p>
        </p:txBody>
      </p:sp>
      <p:sp>
        <p:nvSpPr>
          <p:cNvPr id="3" name="Content Placeholder 2"/>
          <p:cNvSpPr>
            <a:spLocks noGrp="1"/>
          </p:cNvSpPr>
          <p:nvPr>
            <p:ph idx="1"/>
          </p:nvPr>
        </p:nvSpPr>
        <p:spPr>
          <a:xfrm>
            <a:off x="1981200" y="5486400"/>
            <a:ext cx="8229600" cy="411163"/>
          </a:xfrm>
        </p:spPr>
        <p:txBody>
          <a:bodyPr>
            <a:normAutofit fontScale="25000" lnSpcReduction="20000"/>
          </a:bodyPr>
          <a:lstStyle/>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11200" b="1" dirty="0" smtClean="0"/>
              <a:t>Fig.: Syntax Directed Translation</a:t>
            </a:r>
            <a:endParaRPr lang="en-US" sz="11200" b="1" dirty="0"/>
          </a:p>
        </p:txBody>
      </p:sp>
      <p:sp>
        <p:nvSpPr>
          <p:cNvPr id="5" name="TextBox 4"/>
          <p:cNvSpPr txBox="1"/>
          <p:nvPr/>
        </p:nvSpPr>
        <p:spPr>
          <a:xfrm>
            <a:off x="533400" y="2971800"/>
            <a:ext cx="1905000" cy="1200329"/>
          </a:xfrm>
          <a:prstGeom prst="rect">
            <a:avLst/>
          </a:prstGeom>
          <a:noFill/>
        </p:spPr>
        <p:txBody>
          <a:bodyPr wrap="square" rtlCol="0">
            <a:spAutoFit/>
          </a:bodyPr>
          <a:lstStyle/>
          <a:p>
            <a:r>
              <a:rPr lang="en-US" sz="2400" b="1" dirty="0" smtClean="0"/>
              <a:t>Continuous Stream of Tokens</a:t>
            </a:r>
            <a:endParaRPr lang="en-US" sz="2400" b="1" dirty="0"/>
          </a:p>
        </p:txBody>
      </p:sp>
      <p:sp>
        <p:nvSpPr>
          <p:cNvPr id="6" name="TextBox 5"/>
          <p:cNvSpPr txBox="1"/>
          <p:nvPr/>
        </p:nvSpPr>
        <p:spPr>
          <a:xfrm>
            <a:off x="3429000" y="3124200"/>
            <a:ext cx="1447800" cy="584775"/>
          </a:xfrm>
          <a:prstGeom prst="rect">
            <a:avLst/>
          </a:prstGeom>
          <a:solidFill>
            <a:schemeClr val="accent1"/>
          </a:solidFill>
          <a:ln>
            <a:solidFill>
              <a:schemeClr val="tx1"/>
            </a:solidFill>
          </a:ln>
        </p:spPr>
        <p:txBody>
          <a:bodyPr wrap="square" rtlCol="0">
            <a:spAutoFit/>
          </a:bodyPr>
          <a:lstStyle/>
          <a:p>
            <a:r>
              <a:rPr lang="en-US" sz="3200" dirty="0" smtClean="0"/>
              <a:t>Parser</a:t>
            </a:r>
            <a:endParaRPr lang="en-US" sz="3200" dirty="0"/>
          </a:p>
        </p:txBody>
      </p:sp>
      <p:sp>
        <p:nvSpPr>
          <p:cNvPr id="7" name="TextBox 6"/>
          <p:cNvSpPr txBox="1"/>
          <p:nvPr/>
        </p:nvSpPr>
        <p:spPr>
          <a:xfrm>
            <a:off x="6172200" y="2819400"/>
            <a:ext cx="2362200" cy="1938992"/>
          </a:xfrm>
          <a:prstGeom prst="rect">
            <a:avLst/>
          </a:prstGeom>
          <a:noFill/>
        </p:spPr>
        <p:txBody>
          <a:bodyPr wrap="square" rtlCol="0">
            <a:spAutoFit/>
          </a:bodyPr>
          <a:lstStyle/>
          <a:p>
            <a:r>
              <a:rPr lang="en-US" sz="2400" b="1" dirty="0" smtClean="0"/>
              <a:t>Abstract Syntax Tree, Syntax Tree,  intermediate code, etc.</a:t>
            </a:r>
            <a:endParaRPr lang="en-US" sz="2400" b="1" dirty="0"/>
          </a:p>
        </p:txBody>
      </p:sp>
      <p:sp>
        <p:nvSpPr>
          <p:cNvPr id="8" name="TextBox 7"/>
          <p:cNvSpPr txBox="1"/>
          <p:nvPr/>
        </p:nvSpPr>
        <p:spPr>
          <a:xfrm>
            <a:off x="2743200" y="4572000"/>
            <a:ext cx="3352800" cy="830997"/>
          </a:xfrm>
          <a:prstGeom prst="rect">
            <a:avLst/>
          </a:prstGeom>
          <a:noFill/>
        </p:spPr>
        <p:txBody>
          <a:bodyPr wrap="square" rtlCol="0">
            <a:spAutoFit/>
          </a:bodyPr>
          <a:lstStyle/>
          <a:p>
            <a:r>
              <a:rPr lang="en-US" sz="2400" b="1" dirty="0" smtClean="0"/>
              <a:t>Syntax + Translation Rules</a:t>
            </a:r>
          </a:p>
        </p:txBody>
      </p:sp>
      <p:sp>
        <p:nvSpPr>
          <p:cNvPr id="9" name="Right Arrow 8"/>
          <p:cNvSpPr/>
          <p:nvPr/>
        </p:nvSpPr>
        <p:spPr>
          <a:xfrm>
            <a:off x="2286000" y="3276600"/>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105400" y="3352800"/>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4038600" y="3810000"/>
            <a:ext cx="3048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Syntax-Directed Translation</a:t>
            </a:r>
            <a:endParaRPr lang="en-US" b="1" dirty="0"/>
          </a:p>
        </p:txBody>
      </p:sp>
      <p:sp>
        <p:nvSpPr>
          <p:cNvPr id="3" name="Content Placeholder 2"/>
          <p:cNvSpPr>
            <a:spLocks noGrp="1"/>
          </p:cNvSpPr>
          <p:nvPr>
            <p:ph idx="1"/>
          </p:nvPr>
        </p:nvSpPr>
        <p:spPr/>
        <p:txBody>
          <a:bodyPr>
            <a:normAutofit fontScale="92500"/>
          </a:bodyPr>
          <a:lstStyle/>
          <a:p>
            <a:pPr algn="just"/>
            <a:r>
              <a:rPr lang="en-US" dirty="0" smtClean="0"/>
              <a:t>The grammar symbols are associated with attributes to associate information with the programming language constructs that they represent.</a:t>
            </a:r>
          </a:p>
          <a:p>
            <a:pPr algn="just"/>
            <a:r>
              <a:rPr lang="en-US" dirty="0" smtClean="0"/>
              <a:t>Values of these attributes are evaluated by the semantic rules associated with the grammar productions.</a:t>
            </a:r>
          </a:p>
          <a:p>
            <a:pPr algn="just"/>
            <a:r>
              <a:rPr lang="en-US" dirty="0" smtClean="0"/>
              <a:t>Any attribute may hold almost any information</a:t>
            </a:r>
          </a:p>
          <a:p>
            <a:pPr lvl="1" algn="just"/>
            <a:r>
              <a:rPr lang="en-US" dirty="0" smtClean="0"/>
              <a:t>It  can hold a string, a number, a memory location, etc</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lgn="just"/>
            <a:r>
              <a:rPr lang="en-US" dirty="0" smtClean="0"/>
              <a:t>Evaluation of these semantic rules:</a:t>
            </a:r>
          </a:p>
          <a:p>
            <a:pPr lvl="1" algn="just"/>
            <a:endParaRPr lang="en-US" dirty="0" smtClean="0"/>
          </a:p>
          <a:p>
            <a:pPr lvl="1" algn="just"/>
            <a:r>
              <a:rPr lang="en-US" dirty="0" smtClean="0"/>
              <a:t>May put information into the symbol table</a:t>
            </a:r>
          </a:p>
          <a:p>
            <a:pPr lvl="1" algn="just"/>
            <a:r>
              <a:rPr lang="en-US" dirty="0" smtClean="0"/>
              <a:t>May perform type checking</a:t>
            </a:r>
          </a:p>
          <a:p>
            <a:pPr lvl="1" algn="just"/>
            <a:r>
              <a:rPr lang="en-US" dirty="0" smtClean="0"/>
              <a:t>May issue error messages</a:t>
            </a:r>
          </a:p>
          <a:p>
            <a:pPr lvl="1" algn="just"/>
            <a:r>
              <a:rPr lang="en-US" dirty="0" smtClean="0"/>
              <a:t>May perform some other activities</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b="1" dirty="0" smtClean="0"/>
              <a:t>Syntax –Directed Definitions and Translation Schemes</a:t>
            </a:r>
            <a:endParaRPr lang="en-US" b="1" dirty="0"/>
          </a:p>
        </p:txBody>
      </p:sp>
      <p:sp>
        <p:nvSpPr>
          <p:cNvPr id="3" name="Content Placeholder 2"/>
          <p:cNvSpPr>
            <a:spLocks noGrp="1"/>
          </p:cNvSpPr>
          <p:nvPr>
            <p:ph idx="1"/>
          </p:nvPr>
        </p:nvSpPr>
        <p:spPr>
          <a:xfrm>
            <a:off x="457200" y="1905000"/>
            <a:ext cx="8229600" cy="4221163"/>
          </a:xfrm>
        </p:spPr>
        <p:txBody>
          <a:bodyPr/>
          <a:lstStyle/>
          <a:p>
            <a:pPr algn="just"/>
            <a:r>
              <a:rPr lang="en-US" dirty="0" smtClean="0"/>
              <a:t>When we associate semantic rules with productions, we use two notations:</a:t>
            </a:r>
          </a:p>
          <a:p>
            <a:pPr algn="just"/>
            <a:endParaRPr lang="en-US" dirty="0" smtClean="0"/>
          </a:p>
          <a:p>
            <a:pPr lvl="1" algn="just"/>
            <a:r>
              <a:rPr lang="en-US" dirty="0" smtClean="0"/>
              <a:t>Syntax-Directed Definitions</a:t>
            </a:r>
          </a:p>
          <a:p>
            <a:pPr lvl="1" algn="just"/>
            <a:r>
              <a:rPr lang="en-US" dirty="0" smtClean="0"/>
              <a:t>Translation Schemes</a:t>
            </a:r>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lgn="just"/>
            <a:r>
              <a:rPr lang="en-US" dirty="0" smtClean="0"/>
              <a:t>Syntax-Directed Definitions:</a:t>
            </a:r>
          </a:p>
          <a:p>
            <a:pPr algn="just"/>
            <a:endParaRPr lang="en-US" dirty="0" smtClean="0"/>
          </a:p>
          <a:p>
            <a:pPr lvl="1" algn="just"/>
            <a:r>
              <a:rPr lang="en-US" dirty="0" smtClean="0"/>
              <a:t>It gives high-level specifications for translations</a:t>
            </a:r>
          </a:p>
          <a:p>
            <a:pPr lvl="1" algn="just"/>
            <a:r>
              <a:rPr lang="en-US" dirty="0" smtClean="0"/>
              <a:t>It hides many implementation details such as order of evaluation of semantic actions</a:t>
            </a:r>
          </a:p>
          <a:p>
            <a:pPr lvl="1" algn="just"/>
            <a:r>
              <a:rPr lang="en-US" dirty="0" smtClean="0"/>
              <a:t>We associate a production rule with a set of semantic actions, and we do not say when they will be evaluated.</a:t>
            </a:r>
          </a:p>
          <a:p>
            <a:pPr lvl="1" algn="just"/>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lgn="just"/>
            <a:r>
              <a:rPr lang="en-US" dirty="0" smtClean="0"/>
              <a:t>Syntax-Directed Translation Schemes:</a:t>
            </a:r>
          </a:p>
          <a:p>
            <a:pPr algn="just"/>
            <a:endParaRPr lang="en-US" dirty="0" smtClean="0"/>
          </a:p>
          <a:p>
            <a:pPr lvl="1" algn="just"/>
            <a:r>
              <a:rPr lang="en-US" dirty="0" smtClean="0"/>
              <a:t>Indicate the order of evaluation of semantic actions associated with a production rule.</a:t>
            </a:r>
          </a:p>
          <a:p>
            <a:pPr lvl="1" algn="just"/>
            <a:endParaRPr lang="en-US" dirty="0" smtClean="0"/>
          </a:p>
          <a:p>
            <a:pPr lvl="1" algn="just"/>
            <a:r>
              <a:rPr lang="en-US" dirty="0" smtClean="0"/>
              <a:t>In other words, translation schemes give a little bit information about implementation details.</a:t>
            </a:r>
          </a:p>
          <a:p>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6553200" cy="1143000"/>
          </a:xfrm>
        </p:spPr>
        <p:txBody>
          <a:bodyPr>
            <a:normAutofit/>
          </a:bodyPr>
          <a:lstStyle/>
          <a:p>
            <a:r>
              <a:rPr lang="en-US" b="1" dirty="0" smtClean="0"/>
              <a:t>Syntax Directed Definitions</a:t>
            </a:r>
            <a:endParaRPr lang="en-US" b="1"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dirty="0" smtClean="0"/>
              <a:t>A SDD is a generalization of a context-free grammar in which:</a:t>
            </a:r>
          </a:p>
          <a:p>
            <a:pPr algn="just"/>
            <a:endParaRPr lang="en-US" dirty="0" smtClean="0"/>
          </a:p>
          <a:p>
            <a:pPr lvl="1" algn="just"/>
            <a:r>
              <a:rPr lang="en-US" dirty="0" smtClean="0"/>
              <a:t>Each grammar symbol is associated with a set of attributes.</a:t>
            </a:r>
          </a:p>
          <a:p>
            <a:pPr lvl="1" algn="just"/>
            <a:r>
              <a:rPr lang="en-US" dirty="0" smtClean="0"/>
              <a:t>This set of attributes for a grammar symbol can be of the following categories:</a:t>
            </a:r>
          </a:p>
          <a:p>
            <a:pPr lvl="1" algn="just"/>
            <a:endParaRPr lang="en-US" dirty="0" smtClean="0"/>
          </a:p>
          <a:p>
            <a:pPr lvl="2" algn="just"/>
            <a:r>
              <a:rPr lang="en-US" dirty="0" smtClean="0"/>
              <a:t>Synthesized attributes</a:t>
            </a:r>
          </a:p>
          <a:p>
            <a:pPr lvl="2" algn="just"/>
            <a:r>
              <a:rPr lang="en-US" dirty="0" smtClean="0"/>
              <a:t>Inherited attributes</a:t>
            </a:r>
          </a:p>
          <a:p>
            <a:pPr lvl="1" algn="just"/>
            <a:endParaRPr lang="en-US" dirty="0" smtClean="0"/>
          </a:p>
          <a:p>
            <a:pPr lvl="1" algn="just"/>
            <a:r>
              <a:rPr lang="en-US" dirty="0" smtClean="0"/>
              <a:t>Each production rule is associated with a set of semantic rules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629400"/>
          </a:xfrm>
        </p:spPr>
        <p:txBody>
          <a:bodyPr>
            <a:normAutofit/>
          </a:bodyPr>
          <a:lstStyle/>
          <a:p>
            <a:pPr algn="just"/>
            <a:r>
              <a:rPr lang="en-US" dirty="0" smtClean="0"/>
              <a:t>In a SDD, each production A</a:t>
            </a:r>
            <a:r>
              <a:rPr lang="en-US" dirty="0" smtClean="0">
                <a:sym typeface="Wingdings" pitchFamily="2" charset="2"/>
              </a:rPr>
              <a:t> </a:t>
            </a:r>
            <a:r>
              <a:rPr lang="el-GR" dirty="0" smtClean="0">
                <a:sym typeface="Wingdings" pitchFamily="2" charset="2"/>
              </a:rPr>
              <a:t>α</a:t>
            </a:r>
            <a:r>
              <a:rPr lang="en-US" dirty="0" smtClean="0">
                <a:sym typeface="Wingdings" pitchFamily="2" charset="2"/>
              </a:rPr>
              <a:t> is associated with a set of semantic rules of the form:</a:t>
            </a:r>
          </a:p>
          <a:p>
            <a:pPr algn="just">
              <a:buNone/>
            </a:pPr>
            <a:r>
              <a:rPr lang="en-US" dirty="0" smtClean="0">
                <a:sym typeface="Wingdings" pitchFamily="2" charset="2"/>
              </a:rPr>
              <a:t>		b=f(c1,c2,c3,….</a:t>
            </a:r>
            <a:r>
              <a:rPr lang="en-US" dirty="0" err="1" smtClean="0">
                <a:sym typeface="Wingdings" pitchFamily="2" charset="2"/>
              </a:rPr>
              <a:t>cn</a:t>
            </a:r>
            <a:r>
              <a:rPr lang="en-US" dirty="0" smtClean="0">
                <a:sym typeface="Wingdings" pitchFamily="2" charset="2"/>
              </a:rPr>
              <a:t>)</a:t>
            </a:r>
          </a:p>
          <a:p>
            <a:pPr algn="just">
              <a:buNone/>
            </a:pPr>
            <a:r>
              <a:rPr lang="en-US" dirty="0" smtClean="0">
                <a:sym typeface="Wingdings" pitchFamily="2" charset="2"/>
              </a:rPr>
              <a:t>    Where f is a function and b can be one of the following:</a:t>
            </a:r>
          </a:p>
          <a:p>
            <a:pPr lvl="1" algn="just"/>
            <a:r>
              <a:rPr lang="en-US" dirty="0" smtClean="0">
                <a:sym typeface="Wingdings" pitchFamily="2" charset="2"/>
              </a:rPr>
              <a:t>b is a synthesized attribute of A and c1,c2,….,</a:t>
            </a:r>
            <a:r>
              <a:rPr lang="en-US" dirty="0" err="1" smtClean="0">
                <a:sym typeface="Wingdings" pitchFamily="2" charset="2"/>
              </a:rPr>
              <a:t>cn</a:t>
            </a:r>
            <a:r>
              <a:rPr lang="en-US" dirty="0" smtClean="0">
                <a:sym typeface="Wingdings" pitchFamily="2" charset="2"/>
              </a:rPr>
              <a:t> are attributes of the grammar symbols in the production(</a:t>
            </a:r>
            <a:r>
              <a:rPr lang="en-US" dirty="0" smtClean="0"/>
              <a:t>A</a:t>
            </a:r>
            <a:r>
              <a:rPr lang="en-US" dirty="0" smtClean="0">
                <a:sym typeface="Wingdings" pitchFamily="2" charset="2"/>
              </a:rPr>
              <a:t> </a:t>
            </a:r>
            <a:r>
              <a:rPr lang="el-GR" dirty="0" smtClean="0">
                <a:sym typeface="Wingdings" pitchFamily="2" charset="2"/>
              </a:rPr>
              <a:t>α</a:t>
            </a:r>
            <a:r>
              <a:rPr lang="en-US" dirty="0" smtClean="0">
                <a:sym typeface="Wingdings" pitchFamily="2" charset="2"/>
              </a:rPr>
              <a:t> )</a:t>
            </a:r>
          </a:p>
          <a:p>
            <a:pPr lvl="1" algn="just"/>
            <a:r>
              <a:rPr lang="en-US" dirty="0" smtClean="0">
                <a:sym typeface="Wingdings" pitchFamily="2" charset="2"/>
              </a:rPr>
              <a:t>b is an inherited attribute of one of the grammar symbols in  </a:t>
            </a:r>
            <a:r>
              <a:rPr lang="el-GR" dirty="0" smtClean="0">
                <a:sym typeface="Wingdings" pitchFamily="2" charset="2"/>
              </a:rPr>
              <a:t>α</a:t>
            </a:r>
            <a:r>
              <a:rPr lang="en-US" dirty="0" smtClean="0">
                <a:sym typeface="Wingdings" pitchFamily="2" charset="2"/>
              </a:rPr>
              <a:t> (on the right side of the production) , and c1,c2,….,</a:t>
            </a:r>
            <a:r>
              <a:rPr lang="en-US" dirty="0" err="1" smtClean="0">
                <a:sym typeface="Wingdings" pitchFamily="2" charset="2"/>
              </a:rPr>
              <a:t>cn</a:t>
            </a:r>
            <a:r>
              <a:rPr lang="en-US" dirty="0" smtClean="0">
                <a:sym typeface="Wingdings" pitchFamily="2" charset="2"/>
              </a:rPr>
              <a:t> are attributes of the grammar symbols in the production(</a:t>
            </a:r>
            <a:r>
              <a:rPr lang="en-US" dirty="0" smtClean="0"/>
              <a:t>A</a:t>
            </a:r>
            <a:r>
              <a:rPr lang="en-US" dirty="0" smtClean="0">
                <a:sym typeface="Wingdings" pitchFamily="2" charset="2"/>
              </a:rPr>
              <a:t> </a:t>
            </a:r>
            <a:r>
              <a:rPr lang="el-GR" dirty="0" smtClean="0">
                <a:sym typeface="Wingdings" pitchFamily="2" charset="2"/>
              </a:rPr>
              <a:t>α</a:t>
            </a:r>
            <a:r>
              <a:rPr lang="en-US" dirty="0" smtClean="0">
                <a:sym typeface="Wingdings" pitchFamily="2" charset="2"/>
              </a:rPr>
              <a:t> ).</a:t>
            </a:r>
          </a:p>
          <a:p>
            <a:pPr algn="just">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transition diagram for Unsigned Numbers</a:t>
            </a:r>
            <a:endParaRPr lang="en-US" dirty="0"/>
          </a:p>
        </p:txBody>
      </p:sp>
      <p:sp>
        <p:nvSpPr>
          <p:cNvPr id="3" name="Content Placeholder 2"/>
          <p:cNvSpPr>
            <a:spLocks noGrp="1"/>
          </p:cNvSpPr>
          <p:nvPr>
            <p:ph idx="1"/>
          </p:nvPr>
        </p:nvSpPr>
        <p:spPr>
          <a:xfrm>
            <a:off x="457200" y="5684837"/>
            <a:ext cx="8229600" cy="1173163"/>
          </a:xfrm>
        </p:spPr>
        <p:txBody>
          <a:bodyPr>
            <a:normAutofit fontScale="85000" lnSpcReduction="20000"/>
          </a:bodyPr>
          <a:lstStyle/>
          <a:p>
            <a:pPr algn="just"/>
            <a:r>
              <a:rPr lang="en-US" dirty="0" smtClean="0"/>
              <a:t>A more complex transition diagram is difficult to implement and may give rise to errors during coding, however, there are ways to better implementation.</a:t>
            </a:r>
            <a:endParaRPr lang="en-US" dirty="0"/>
          </a:p>
        </p:txBody>
      </p:sp>
      <p:pic>
        <p:nvPicPr>
          <p:cNvPr id="261122" name="Picture 2" descr="C:\Users\Admin\Desktop\New folder\5.PNG"/>
          <p:cNvPicPr>
            <a:picLocks noChangeAspect="1" noChangeArrowheads="1"/>
          </p:cNvPicPr>
          <p:nvPr/>
        </p:nvPicPr>
        <p:blipFill>
          <a:blip r:embed="rId3" cstate="print"/>
          <a:srcRect/>
          <a:stretch>
            <a:fillRect/>
          </a:stretch>
        </p:blipFill>
        <p:spPr bwMode="auto">
          <a:xfrm>
            <a:off x="457200" y="1676400"/>
            <a:ext cx="8305800" cy="3886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dirty="0" smtClean="0"/>
              <a:t>Terminals have only synthesized attributes whose values are provided by the scanner or the lexical analyzer.</a:t>
            </a:r>
          </a:p>
          <a:p>
            <a:pPr algn="just"/>
            <a:endParaRPr lang="en-US" dirty="0" smtClean="0"/>
          </a:p>
          <a:p>
            <a:pPr algn="just"/>
            <a:r>
              <a:rPr lang="en-US" dirty="0" smtClean="0"/>
              <a:t>The start non-terminal typically has no inherited attributes.</a:t>
            </a:r>
          </a:p>
          <a:p>
            <a:pPr algn="just"/>
            <a:endParaRPr lang="en-US" dirty="0" smtClean="0"/>
          </a:p>
          <a:p>
            <a:pPr algn="just"/>
            <a:r>
              <a:rPr lang="en-US" dirty="0" smtClean="0"/>
              <a:t>We may allow function calls as semantic-rules also; they are called “Side-effects”</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5600" cy="1143000"/>
          </a:xfrm>
        </p:spPr>
        <p:txBody>
          <a:bodyPr/>
          <a:lstStyle/>
          <a:p>
            <a:r>
              <a:rPr lang="en-US" b="1" dirty="0" smtClean="0"/>
              <a:t>Annotated Parse Tree</a:t>
            </a:r>
            <a:endParaRPr lang="en-US" b="1" dirty="0"/>
          </a:p>
        </p:txBody>
      </p:sp>
      <p:sp>
        <p:nvSpPr>
          <p:cNvPr id="3" name="Content Placeholder 2"/>
          <p:cNvSpPr>
            <a:spLocks noGrp="1"/>
          </p:cNvSpPr>
          <p:nvPr>
            <p:ph idx="1"/>
          </p:nvPr>
        </p:nvSpPr>
        <p:spPr>
          <a:xfrm>
            <a:off x="0" y="990600"/>
            <a:ext cx="9144000" cy="5867400"/>
          </a:xfrm>
        </p:spPr>
        <p:txBody>
          <a:bodyPr>
            <a:normAutofit fontScale="92500" lnSpcReduction="20000"/>
          </a:bodyPr>
          <a:lstStyle/>
          <a:p>
            <a:pPr algn="just"/>
            <a:r>
              <a:rPr lang="en-US" dirty="0" smtClean="0"/>
              <a:t>A parse tree showing the values of attributes at each node is called an annotated parse tree</a:t>
            </a:r>
          </a:p>
          <a:p>
            <a:pPr algn="just"/>
            <a:endParaRPr lang="en-US" dirty="0" smtClean="0"/>
          </a:p>
          <a:p>
            <a:pPr algn="just"/>
            <a:r>
              <a:rPr lang="en-US" dirty="0" smtClean="0"/>
              <a:t>The process of computing the attribute values at the nodes is called annotation (or decoration) of the parse tree.</a:t>
            </a:r>
          </a:p>
          <a:p>
            <a:pPr algn="just"/>
            <a:endParaRPr lang="en-US" dirty="0" smtClean="0"/>
          </a:p>
          <a:p>
            <a:pPr algn="just"/>
            <a:r>
              <a:rPr lang="en-US" dirty="0" smtClean="0"/>
              <a:t>Definitely the order of these computations depends on the dependency graph induced by the semantic rules.</a:t>
            </a:r>
          </a:p>
          <a:p>
            <a:pPr algn="just"/>
            <a:endParaRPr lang="en-US" dirty="0" smtClean="0"/>
          </a:p>
          <a:p>
            <a:pPr algn="just"/>
            <a:r>
              <a:rPr lang="en-US" dirty="0" smtClean="0"/>
              <a:t>Values of attributes in nodes of annotated parse-tree are either,</a:t>
            </a:r>
          </a:p>
          <a:p>
            <a:pPr lvl="1" algn="just"/>
            <a:r>
              <a:rPr lang="en-US" dirty="0" smtClean="0"/>
              <a:t>Initialized to constant values by the lexical analyzer</a:t>
            </a:r>
          </a:p>
          <a:p>
            <a:pPr lvl="1" algn="just"/>
            <a:r>
              <a:rPr lang="en-US" dirty="0" smtClean="0"/>
              <a:t>Determined by the semantic-rules</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800600" cy="1143000"/>
          </a:xfrm>
        </p:spPr>
        <p:txBody>
          <a:bodyPr>
            <a:normAutofit fontScale="90000"/>
          </a:bodyPr>
          <a:lstStyle/>
          <a:p>
            <a:r>
              <a:rPr lang="en-US" b="1" dirty="0" smtClean="0"/>
              <a:t>Evaluating Attributes</a:t>
            </a:r>
            <a:endParaRPr lang="en-US" b="1" dirty="0"/>
          </a:p>
        </p:txBody>
      </p:sp>
      <p:sp>
        <p:nvSpPr>
          <p:cNvPr id="3" name="Content Placeholder 2"/>
          <p:cNvSpPr>
            <a:spLocks noGrp="1"/>
          </p:cNvSpPr>
          <p:nvPr>
            <p:ph idx="1"/>
          </p:nvPr>
        </p:nvSpPr>
        <p:spPr>
          <a:xfrm>
            <a:off x="457200" y="1600200"/>
            <a:ext cx="8229600" cy="4953000"/>
          </a:xfrm>
        </p:spPr>
        <p:txBody>
          <a:bodyPr>
            <a:normAutofit lnSpcReduction="10000"/>
          </a:bodyPr>
          <a:lstStyle/>
          <a:p>
            <a:pPr algn="just"/>
            <a:r>
              <a:rPr lang="en-US" dirty="0" smtClean="0"/>
              <a:t>If a syntax-directed definition employs only Synthesized attributes, the evaluation of the attributes can be done in a bottom-up fashion</a:t>
            </a:r>
          </a:p>
          <a:p>
            <a:pPr algn="just"/>
            <a:endParaRPr lang="en-US" dirty="0" smtClean="0"/>
          </a:p>
          <a:p>
            <a:pPr algn="just"/>
            <a:r>
              <a:rPr lang="en-US" dirty="0" smtClean="0"/>
              <a:t>Inherited attributes would require more arbitrary “traversals” of the annotated parse-tree.</a:t>
            </a:r>
          </a:p>
          <a:p>
            <a:pPr algn="just">
              <a:buNone/>
            </a:pPr>
            <a:endParaRPr lang="en-US" dirty="0" smtClean="0"/>
          </a:p>
          <a:p>
            <a:pPr algn="just"/>
            <a:r>
              <a:rPr lang="en-US" dirty="0" smtClean="0"/>
              <a:t>A dependency graph suggests possible evaluation orders for an annotated parse-tree.</a:t>
            </a:r>
          </a:p>
          <a:p>
            <a:pPr algn="just"/>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953000" cy="808038"/>
          </a:xfrm>
        </p:spPr>
        <p:txBody>
          <a:bodyPr/>
          <a:lstStyle/>
          <a:p>
            <a:r>
              <a:rPr lang="en-US" b="1" dirty="0" smtClean="0"/>
              <a:t>Attribute Grammar</a:t>
            </a:r>
            <a:endParaRPr lang="en-US" b="1" dirty="0"/>
          </a:p>
        </p:txBody>
      </p:sp>
      <p:sp>
        <p:nvSpPr>
          <p:cNvPr id="3" name="Content Placeholder 2"/>
          <p:cNvSpPr>
            <a:spLocks noGrp="1"/>
          </p:cNvSpPr>
          <p:nvPr>
            <p:ph idx="1"/>
          </p:nvPr>
        </p:nvSpPr>
        <p:spPr>
          <a:xfrm>
            <a:off x="0" y="1371600"/>
            <a:ext cx="9144000" cy="4754563"/>
          </a:xfrm>
        </p:spPr>
        <p:txBody>
          <a:bodyPr>
            <a:normAutofit/>
          </a:bodyPr>
          <a:lstStyle/>
          <a:p>
            <a:pPr algn="just"/>
            <a:r>
              <a:rPr lang="en-US" dirty="0" smtClean="0"/>
              <a:t>An attribute grammar is a formal way to define attributes for the productions of a formal grammar, associating these attributes with </a:t>
            </a:r>
            <a:r>
              <a:rPr lang="en-US" b="1" dirty="0" smtClean="0"/>
              <a:t>values</a:t>
            </a:r>
            <a:r>
              <a:rPr lang="en-US" dirty="0" smtClean="0"/>
              <a:t>. </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90600"/>
          </a:xfrm>
        </p:spPr>
        <p:txBody>
          <a:bodyPr>
            <a:normAutofit fontScale="90000"/>
          </a:bodyPr>
          <a:lstStyle/>
          <a:p>
            <a:r>
              <a:rPr lang="en-US" dirty="0" smtClean="0"/>
              <a:t>Example of a Syntax-Directed Definition</a:t>
            </a:r>
            <a:endParaRPr lang="en-US" dirty="0"/>
          </a:p>
        </p:txBody>
      </p:sp>
      <p:sp>
        <p:nvSpPr>
          <p:cNvPr id="3" name="Content Placeholder 2"/>
          <p:cNvSpPr>
            <a:spLocks noGrp="1"/>
          </p:cNvSpPr>
          <p:nvPr>
            <p:ph idx="1"/>
          </p:nvPr>
        </p:nvSpPr>
        <p:spPr>
          <a:xfrm>
            <a:off x="457200" y="762000"/>
            <a:ext cx="8229600" cy="6477000"/>
          </a:xfrm>
        </p:spPr>
        <p:txBody>
          <a:bodyPr>
            <a:normAutofit fontScale="55000" lnSpcReduction="20000"/>
          </a:bodyPr>
          <a:lstStyle/>
          <a:p>
            <a:r>
              <a:rPr lang="en-US" sz="4400" dirty="0" smtClean="0"/>
              <a:t>Here,</a:t>
            </a:r>
          </a:p>
          <a:p>
            <a:pPr lvl="1" algn="just"/>
            <a:r>
              <a:rPr lang="en-US" sz="4400" dirty="0" smtClean="0"/>
              <a:t>The SDD is based on the grammar for arithmetic expressions which evaluates expressions terminated by an </a:t>
            </a:r>
            <a:r>
              <a:rPr lang="en-US" sz="4400" dirty="0" err="1" smtClean="0"/>
              <a:t>endmarker</a:t>
            </a:r>
            <a:r>
              <a:rPr lang="en-US" sz="4400" dirty="0" smtClean="0"/>
              <a:t> </a:t>
            </a:r>
            <a:r>
              <a:rPr lang="en-US" sz="4400" b="1" dirty="0" smtClean="0"/>
              <a:t>n</a:t>
            </a:r>
            <a:r>
              <a:rPr lang="en-US" sz="4400" dirty="0" smtClean="0"/>
              <a:t>.</a:t>
            </a:r>
          </a:p>
          <a:p>
            <a:pPr lvl="1" algn="just"/>
            <a:r>
              <a:rPr lang="en-US" sz="4400" dirty="0" smtClean="0"/>
              <a:t>Grammar symbols: </a:t>
            </a:r>
            <a:r>
              <a:rPr lang="en-US" sz="4400" dirty="0" err="1" smtClean="0"/>
              <a:t>L,E,T,F,n</a:t>
            </a:r>
            <a:r>
              <a:rPr lang="en-US" sz="4400" dirty="0" smtClean="0"/>
              <a:t>,+,*,(,), digit</a:t>
            </a:r>
          </a:p>
          <a:p>
            <a:pPr lvl="1" algn="just"/>
            <a:r>
              <a:rPr lang="en-US" sz="4400" dirty="0" smtClean="0"/>
              <a:t>Non terminals E,T,F have an attribute called </a:t>
            </a:r>
            <a:r>
              <a:rPr lang="en-US" sz="4400" b="1" i="1" dirty="0" smtClean="0"/>
              <a:t>val</a:t>
            </a:r>
            <a:r>
              <a:rPr lang="en-US" sz="4400" dirty="0" smtClean="0"/>
              <a:t>.</a:t>
            </a:r>
          </a:p>
          <a:p>
            <a:pPr lvl="1" algn="just"/>
            <a:r>
              <a:rPr lang="en-US" sz="4400" dirty="0" smtClean="0"/>
              <a:t>Terminal digit has an attribute called </a:t>
            </a:r>
            <a:r>
              <a:rPr lang="en-US" sz="4400" b="1" i="1" dirty="0" err="1" smtClean="0"/>
              <a:t>lexval</a:t>
            </a:r>
            <a:r>
              <a:rPr lang="en-US" sz="4400" b="1" dirty="0" smtClean="0"/>
              <a:t> </a:t>
            </a:r>
            <a:r>
              <a:rPr lang="en-US" sz="4400" dirty="0" smtClean="0"/>
              <a:t>whose value Is provided by the lexical analyzer.</a:t>
            </a:r>
          </a:p>
          <a:p>
            <a:pPr lvl="1" algn="just">
              <a:buNone/>
            </a:pPr>
            <a:endParaRPr lang="en-US" sz="4400" dirty="0" smtClean="0"/>
          </a:p>
          <a:p>
            <a:pPr lvl="1">
              <a:buNone/>
            </a:pPr>
            <a:r>
              <a:rPr lang="en-US" sz="4400" b="1" u="sng" dirty="0" smtClean="0"/>
              <a:t>PRODUCTION</a:t>
            </a:r>
            <a:r>
              <a:rPr lang="en-US" sz="4400" b="1" dirty="0" smtClean="0"/>
              <a:t>		</a:t>
            </a:r>
            <a:r>
              <a:rPr lang="en-US" sz="4400" b="1" u="sng" dirty="0" smtClean="0"/>
              <a:t>SEMANTIC RULE</a:t>
            </a:r>
          </a:p>
          <a:p>
            <a:pPr lvl="1">
              <a:buNone/>
            </a:pPr>
            <a:r>
              <a:rPr lang="en-US" sz="4400" b="1" dirty="0" smtClean="0"/>
              <a:t>L</a:t>
            </a:r>
            <a:r>
              <a:rPr lang="en-US" sz="4400" b="1" dirty="0" smtClean="0">
                <a:sym typeface="Wingdings" pitchFamily="2" charset="2"/>
              </a:rPr>
              <a:t> En			print(E.val)</a:t>
            </a:r>
          </a:p>
          <a:p>
            <a:pPr lvl="1">
              <a:buNone/>
            </a:pPr>
            <a:r>
              <a:rPr lang="en-US" sz="4400" b="1" dirty="0" smtClean="0">
                <a:sym typeface="Wingdings" pitchFamily="2" charset="2"/>
              </a:rPr>
              <a:t>E E1+T			E.val=E1.val+T.val</a:t>
            </a:r>
          </a:p>
          <a:p>
            <a:pPr lvl="1">
              <a:buNone/>
            </a:pPr>
            <a:r>
              <a:rPr lang="en-US" sz="4400" b="1" dirty="0" smtClean="0">
                <a:sym typeface="Wingdings" pitchFamily="2" charset="2"/>
              </a:rPr>
              <a:t>ET			E.val=T.val</a:t>
            </a:r>
          </a:p>
          <a:p>
            <a:pPr lvl="1">
              <a:buNone/>
            </a:pPr>
            <a:r>
              <a:rPr lang="en-US" sz="4400" b="1" dirty="0" smtClean="0">
                <a:sym typeface="Wingdings" pitchFamily="2" charset="2"/>
              </a:rPr>
              <a:t>T T1*F			T.val= F.val</a:t>
            </a:r>
          </a:p>
          <a:p>
            <a:pPr lvl="1">
              <a:buNone/>
            </a:pPr>
            <a:r>
              <a:rPr lang="en-US" sz="4400" b="1" dirty="0" smtClean="0">
                <a:sym typeface="Wingdings" pitchFamily="2" charset="2"/>
              </a:rPr>
              <a:t>T F			T.val=F.val</a:t>
            </a:r>
          </a:p>
          <a:p>
            <a:pPr lvl="1">
              <a:buNone/>
            </a:pPr>
            <a:r>
              <a:rPr lang="en-US" sz="4400" b="1" dirty="0" smtClean="0">
                <a:sym typeface="Wingdings" pitchFamily="2" charset="2"/>
              </a:rPr>
              <a:t>F(E)			F.val=E.val</a:t>
            </a:r>
          </a:p>
          <a:p>
            <a:pPr lvl="1">
              <a:buNone/>
            </a:pPr>
            <a:r>
              <a:rPr lang="en-US" sz="4400" b="1" dirty="0" smtClean="0">
                <a:sym typeface="Wingdings" pitchFamily="2" charset="2"/>
              </a:rPr>
              <a:t>F digit			F.val=</a:t>
            </a:r>
            <a:r>
              <a:rPr lang="en-US" sz="4400" b="1" dirty="0" err="1" smtClean="0">
                <a:sym typeface="Wingdings" pitchFamily="2" charset="2"/>
              </a:rPr>
              <a:t>digit.lexval</a:t>
            </a:r>
            <a:endParaRPr lang="en-US" sz="4400" b="1"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Synthesized and Inherited attributes</a:t>
            </a:r>
            <a:endParaRPr lang="en-US" b="1" dirty="0"/>
          </a:p>
        </p:txBody>
      </p:sp>
      <p:sp>
        <p:nvSpPr>
          <p:cNvPr id="3" name="Content Placeholder 2"/>
          <p:cNvSpPr>
            <a:spLocks noGrp="1"/>
          </p:cNvSpPr>
          <p:nvPr>
            <p:ph idx="1"/>
          </p:nvPr>
        </p:nvSpPr>
        <p:spPr/>
        <p:txBody>
          <a:bodyPr/>
          <a:lstStyle/>
          <a:p>
            <a:pPr algn="just"/>
            <a:r>
              <a:rPr lang="en-US" dirty="0" smtClean="0"/>
              <a:t>Synthesized attributes are computed bottom-up fashion from the leaves upwards</a:t>
            </a:r>
          </a:p>
          <a:p>
            <a:pPr algn="just">
              <a:buNone/>
            </a:pPr>
            <a:endParaRPr lang="en-US" dirty="0" smtClean="0"/>
          </a:p>
          <a:p>
            <a:pPr algn="just"/>
            <a:r>
              <a:rPr lang="en-US" dirty="0" smtClean="0"/>
              <a:t>Inherited attributes flow down from the parent or sibling to the node in question</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Admin\Desktop\compiler design ppts\fig1.PNG"/>
          <p:cNvPicPr>
            <a:picLocks noChangeAspect="1" noChangeArrowheads="1"/>
          </p:cNvPicPr>
          <p:nvPr/>
        </p:nvPicPr>
        <p:blipFill>
          <a:blip r:embed="rId3" cstate="print"/>
          <a:srcRect/>
          <a:stretch>
            <a:fillRect/>
          </a:stretch>
        </p:blipFill>
        <p:spPr bwMode="auto">
          <a:xfrm>
            <a:off x="0" y="1"/>
            <a:ext cx="9144000" cy="6857999"/>
          </a:xfrm>
          <a:prstGeom prst="rect">
            <a:avLst/>
          </a:prstGeom>
          <a:no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t>
            </a:r>
            <a:endParaRPr lang="en-US" dirty="0"/>
          </a:p>
        </p:txBody>
      </p:sp>
      <p:sp>
        <p:nvSpPr>
          <p:cNvPr id="3" name="Content Placeholder 2"/>
          <p:cNvSpPr>
            <a:spLocks noGrp="1"/>
          </p:cNvSpPr>
          <p:nvPr>
            <p:ph idx="1"/>
          </p:nvPr>
        </p:nvSpPr>
        <p:spPr/>
        <p:txBody>
          <a:bodyPr/>
          <a:lstStyle/>
          <a:p>
            <a:endParaRPr lang="en-US"/>
          </a:p>
        </p:txBody>
      </p:sp>
      <p:pic>
        <p:nvPicPr>
          <p:cNvPr id="7170" name="Picture 2" descr="C:\Users\Admin\Desktop\compiler design ppts\fig7.PNG"/>
          <p:cNvPicPr>
            <a:picLocks noChangeAspect="1" noChangeArrowheads="1"/>
          </p:cNvPicPr>
          <p:nvPr/>
        </p:nvPicPr>
        <p:blipFill>
          <a:blip r:embed="rId3" cstate="print"/>
          <a:srcRect/>
          <a:stretch>
            <a:fillRect/>
          </a:stretch>
        </p:blipFill>
        <p:spPr bwMode="auto">
          <a:xfrm>
            <a:off x="0" y="304800"/>
            <a:ext cx="9144000" cy="6096000"/>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Order for SDDs</a:t>
            </a:r>
            <a:endParaRPr lang="en-US" dirty="0"/>
          </a:p>
        </p:txBody>
      </p:sp>
      <p:sp>
        <p:nvSpPr>
          <p:cNvPr id="3" name="Content Placeholder 2"/>
          <p:cNvSpPr>
            <a:spLocks noGrp="1"/>
          </p:cNvSpPr>
          <p:nvPr>
            <p:ph idx="1"/>
          </p:nvPr>
        </p:nvSpPr>
        <p:spPr/>
        <p:txBody>
          <a:bodyPr/>
          <a:lstStyle/>
          <a:p>
            <a:pPr algn="just"/>
            <a:r>
              <a:rPr lang="en-US" dirty="0" smtClean="0"/>
              <a:t>“Dependency graphs” are a useful tool for determining an evaluation order for the attribute instances in a given parse tree.</a:t>
            </a:r>
          </a:p>
          <a:p>
            <a:pPr algn="just"/>
            <a:r>
              <a:rPr lang="en-US" dirty="0" smtClean="0"/>
              <a:t>While an annotated parse tree shows the values of attributes, a dependency graph helps us determine how those values can be computed.</a:t>
            </a: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4953000" cy="1036638"/>
          </a:xfrm>
        </p:spPr>
        <p:txBody>
          <a:bodyPr>
            <a:normAutofit/>
          </a:bodyPr>
          <a:lstStyle/>
          <a:p>
            <a:r>
              <a:rPr lang="en-US" b="1" dirty="0" smtClean="0"/>
              <a:t>Dependency graphs</a:t>
            </a:r>
            <a:endParaRPr lang="en-US" b="1" dirty="0"/>
          </a:p>
        </p:txBody>
      </p:sp>
      <p:sp>
        <p:nvSpPr>
          <p:cNvPr id="3" name="Content Placeholder 2"/>
          <p:cNvSpPr>
            <a:spLocks noGrp="1"/>
          </p:cNvSpPr>
          <p:nvPr>
            <p:ph idx="1"/>
          </p:nvPr>
        </p:nvSpPr>
        <p:spPr>
          <a:xfrm>
            <a:off x="0" y="1600200"/>
            <a:ext cx="9144000" cy="4800600"/>
          </a:xfrm>
        </p:spPr>
        <p:txBody>
          <a:bodyPr/>
          <a:lstStyle/>
          <a:p>
            <a:pPr algn="just"/>
            <a:r>
              <a:rPr lang="en-US" dirty="0" smtClean="0"/>
              <a:t>A dependency graph depicts the flow of information among the attributes instances in a particular parse tree; an edge from one attribute instance to another means that the value of the first is needed to compute the second. </a:t>
            </a:r>
          </a:p>
          <a:p>
            <a:pPr algn="just"/>
            <a:r>
              <a:rPr lang="en-US" dirty="0" smtClean="0"/>
              <a:t>Edges express constraints implied by the semantic rules.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46197</TotalTime>
  <Words>6765</Words>
  <Application>Microsoft Office PowerPoint</Application>
  <PresentationFormat>On-screen Show (4:3)</PresentationFormat>
  <Paragraphs>867</Paragraphs>
  <Slides>194</Slides>
  <Notes>27</Notes>
  <HiddenSlides>0</HiddenSlides>
  <MMClips>0</MMClips>
  <ScaleCrop>false</ScaleCrop>
  <HeadingPairs>
    <vt:vector size="4" baseType="variant">
      <vt:variant>
        <vt:lpstr>Theme</vt:lpstr>
      </vt:variant>
      <vt:variant>
        <vt:i4>1</vt:i4>
      </vt:variant>
      <vt:variant>
        <vt:lpstr>Slide Titles</vt:lpstr>
      </vt:variant>
      <vt:variant>
        <vt:i4>194</vt:i4>
      </vt:variant>
    </vt:vector>
  </HeadingPairs>
  <TitlesOfParts>
    <vt:vector size="195" baseType="lpstr">
      <vt:lpstr>Office Theme</vt:lpstr>
      <vt:lpstr>Slide 1</vt:lpstr>
      <vt:lpstr>Slide 2</vt:lpstr>
      <vt:lpstr>How does LEX work?</vt:lpstr>
      <vt:lpstr>Lexical Analysis</vt:lpstr>
      <vt:lpstr>Difficulties in the Implementation of Lexical analysers</vt:lpstr>
      <vt:lpstr>Recognition of reserved keywords and identifiers</vt:lpstr>
      <vt:lpstr>Transition diagram for unsigned numbers</vt:lpstr>
      <vt:lpstr>Implementation of Transition Diagram</vt:lpstr>
      <vt:lpstr>Another transition diagram for Unsigned Numbers</vt:lpstr>
      <vt:lpstr>Lexical Analyzer Generators</vt:lpstr>
      <vt:lpstr>Slide 11</vt:lpstr>
      <vt:lpstr>Slide 12</vt:lpstr>
      <vt:lpstr>Slide 13</vt:lpstr>
      <vt:lpstr>Slide 14</vt:lpstr>
      <vt:lpstr>Slide 15</vt:lpstr>
      <vt:lpstr>Structure of Lex programs:</vt:lpstr>
      <vt:lpstr>Slide 17</vt:lpstr>
      <vt:lpstr>Lex Pattern Examples</vt:lpstr>
      <vt:lpstr>Lex input example</vt:lpstr>
      <vt:lpstr>Executing the Lex File</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Parsing</vt:lpstr>
      <vt:lpstr>Slide 37</vt:lpstr>
      <vt:lpstr>Slide 38</vt:lpstr>
      <vt:lpstr>Slide 39</vt:lpstr>
      <vt:lpstr>Slide 40</vt:lpstr>
      <vt:lpstr>Syntax Analysis: What does it do?</vt:lpstr>
      <vt:lpstr>What a Syntax Analyser cannot do?</vt:lpstr>
      <vt:lpstr>Limitations of Regular Languages</vt:lpstr>
      <vt:lpstr>Slide 44</vt:lpstr>
      <vt:lpstr>Syntax Definition:</vt:lpstr>
      <vt:lpstr>Slide 46</vt:lpstr>
      <vt:lpstr>Examples</vt:lpstr>
      <vt:lpstr>Slide 48</vt:lpstr>
      <vt:lpstr>Slide 49</vt:lpstr>
      <vt:lpstr>Derivations</vt:lpstr>
      <vt:lpstr>Slide 51</vt:lpstr>
      <vt:lpstr>Slide 52</vt:lpstr>
      <vt:lpstr>Slide 53</vt:lpstr>
      <vt:lpstr>Slide 54</vt:lpstr>
      <vt:lpstr>Context free grammars Versus Regular Expressions</vt:lpstr>
      <vt:lpstr>Slide 56</vt:lpstr>
      <vt:lpstr>Parsing Techniques</vt:lpstr>
      <vt:lpstr>Top- down parsers:  </vt:lpstr>
      <vt:lpstr>Bottom-up parsers:</vt:lpstr>
      <vt:lpstr>Slide 60</vt:lpstr>
      <vt:lpstr>LL(1) Parser</vt:lpstr>
      <vt:lpstr>Recursive Descent Parsing</vt:lpstr>
      <vt:lpstr>Fig. A typical procedure for a non-terminal in a top-down parser</vt:lpstr>
      <vt:lpstr>Slide 64</vt:lpstr>
      <vt:lpstr>Slide 65</vt:lpstr>
      <vt:lpstr>Slide 66</vt:lpstr>
      <vt:lpstr>Slide 67</vt:lpstr>
      <vt:lpstr>Non-recursive predictive parsing</vt:lpstr>
      <vt:lpstr>Bottom Up Parsing</vt:lpstr>
      <vt:lpstr>Slide 70</vt:lpstr>
      <vt:lpstr>Slide 71</vt:lpstr>
      <vt:lpstr>Parser Generators</vt:lpstr>
      <vt:lpstr>Slide 73</vt:lpstr>
      <vt:lpstr>Slide 74</vt:lpstr>
      <vt:lpstr>Slide 75</vt:lpstr>
      <vt:lpstr>Slide 76</vt:lpstr>
      <vt:lpstr>Slide 77</vt:lpstr>
      <vt:lpstr>Slide 78</vt:lpstr>
      <vt:lpstr>Semantic Analysis</vt:lpstr>
      <vt:lpstr>Syntax Directed Translation</vt:lpstr>
      <vt:lpstr>Slide 81</vt:lpstr>
      <vt:lpstr>Syntax Analyzer as translator</vt:lpstr>
      <vt:lpstr>Syntax-Directed Translation</vt:lpstr>
      <vt:lpstr>Slide 84</vt:lpstr>
      <vt:lpstr>Syntax –Directed Definitions and Translation Schemes</vt:lpstr>
      <vt:lpstr>Slide 86</vt:lpstr>
      <vt:lpstr>Slide 87</vt:lpstr>
      <vt:lpstr>Syntax Directed Definitions</vt:lpstr>
      <vt:lpstr>Slide 89</vt:lpstr>
      <vt:lpstr>Slide 90</vt:lpstr>
      <vt:lpstr>Annotated Parse Tree</vt:lpstr>
      <vt:lpstr>Evaluating Attributes</vt:lpstr>
      <vt:lpstr>Attribute Grammar</vt:lpstr>
      <vt:lpstr>Example of a Syntax-Directed Definition</vt:lpstr>
      <vt:lpstr>Synthesized and Inherited attributes</vt:lpstr>
      <vt:lpstr>Slide 96</vt:lpstr>
      <vt:lpstr>v</vt:lpstr>
      <vt:lpstr>Evaluation Order for SDDs</vt:lpstr>
      <vt:lpstr>Dependency graphs</vt:lpstr>
      <vt:lpstr>Slide 100</vt:lpstr>
      <vt:lpstr>Ordering the Evaluation of Attributes</vt:lpstr>
      <vt:lpstr>Slide 102</vt:lpstr>
      <vt:lpstr>Slide 103</vt:lpstr>
      <vt:lpstr>Slide 104</vt:lpstr>
      <vt:lpstr>Slide 105</vt:lpstr>
      <vt:lpstr>Slide 106</vt:lpstr>
      <vt:lpstr>Slide 107</vt:lpstr>
      <vt:lpstr>Slide 108</vt:lpstr>
      <vt:lpstr>Slide 109</vt:lpstr>
      <vt:lpstr>Slide 110</vt:lpstr>
      <vt:lpstr>Slide 111</vt:lpstr>
      <vt:lpstr>Slide 112</vt:lpstr>
      <vt:lpstr>Applications of Syntax-Directed Translation</vt:lpstr>
      <vt:lpstr>Slide 114</vt:lpstr>
      <vt:lpstr>Construction of syntax trees</vt:lpstr>
      <vt:lpstr>Slide 116</vt:lpstr>
      <vt:lpstr>Slide 117</vt:lpstr>
      <vt:lpstr>Intermediate Code Generation</vt:lpstr>
      <vt:lpstr>Slide 119</vt:lpstr>
      <vt:lpstr>Why Intermediate code?</vt:lpstr>
      <vt:lpstr>Slide 121</vt:lpstr>
      <vt:lpstr>Slide 122</vt:lpstr>
      <vt:lpstr>Slide 123</vt:lpstr>
      <vt:lpstr>Slide 124</vt:lpstr>
      <vt:lpstr>Slide 125</vt:lpstr>
      <vt:lpstr>Slide 126</vt:lpstr>
      <vt:lpstr>Slide 127</vt:lpstr>
      <vt:lpstr>The Value-Number method for construction of a DAG</vt:lpstr>
      <vt:lpstr>Three Address Code</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Types</vt:lpstr>
      <vt:lpstr>Storage layout for local names</vt:lpstr>
      <vt:lpstr>Slide 146</vt:lpstr>
      <vt:lpstr>Slide 147</vt:lpstr>
      <vt:lpstr>Type Conversions</vt:lpstr>
      <vt:lpstr>Slide 149</vt:lpstr>
      <vt:lpstr>Slide 150</vt:lpstr>
      <vt:lpstr>Slide 151</vt:lpstr>
      <vt:lpstr>Slide 152</vt:lpstr>
      <vt:lpstr>Slide 153</vt:lpstr>
      <vt:lpstr>Slide 154</vt:lpstr>
      <vt:lpstr>Slide 155</vt:lpstr>
      <vt:lpstr>Slide 156</vt:lpstr>
      <vt:lpstr>Slide 157</vt:lpstr>
      <vt:lpstr>Slide 158</vt:lpstr>
      <vt:lpstr>Code Optimization Techniques</vt:lpstr>
      <vt:lpstr>Slide 160</vt:lpstr>
      <vt:lpstr>Slide 161</vt:lpstr>
      <vt:lpstr>Slide 162</vt:lpstr>
      <vt:lpstr>Slide 163</vt:lpstr>
      <vt:lpstr>Basic Blocks and Flow Graphs</vt:lpstr>
      <vt:lpstr>Slide 165</vt:lpstr>
      <vt:lpstr>Slide 166</vt:lpstr>
      <vt:lpstr>Slide 167</vt:lpstr>
      <vt:lpstr>Slide 168</vt:lpstr>
      <vt:lpstr>Slide 169</vt:lpstr>
      <vt:lpstr>Slide 170</vt:lpstr>
      <vt:lpstr>Slide 171</vt:lpstr>
      <vt:lpstr>Code Generation</vt:lpstr>
      <vt:lpstr>Code Generation</vt:lpstr>
      <vt:lpstr>Slide 174</vt:lpstr>
      <vt:lpstr>A simple Target Machine Model</vt:lpstr>
      <vt:lpstr>Slide 176</vt:lpstr>
      <vt:lpstr>Slide 177</vt:lpstr>
      <vt:lpstr>Addressing Modes</vt:lpstr>
      <vt:lpstr>Slide 179</vt:lpstr>
      <vt:lpstr>Slide 180</vt:lpstr>
      <vt:lpstr>Slide 181</vt:lpstr>
      <vt:lpstr>Program and Instruction Costs</vt:lpstr>
      <vt:lpstr>Example:</vt:lpstr>
      <vt:lpstr>Slide 184</vt:lpstr>
      <vt:lpstr>Slide 185</vt:lpstr>
      <vt:lpstr>Slide 186</vt:lpstr>
      <vt:lpstr>Slide 187</vt:lpstr>
      <vt:lpstr>Slide 188</vt:lpstr>
      <vt:lpstr>Slide 189</vt:lpstr>
      <vt:lpstr>Recursive Descent Parsing</vt:lpstr>
      <vt:lpstr>Fig. A typical procedure for a non-terminal in a top-down parser</vt:lpstr>
      <vt:lpstr>Slide 192</vt:lpstr>
      <vt:lpstr>Slide 193</vt:lpstr>
      <vt:lpstr>Slide 194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Admin</dc:creator>
  <cp:lastModifiedBy>Admin</cp:lastModifiedBy>
  <cp:revision>710</cp:revision>
  <dcterms:created xsi:type="dcterms:W3CDTF">2018-01-30T03:21:56Z</dcterms:created>
  <dcterms:modified xsi:type="dcterms:W3CDTF">2019-05-06T09:20:44Z</dcterms:modified>
</cp:coreProperties>
</file>