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264" r:id="rId28"/>
    <p:sldId id="319" r:id="rId29"/>
    <p:sldId id="320" r:id="rId30"/>
    <p:sldId id="265" r:id="rId31"/>
    <p:sldId id="266" r:id="rId32"/>
    <p:sldId id="267" r:id="rId33"/>
    <p:sldId id="268" r:id="rId34"/>
    <p:sldId id="269"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285" r:id="rId49"/>
    <p:sldId id="286" r:id="rId50"/>
    <p:sldId id="300"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40D3E57-0810-46FB-93D7-ECEBE152825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0D3E57-0810-46FB-93D7-ECEBE152825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0D3E57-0810-46FB-93D7-ECEBE152825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0D3E57-0810-46FB-93D7-ECEBE152825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0D3E57-0810-46FB-93D7-ECEBE152825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0D3E57-0810-46FB-93D7-ECEBE152825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0D3E57-0810-46FB-93D7-ECEBE152825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0D3E57-0810-46FB-93D7-ECEBE152825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0D3E57-0810-46FB-93D7-ECEBE152825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0D3E57-0810-46FB-93D7-ECEBE152825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06D77FF-3FCD-4E7A-95F1-C33001EEE628}" type="datetimeFigureOut">
              <a:rPr lang="en-IN" smtClean="0"/>
              <a:pPr/>
              <a:t>17-10-2016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40D3E57-0810-46FB-93D7-ECEBE152825D}"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06D77FF-3FCD-4E7A-95F1-C33001EEE628}" type="datetimeFigureOut">
              <a:rPr lang="en-IN" smtClean="0"/>
              <a:pPr/>
              <a:t>17-10-2016</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0D3E57-0810-46FB-93D7-ECEBE152825D}"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04664"/>
            <a:ext cx="7918648" cy="6192688"/>
          </a:xfrm>
        </p:spPr>
        <p:txBody>
          <a:bodyPr>
            <a:normAutofit/>
          </a:bodyPr>
          <a:lstStyle/>
          <a:p>
            <a:r>
              <a:rPr lang="en-US" b="1" dirty="0" smtClean="0"/>
              <a:t/>
            </a:r>
            <a:br>
              <a:rPr lang="en-US" b="1" dirty="0" smtClean="0"/>
            </a:br>
            <a:r>
              <a:rPr lang="en-US" sz="6000" b="1" dirty="0" smtClean="0"/>
              <a:t>Chapter 11</a:t>
            </a:r>
            <a:r>
              <a:rPr lang="en-US" sz="5400" b="1" dirty="0" smtClean="0"/>
              <a:t/>
            </a:r>
            <a:br>
              <a:rPr lang="en-US" sz="5400" b="1" dirty="0" smtClean="0"/>
            </a:br>
            <a:r>
              <a:rPr lang="en-US" b="1" dirty="0" smtClean="0"/>
              <a:t/>
            </a:r>
            <a:br>
              <a:rPr lang="en-US" b="1" dirty="0" smtClean="0"/>
            </a:br>
            <a:r>
              <a:rPr lang="en-US" b="1" dirty="0" smtClean="0">
                <a:cs typeface="Times New Roman" pitchFamily="18" charset="0"/>
              </a:rPr>
              <a:t>Relational Database Design Algorithms and Further Dependencies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381000" y="274638"/>
            <a:ext cx="8686800" cy="1143000"/>
          </a:xfrm>
        </p:spPr>
        <p:txBody>
          <a:bodyPr/>
          <a:lstStyle/>
          <a:p>
            <a:pPr eaLnBrk="1" hangingPunct="1"/>
            <a:r>
              <a:rPr lang="en-US" altLang="zh-TW" sz="4400" smtClean="0">
                <a:latin typeface="Times New Roman" charset="0"/>
                <a:ea typeface="新細明體" pitchFamily="18" charset="-120"/>
              </a:rPr>
              <a:t>Example of Dependency Preservation</a:t>
            </a:r>
            <a:endParaRPr lang="en-US" smtClean="0"/>
          </a:p>
        </p:txBody>
      </p:sp>
      <p:sp>
        <p:nvSpPr>
          <p:cNvPr id="11267" name="Content Placeholder 1"/>
          <p:cNvSpPr>
            <a:spLocks noGrp="1"/>
          </p:cNvSpPr>
          <p:nvPr>
            <p:ph idx="1"/>
          </p:nvPr>
        </p:nvSpPr>
        <p:spPr>
          <a:xfrm>
            <a:off x="457200" y="1722438"/>
            <a:ext cx="8229600" cy="4525962"/>
          </a:xfrm>
        </p:spPr>
        <p:txBody>
          <a:bodyPr/>
          <a:lstStyle/>
          <a:p>
            <a:pPr eaLnBrk="1" hangingPunct="1"/>
            <a:r>
              <a:rPr lang="en-US" smtClean="0"/>
              <a:t>R(A B C D)</a:t>
            </a:r>
            <a:br>
              <a:rPr lang="en-US" smtClean="0"/>
            </a:br>
            <a:endParaRPr lang="en-US" smtClean="0"/>
          </a:p>
          <a:p>
            <a:pPr eaLnBrk="1" hangingPunct="1"/>
            <a:r>
              <a:rPr lang="en-US" smtClean="0"/>
              <a:t>FD</a:t>
            </a:r>
            <a:r>
              <a:rPr lang="en-US" baseline="-25000" smtClean="0"/>
              <a:t>1</a:t>
            </a:r>
            <a:r>
              <a:rPr lang="en-US" smtClean="0"/>
              <a:t>:  </a:t>
            </a:r>
            <a:r>
              <a:rPr lang="en-US" altLang="zh-TW" smtClean="0"/>
              <a:t>A </a:t>
            </a:r>
            <a:r>
              <a:rPr lang="en-US" altLang="zh-TW" smtClean="0">
                <a:sym typeface="Wingdings" charset="2"/>
              </a:rPr>
              <a:t></a:t>
            </a:r>
            <a:r>
              <a:rPr lang="en-US" altLang="zh-TW" smtClean="0"/>
              <a:t> B</a:t>
            </a:r>
          </a:p>
          <a:p>
            <a:pPr eaLnBrk="1" hangingPunct="1"/>
            <a:r>
              <a:rPr lang="en-US" altLang="zh-TW" smtClean="0"/>
              <a:t>FD</a:t>
            </a:r>
            <a:r>
              <a:rPr lang="en-US" altLang="zh-TW" baseline="-25000" smtClean="0"/>
              <a:t>2</a:t>
            </a:r>
            <a:r>
              <a:rPr lang="en-US" altLang="zh-TW" smtClean="0"/>
              <a:t>:  B </a:t>
            </a:r>
            <a:r>
              <a:rPr lang="en-US" altLang="zh-TW" smtClean="0">
                <a:sym typeface="Wingdings" charset="2"/>
              </a:rPr>
              <a:t></a:t>
            </a:r>
            <a:r>
              <a:rPr lang="en-US" altLang="zh-TW" smtClean="0"/>
              <a:t> C</a:t>
            </a:r>
          </a:p>
          <a:p>
            <a:pPr eaLnBrk="1" hangingPunct="1"/>
            <a:r>
              <a:rPr lang="en-US" altLang="zh-TW" smtClean="0"/>
              <a:t>FD</a:t>
            </a:r>
            <a:r>
              <a:rPr lang="en-US" altLang="zh-TW" baseline="-25000" smtClean="0"/>
              <a:t>3</a:t>
            </a:r>
            <a:r>
              <a:rPr lang="en-US" altLang="zh-TW" smtClean="0"/>
              <a:t>:  C </a:t>
            </a:r>
            <a:r>
              <a:rPr lang="en-US" altLang="zh-TW" smtClean="0">
                <a:sym typeface="Wingdings" charset="2"/>
              </a:rPr>
              <a:t></a:t>
            </a:r>
            <a:r>
              <a:rPr lang="en-US" altLang="zh-TW" smtClean="0"/>
              <a:t> D</a:t>
            </a:r>
            <a:br>
              <a:rPr lang="en-US" altLang="zh-TW" smtClean="0"/>
            </a:br>
            <a:endParaRPr lang="en-US" altLang="zh-TW" smtClean="0"/>
          </a:p>
          <a:p>
            <a:pPr eaLnBrk="1" hangingPunct="1"/>
            <a:r>
              <a:rPr lang="en-US" smtClean="0">
                <a:ea typeface="新細明體" pitchFamily="18" charset="-120"/>
              </a:rPr>
              <a:t>Decomposition:</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1</a:t>
            </a:r>
            <a:r>
              <a:rPr lang="en-US" smtClean="0">
                <a:ea typeface="新細明體" pitchFamily="18" charset="-120"/>
              </a:rPr>
              <a:t>(A B C)		R</a:t>
            </a:r>
            <a:r>
              <a:rPr lang="en-US" baseline="-25000" smtClean="0">
                <a:ea typeface="新細明體" pitchFamily="18" charset="-120"/>
              </a:rPr>
              <a:t>2</a:t>
            </a:r>
            <a:r>
              <a:rPr lang="en-US" smtClean="0">
                <a:ea typeface="新細明體" pitchFamily="18" charset="-120"/>
              </a:rPr>
              <a:t>(C D)</a:t>
            </a:r>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304800"/>
            <a:ext cx="8229600" cy="1905000"/>
          </a:xfrm>
        </p:spPr>
        <p:txBody>
          <a:bodyPr>
            <a:normAutofit fontScale="62500" lnSpcReduction="20000"/>
          </a:bodyPr>
          <a:lstStyle/>
          <a:p>
            <a:pPr marL="274320" indent="-274320" eaLnBrk="1" fontAlgn="auto" hangingPunct="1">
              <a:spcAft>
                <a:spcPts val="0"/>
              </a:spcAft>
              <a:buClr>
                <a:schemeClr val="accent3"/>
              </a:buClr>
              <a:buFont typeface="Wingdings 2"/>
              <a:buChar char=""/>
              <a:defRPr/>
            </a:pPr>
            <a:r>
              <a:rPr lang="en-US" sz="4100" dirty="0" smtClean="0"/>
              <a:t>FD</a:t>
            </a:r>
            <a:r>
              <a:rPr lang="en-US" sz="4100" baseline="-25000" dirty="0" smtClean="0"/>
              <a:t>1</a:t>
            </a:r>
            <a:r>
              <a:rPr lang="en-US" sz="4100" dirty="0" smtClean="0"/>
              <a:t>:   </a:t>
            </a:r>
            <a:r>
              <a:rPr lang="en-US" altLang="zh-TW" sz="4100" dirty="0" smtClean="0"/>
              <a:t>A </a:t>
            </a:r>
            <a:r>
              <a:rPr lang="en-US" altLang="zh-TW" sz="4100" dirty="0" smtClean="0">
                <a:sym typeface="Wingdings" charset="2"/>
              </a:rPr>
              <a:t></a:t>
            </a:r>
            <a:r>
              <a:rPr lang="en-US" altLang="zh-TW" sz="4100" dirty="0" smtClean="0"/>
              <a:t> B</a:t>
            </a:r>
          </a:p>
          <a:p>
            <a:pPr marL="274320" indent="-274320" eaLnBrk="1" fontAlgn="auto" hangingPunct="1">
              <a:spcAft>
                <a:spcPts val="0"/>
              </a:spcAft>
              <a:buClr>
                <a:schemeClr val="accent3"/>
              </a:buClr>
              <a:buFont typeface="Wingdings 2"/>
              <a:buChar char=""/>
              <a:defRPr/>
            </a:pPr>
            <a:r>
              <a:rPr lang="en-US" altLang="zh-TW" sz="4100" dirty="0" smtClean="0"/>
              <a:t>FD</a:t>
            </a:r>
            <a:r>
              <a:rPr lang="en-US" altLang="zh-TW" sz="4100" baseline="-25000" dirty="0" smtClean="0"/>
              <a:t>2</a:t>
            </a:r>
            <a:r>
              <a:rPr lang="en-US" altLang="zh-TW" sz="4100" dirty="0" smtClean="0"/>
              <a:t>:  B </a:t>
            </a:r>
            <a:r>
              <a:rPr lang="en-US" altLang="zh-TW" sz="4100" dirty="0" smtClean="0">
                <a:sym typeface="Wingdings" charset="2"/>
              </a:rPr>
              <a:t></a:t>
            </a:r>
            <a:r>
              <a:rPr lang="en-US" altLang="zh-TW" sz="4100" dirty="0" smtClean="0"/>
              <a:t> C</a:t>
            </a:r>
          </a:p>
          <a:p>
            <a:pPr marL="274320" indent="-274320" eaLnBrk="1" fontAlgn="auto" hangingPunct="1">
              <a:spcAft>
                <a:spcPts val="0"/>
              </a:spcAft>
              <a:buClr>
                <a:schemeClr val="accent3"/>
              </a:buClr>
              <a:buFont typeface="Wingdings 2"/>
              <a:buChar char=""/>
              <a:defRPr/>
            </a:pPr>
            <a:r>
              <a:rPr lang="en-US" altLang="zh-TW" sz="4100" dirty="0" smtClean="0"/>
              <a:t>FD</a:t>
            </a:r>
            <a:r>
              <a:rPr lang="en-US" altLang="zh-TW" sz="4100" baseline="-25000" dirty="0" smtClean="0"/>
              <a:t>3</a:t>
            </a:r>
            <a:r>
              <a:rPr lang="en-US" altLang="zh-TW" sz="4100" dirty="0" smtClean="0"/>
              <a:t>:  C </a:t>
            </a:r>
            <a:r>
              <a:rPr lang="en-US" altLang="zh-TW" sz="4100" dirty="0" smtClean="0">
                <a:sym typeface="Wingdings" charset="2"/>
              </a:rPr>
              <a:t></a:t>
            </a:r>
            <a:r>
              <a:rPr lang="en-US" altLang="zh-TW" sz="4100" dirty="0" smtClean="0"/>
              <a:t> D</a:t>
            </a:r>
            <a:r>
              <a:rPr lang="en-US" altLang="zh-TW" dirty="0" smtClean="0"/>
              <a:t/>
            </a:r>
            <a:br>
              <a:rPr lang="en-US" altLang="zh-TW" dirty="0" smtClean="0"/>
            </a:br>
            <a:endParaRPr lang="en-US" altLang="zh-TW" dirty="0" smtClean="0"/>
          </a:p>
          <a:p>
            <a:pPr marL="274320" indent="-274320" eaLnBrk="1" fontAlgn="auto" hangingPunct="1">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eaLnBrk="1" fontAlgn="auto" hangingPunct="1">
              <a:spcAft>
                <a:spcPts val="0"/>
              </a:spcAft>
              <a:buClr>
                <a:schemeClr val="accent3"/>
              </a:buClr>
              <a:buFont typeface="Wingdings 2"/>
              <a:buChar char=""/>
              <a:defRPr/>
            </a:pPr>
            <a:endParaRPr lang="en-US" dirty="0" smtClean="0"/>
          </a:p>
        </p:txBody>
      </p:sp>
      <p:grpSp>
        <p:nvGrpSpPr>
          <p:cNvPr id="2" name="Group 41"/>
          <p:cNvGrpSpPr>
            <a:grpSpLocks/>
          </p:cNvGrpSpPr>
          <p:nvPr/>
        </p:nvGrpSpPr>
        <p:grpSpPr bwMode="auto">
          <a:xfrm>
            <a:off x="2590800" y="3657600"/>
            <a:ext cx="2287588" cy="536575"/>
            <a:chOff x="1295038" y="2970212"/>
            <a:chExt cx="2283268" cy="535783"/>
          </a:xfrm>
        </p:grpSpPr>
        <p:grpSp>
          <p:nvGrpSpPr>
            <p:cNvPr id="3" name="Group 20"/>
            <p:cNvGrpSpPr>
              <a:grpSpLocks/>
            </p:cNvGrpSpPr>
            <p:nvPr/>
          </p:nvGrpSpPr>
          <p:grpSpPr bwMode="auto">
            <a:xfrm>
              <a:off x="1295038" y="2970212"/>
              <a:ext cx="988729" cy="228262"/>
              <a:chOff x="1295038" y="3581400"/>
              <a:chExt cx="988729" cy="228262"/>
            </a:xfrm>
          </p:grpSpPr>
          <p:cxnSp>
            <p:nvCxnSpPr>
              <p:cNvPr id="16" name="Straight Connector 15"/>
              <p:cNvCxnSpPr/>
              <p:nvPr/>
            </p:nvCxnSpPr>
            <p:spPr>
              <a:xfrm>
                <a:off x="1295038" y="3809663"/>
                <a:ext cx="98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2168844"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676904" y="3502825"/>
              <a:ext cx="1899817"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3311207"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391" name="TextBox 59"/>
          <p:cNvSpPr txBox="1">
            <a:spLocks noChangeArrowheads="1"/>
          </p:cNvSpPr>
          <p:nvPr/>
        </p:nvSpPr>
        <p:spPr bwMode="auto">
          <a:xfrm>
            <a:off x="5029200" y="38100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1</a:t>
            </a:r>
          </a:p>
        </p:txBody>
      </p:sp>
      <p:sp>
        <p:nvSpPr>
          <p:cNvPr id="16392" name="TextBox 60"/>
          <p:cNvSpPr txBox="1">
            <a:spLocks noChangeArrowheads="1"/>
          </p:cNvSpPr>
          <p:nvPr/>
        </p:nvSpPr>
        <p:spPr bwMode="auto">
          <a:xfrm>
            <a:off x="6858000" y="4735513"/>
            <a:ext cx="838200" cy="369887"/>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
        <p:nvSpPr>
          <p:cNvPr id="12294" name="TextBox 30"/>
          <p:cNvSpPr txBox="1">
            <a:spLocks noChangeArrowheads="1"/>
          </p:cNvSpPr>
          <p:nvPr/>
        </p:nvSpPr>
        <p:spPr bwMode="auto">
          <a:xfrm>
            <a:off x="685800" y="2209800"/>
            <a:ext cx="7558088" cy="1323975"/>
          </a:xfrm>
          <a:prstGeom prst="rect">
            <a:avLst/>
          </a:prstGeom>
          <a:noFill/>
          <a:ln w="9525">
            <a:noFill/>
            <a:miter lim="800000"/>
            <a:headEnd/>
            <a:tailEnd/>
          </a:ln>
        </p:spPr>
        <p:txBody>
          <a:bodyPr wrap="none">
            <a:spAutoFit/>
          </a:bodyPr>
          <a:lstStyle/>
          <a:p>
            <a:r>
              <a:rPr lang="en-US" sz="8000" b="1">
                <a:ea typeface="新細明體" pitchFamily="18" charset="-120"/>
              </a:rPr>
              <a:t>R</a:t>
            </a:r>
            <a:r>
              <a:rPr lang="en-US" sz="8000" b="1" baseline="-25000">
                <a:ea typeface="新細明體" pitchFamily="18" charset="-120"/>
              </a:rPr>
              <a:t>1</a:t>
            </a:r>
            <a:r>
              <a:rPr lang="en-US" sz="8000" b="1">
                <a:ea typeface="新細明體" pitchFamily="18" charset="-120"/>
              </a:rPr>
              <a:t>(  A    B    C  )</a:t>
            </a:r>
            <a:endParaRPr lang="en-US" sz="8000" b="1"/>
          </a:p>
        </p:txBody>
      </p:sp>
      <p:grpSp>
        <p:nvGrpSpPr>
          <p:cNvPr id="4" name="Group 41"/>
          <p:cNvGrpSpPr>
            <a:grpSpLocks/>
          </p:cNvGrpSpPr>
          <p:nvPr/>
        </p:nvGrpSpPr>
        <p:grpSpPr bwMode="auto">
          <a:xfrm>
            <a:off x="4495800" y="4572000"/>
            <a:ext cx="2287588" cy="536575"/>
            <a:chOff x="1295038" y="2970212"/>
            <a:chExt cx="2283268" cy="535783"/>
          </a:xfrm>
        </p:grpSpPr>
        <p:grpSp>
          <p:nvGrpSpPr>
            <p:cNvPr id="5" name="Group 20"/>
            <p:cNvGrpSpPr>
              <a:grpSpLocks/>
            </p:cNvGrpSpPr>
            <p:nvPr/>
          </p:nvGrpSpPr>
          <p:grpSpPr bwMode="auto">
            <a:xfrm>
              <a:off x="1295038" y="2970212"/>
              <a:ext cx="988729" cy="228262"/>
              <a:chOff x="1295038" y="3581400"/>
              <a:chExt cx="988729" cy="228262"/>
            </a:xfrm>
          </p:grpSpPr>
          <p:cxnSp>
            <p:nvCxnSpPr>
              <p:cNvPr id="28" name="Straight Connector 27"/>
              <p:cNvCxnSpPr/>
              <p:nvPr/>
            </p:nvCxnSpPr>
            <p:spPr>
              <a:xfrm>
                <a:off x="1295038" y="3809663"/>
                <a:ext cx="98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2168844"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676904" y="3502825"/>
              <a:ext cx="1899817"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3311207"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1"/>
                                        </p:tgtEl>
                                        <p:attrNameLst>
                                          <p:attrName>style.visibility</p:attrName>
                                        </p:attrNameLst>
                                      </p:cBhvr>
                                      <p:to>
                                        <p:strVal val="visible"/>
                                      </p:to>
                                    </p:set>
                                    <p:animEffect transition="in" filter="wipe(down)">
                                      <p:cBhvr>
                                        <p:cTn id="10" dur="500"/>
                                        <p:tgtEl>
                                          <p:spTgt spid="1639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6392"/>
                                        </p:tgtEl>
                                        <p:attrNameLst>
                                          <p:attrName>style.visibility</p:attrName>
                                        </p:attrNameLst>
                                      </p:cBhvr>
                                      <p:to>
                                        <p:strVal val="visible"/>
                                      </p:to>
                                    </p:set>
                                    <p:animEffect transition="in" filter="wipe(down)">
                                      <p:cBhvr>
                                        <p:cTn id="18"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P spid="1639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304800"/>
            <a:ext cx="8229600" cy="1905000"/>
          </a:xfrm>
        </p:spPr>
        <p:txBody>
          <a:bodyPr>
            <a:normAutofit fontScale="62500" lnSpcReduction="20000"/>
          </a:bodyPr>
          <a:lstStyle/>
          <a:p>
            <a:pPr marL="274320" indent="-274320" eaLnBrk="1" fontAlgn="auto" hangingPunct="1">
              <a:spcAft>
                <a:spcPts val="0"/>
              </a:spcAft>
              <a:buClr>
                <a:schemeClr val="accent3"/>
              </a:buClr>
              <a:buFont typeface="Wingdings 2"/>
              <a:buChar char=""/>
              <a:defRPr/>
            </a:pPr>
            <a:r>
              <a:rPr lang="en-US" sz="4100" dirty="0" smtClean="0"/>
              <a:t>FD</a:t>
            </a:r>
            <a:r>
              <a:rPr lang="en-US" sz="4100" baseline="-25000" dirty="0" smtClean="0"/>
              <a:t>1</a:t>
            </a:r>
            <a:r>
              <a:rPr lang="en-US" sz="4100" dirty="0" smtClean="0"/>
              <a:t>:   </a:t>
            </a:r>
            <a:r>
              <a:rPr lang="en-US" altLang="zh-TW" sz="4100" dirty="0" smtClean="0"/>
              <a:t>A </a:t>
            </a:r>
            <a:r>
              <a:rPr lang="en-US" altLang="zh-TW" sz="4100" dirty="0" smtClean="0">
                <a:sym typeface="Wingdings" charset="2"/>
              </a:rPr>
              <a:t></a:t>
            </a:r>
            <a:r>
              <a:rPr lang="en-US" altLang="zh-TW" sz="4100" dirty="0" smtClean="0"/>
              <a:t> B</a:t>
            </a:r>
          </a:p>
          <a:p>
            <a:pPr marL="274320" indent="-274320" eaLnBrk="1" fontAlgn="auto" hangingPunct="1">
              <a:spcAft>
                <a:spcPts val="0"/>
              </a:spcAft>
              <a:buClr>
                <a:schemeClr val="accent3"/>
              </a:buClr>
              <a:buFont typeface="Wingdings 2"/>
              <a:buChar char=""/>
              <a:defRPr/>
            </a:pPr>
            <a:r>
              <a:rPr lang="en-US" altLang="zh-TW" sz="4100" dirty="0" smtClean="0"/>
              <a:t>FD</a:t>
            </a:r>
            <a:r>
              <a:rPr lang="en-US" altLang="zh-TW" sz="4100" baseline="-25000" dirty="0" smtClean="0"/>
              <a:t>2</a:t>
            </a:r>
            <a:r>
              <a:rPr lang="en-US" altLang="zh-TW" sz="4100" dirty="0" smtClean="0"/>
              <a:t>:  B </a:t>
            </a:r>
            <a:r>
              <a:rPr lang="en-US" altLang="zh-TW" sz="4100" dirty="0" smtClean="0">
                <a:sym typeface="Wingdings" charset="2"/>
              </a:rPr>
              <a:t></a:t>
            </a:r>
            <a:r>
              <a:rPr lang="en-US" altLang="zh-TW" sz="4100" dirty="0" smtClean="0"/>
              <a:t> C</a:t>
            </a:r>
          </a:p>
          <a:p>
            <a:pPr marL="274320" indent="-274320" eaLnBrk="1" fontAlgn="auto" hangingPunct="1">
              <a:spcAft>
                <a:spcPts val="0"/>
              </a:spcAft>
              <a:buClr>
                <a:schemeClr val="accent3"/>
              </a:buClr>
              <a:buFont typeface="Wingdings 2"/>
              <a:buChar char=""/>
              <a:defRPr/>
            </a:pPr>
            <a:r>
              <a:rPr lang="en-US" altLang="zh-TW" sz="4100" dirty="0" smtClean="0"/>
              <a:t>FD</a:t>
            </a:r>
            <a:r>
              <a:rPr lang="en-US" altLang="zh-TW" sz="4100" baseline="-25000" dirty="0" smtClean="0"/>
              <a:t>3</a:t>
            </a:r>
            <a:r>
              <a:rPr lang="en-US" altLang="zh-TW" sz="4100" dirty="0" smtClean="0"/>
              <a:t>:  C </a:t>
            </a:r>
            <a:r>
              <a:rPr lang="en-US" altLang="zh-TW" sz="4100" dirty="0" smtClean="0">
                <a:sym typeface="Wingdings" charset="2"/>
              </a:rPr>
              <a:t></a:t>
            </a:r>
            <a:r>
              <a:rPr lang="en-US" altLang="zh-TW" sz="4100" dirty="0" smtClean="0"/>
              <a:t> D</a:t>
            </a:r>
            <a:r>
              <a:rPr lang="en-US" altLang="zh-TW" dirty="0" smtClean="0"/>
              <a:t/>
            </a:r>
            <a:br>
              <a:rPr lang="en-US" altLang="zh-TW" dirty="0" smtClean="0"/>
            </a:br>
            <a:endParaRPr lang="en-US" altLang="zh-TW" dirty="0" smtClean="0"/>
          </a:p>
          <a:p>
            <a:pPr marL="274320" indent="-274320" eaLnBrk="1" fontAlgn="auto" hangingPunct="1">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eaLnBrk="1" fontAlgn="auto" hangingPunct="1">
              <a:spcAft>
                <a:spcPts val="0"/>
              </a:spcAft>
              <a:buClr>
                <a:schemeClr val="accent3"/>
              </a:buClr>
              <a:buFont typeface="Wingdings 2"/>
              <a:buChar char=""/>
              <a:defRPr/>
            </a:pPr>
            <a:endParaRPr lang="en-US" dirty="0" smtClean="0"/>
          </a:p>
        </p:txBody>
      </p:sp>
      <p:grpSp>
        <p:nvGrpSpPr>
          <p:cNvPr id="2" name="Group 41"/>
          <p:cNvGrpSpPr>
            <a:grpSpLocks/>
          </p:cNvGrpSpPr>
          <p:nvPr/>
        </p:nvGrpSpPr>
        <p:grpSpPr bwMode="auto">
          <a:xfrm>
            <a:off x="2667000" y="3657600"/>
            <a:ext cx="2287588" cy="536575"/>
            <a:chOff x="1295038" y="2970212"/>
            <a:chExt cx="2283268" cy="535783"/>
          </a:xfrm>
        </p:grpSpPr>
        <p:grpSp>
          <p:nvGrpSpPr>
            <p:cNvPr id="3" name="Group 20"/>
            <p:cNvGrpSpPr>
              <a:grpSpLocks/>
            </p:cNvGrpSpPr>
            <p:nvPr/>
          </p:nvGrpSpPr>
          <p:grpSpPr bwMode="auto">
            <a:xfrm>
              <a:off x="1295038" y="2970212"/>
              <a:ext cx="988729" cy="228262"/>
              <a:chOff x="1295038" y="3581400"/>
              <a:chExt cx="988729" cy="228262"/>
            </a:xfrm>
          </p:grpSpPr>
          <p:cxnSp>
            <p:nvCxnSpPr>
              <p:cNvPr id="16" name="Straight Connector 15"/>
              <p:cNvCxnSpPr/>
              <p:nvPr/>
            </p:nvCxnSpPr>
            <p:spPr>
              <a:xfrm>
                <a:off x="1295038" y="3809663"/>
                <a:ext cx="98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2168844"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676904" y="3502825"/>
              <a:ext cx="1899817"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3311207"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391" name="TextBox 59"/>
          <p:cNvSpPr txBox="1">
            <a:spLocks noChangeArrowheads="1"/>
          </p:cNvSpPr>
          <p:nvPr/>
        </p:nvSpPr>
        <p:spPr bwMode="auto">
          <a:xfrm>
            <a:off x="5105400" y="38100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3</a:t>
            </a:r>
          </a:p>
        </p:txBody>
      </p:sp>
      <p:sp>
        <p:nvSpPr>
          <p:cNvPr id="13317" name="TextBox 30"/>
          <p:cNvSpPr txBox="1">
            <a:spLocks noChangeArrowheads="1"/>
          </p:cNvSpPr>
          <p:nvPr/>
        </p:nvSpPr>
        <p:spPr bwMode="auto">
          <a:xfrm>
            <a:off x="685800" y="2209800"/>
            <a:ext cx="5751513" cy="1323975"/>
          </a:xfrm>
          <a:prstGeom prst="rect">
            <a:avLst/>
          </a:prstGeom>
          <a:noFill/>
          <a:ln w="9525">
            <a:noFill/>
            <a:miter lim="800000"/>
            <a:headEnd/>
            <a:tailEnd/>
          </a:ln>
        </p:spPr>
        <p:txBody>
          <a:bodyPr wrap="none">
            <a:spAutoFit/>
          </a:bodyPr>
          <a:lstStyle/>
          <a:p>
            <a:r>
              <a:rPr lang="en-US" sz="8000" b="1">
                <a:ea typeface="新細明體" pitchFamily="18" charset="-120"/>
              </a:rPr>
              <a:t>R</a:t>
            </a:r>
            <a:r>
              <a:rPr lang="en-US" sz="8000" b="1" baseline="-25000">
                <a:ea typeface="新細明體" pitchFamily="18" charset="-120"/>
              </a:rPr>
              <a:t>2</a:t>
            </a:r>
            <a:r>
              <a:rPr lang="en-US" sz="8000" b="1">
                <a:ea typeface="新細明體" pitchFamily="18" charset="-120"/>
              </a:rPr>
              <a:t>(  C    D  )</a:t>
            </a:r>
            <a:endParaRPr lang="en-US" sz="8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1"/>
                                        </p:tgtEl>
                                        <p:attrNameLst>
                                          <p:attrName>style.visibility</p:attrName>
                                        </p:attrNameLst>
                                      </p:cBhvr>
                                      <p:to>
                                        <p:strVal val="visible"/>
                                      </p:to>
                                    </p:set>
                                    <p:animEffect transition="in" filter="wipe(down)">
                                      <p:cBhvr>
                                        <p:cTn id="10"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1"/>
          <p:cNvSpPr>
            <a:spLocks noGrp="1"/>
          </p:cNvSpPr>
          <p:nvPr>
            <p:ph idx="1"/>
          </p:nvPr>
        </p:nvSpPr>
        <p:spPr>
          <a:xfrm>
            <a:off x="457200" y="304800"/>
            <a:ext cx="8229600" cy="2743200"/>
          </a:xfrm>
        </p:spPr>
        <p:txBody>
          <a:bodyPr/>
          <a:lstStyle/>
          <a:p>
            <a:pPr eaLnBrk="1" hangingPunct="1"/>
            <a:r>
              <a:rPr lang="en-US" smtClean="0"/>
              <a:t>FD</a:t>
            </a:r>
            <a:r>
              <a:rPr lang="en-US" baseline="-25000" smtClean="0"/>
              <a:t>1</a:t>
            </a:r>
            <a:r>
              <a:rPr lang="en-US" smtClean="0"/>
              <a:t>:   </a:t>
            </a:r>
            <a:r>
              <a:rPr lang="en-US" altLang="zh-TW" smtClean="0"/>
              <a:t>A </a:t>
            </a:r>
            <a:r>
              <a:rPr lang="en-US" altLang="zh-TW" smtClean="0">
                <a:sym typeface="Wingdings" charset="2"/>
              </a:rPr>
              <a:t></a:t>
            </a:r>
            <a:r>
              <a:rPr lang="en-US" altLang="zh-TW" smtClean="0"/>
              <a:t> B</a:t>
            </a:r>
          </a:p>
          <a:p>
            <a:pPr eaLnBrk="1" hangingPunct="1"/>
            <a:r>
              <a:rPr lang="en-US" altLang="zh-TW" smtClean="0"/>
              <a:t>FD</a:t>
            </a:r>
            <a:r>
              <a:rPr lang="en-US" altLang="zh-TW" baseline="-25000" smtClean="0"/>
              <a:t>2</a:t>
            </a:r>
            <a:r>
              <a:rPr lang="en-US" altLang="zh-TW" smtClean="0"/>
              <a:t>:  B </a:t>
            </a:r>
            <a:r>
              <a:rPr lang="en-US" altLang="zh-TW" smtClean="0">
                <a:sym typeface="Wingdings" charset="2"/>
              </a:rPr>
              <a:t></a:t>
            </a:r>
            <a:r>
              <a:rPr lang="en-US" altLang="zh-TW" smtClean="0"/>
              <a:t> C</a:t>
            </a:r>
          </a:p>
          <a:p>
            <a:pPr eaLnBrk="1" hangingPunct="1"/>
            <a:r>
              <a:rPr lang="en-US" altLang="zh-TW" smtClean="0"/>
              <a:t>FD</a:t>
            </a:r>
            <a:r>
              <a:rPr lang="en-US" altLang="zh-TW" baseline="-25000" smtClean="0"/>
              <a:t>3</a:t>
            </a:r>
            <a:r>
              <a:rPr lang="en-US" altLang="zh-TW" smtClean="0"/>
              <a:t>:  C </a:t>
            </a:r>
            <a:r>
              <a:rPr lang="en-US" altLang="zh-TW" smtClean="0">
                <a:sym typeface="Wingdings" charset="2"/>
              </a:rPr>
              <a:t></a:t>
            </a:r>
            <a:r>
              <a:rPr lang="en-US" altLang="zh-TW" smtClean="0"/>
              <a:t> D</a:t>
            </a:r>
            <a:br>
              <a:rPr lang="en-US" altLang="zh-TW" smtClean="0"/>
            </a:br>
            <a:endParaRPr lang="en-US" altLang="zh-TW" smtClean="0"/>
          </a:p>
          <a:p>
            <a:pPr eaLnBrk="1" hangingPunct="1">
              <a:buFont typeface="Wingdings 3" pitchFamily="18" charset="2"/>
              <a:buNone/>
            </a:pPr>
            <a:r>
              <a:rPr lang="en-US" smtClean="0">
                <a:ea typeface="新細明體" pitchFamily="18" charset="-120"/>
              </a:rPr>
              <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1</a:t>
            </a:r>
            <a:r>
              <a:rPr lang="en-US" smtClean="0">
                <a:ea typeface="新細明體" pitchFamily="18" charset="-120"/>
              </a:rPr>
              <a:t>(  A     B     C  )			R</a:t>
            </a:r>
            <a:r>
              <a:rPr lang="en-US" baseline="-25000" smtClean="0">
                <a:ea typeface="新細明體" pitchFamily="18" charset="-120"/>
              </a:rPr>
              <a:t>2</a:t>
            </a:r>
            <a:r>
              <a:rPr lang="en-US" smtClean="0">
                <a:ea typeface="新細明體" pitchFamily="18" charset="-120"/>
              </a:rPr>
              <a:t>(  C    D  )</a:t>
            </a:r>
            <a:endParaRPr lang="en-US" smtClean="0"/>
          </a:p>
          <a:p>
            <a:pPr eaLnBrk="1" hangingPunct="1"/>
            <a:endParaRPr lang="en-US" smtClean="0"/>
          </a:p>
        </p:txBody>
      </p:sp>
      <p:grpSp>
        <p:nvGrpSpPr>
          <p:cNvPr id="2" name="Group 41"/>
          <p:cNvGrpSpPr>
            <a:grpSpLocks/>
          </p:cNvGrpSpPr>
          <p:nvPr/>
        </p:nvGrpSpPr>
        <p:grpSpPr bwMode="auto">
          <a:xfrm>
            <a:off x="1292225" y="2970213"/>
            <a:ext cx="841375" cy="536575"/>
            <a:chOff x="1523206" y="2970212"/>
            <a:chExt cx="839788" cy="535782"/>
          </a:xfrm>
        </p:grpSpPr>
        <p:grpSp>
          <p:nvGrpSpPr>
            <p:cNvPr id="3" name="Group 20"/>
            <p:cNvGrpSpPr>
              <a:grpSpLocks/>
            </p:cNvGrpSpPr>
            <p:nvPr/>
          </p:nvGrpSpPr>
          <p:grpSpPr bwMode="auto">
            <a:xfrm>
              <a:off x="1523206" y="2970212"/>
              <a:ext cx="381794" cy="230188"/>
              <a:chOff x="1523206" y="3581400"/>
              <a:chExt cx="381794" cy="230188"/>
            </a:xfrm>
          </p:grpSpPr>
          <p:cxnSp>
            <p:nvCxnSpPr>
              <p:cNvPr id="16" name="Straight Connector 15"/>
              <p:cNvCxnSpPr/>
              <p:nvPr/>
            </p:nvCxnSpPr>
            <p:spPr>
              <a:xfrm>
                <a:off x="1524791" y="3809662"/>
                <a:ext cx="380281"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410659" y="3695531"/>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1790148" y="3694738"/>
                <a:ext cx="228262"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676904" y="3504408"/>
              <a:ext cx="68450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2095897" y="3238896"/>
              <a:ext cx="532612" cy="158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42"/>
          <p:cNvGrpSpPr>
            <a:grpSpLocks/>
          </p:cNvGrpSpPr>
          <p:nvPr/>
        </p:nvGrpSpPr>
        <p:grpSpPr bwMode="auto">
          <a:xfrm>
            <a:off x="1905000" y="3654425"/>
            <a:ext cx="839788" cy="536575"/>
            <a:chOff x="1523206" y="2970212"/>
            <a:chExt cx="839788" cy="535782"/>
          </a:xfrm>
        </p:grpSpPr>
        <p:grpSp>
          <p:nvGrpSpPr>
            <p:cNvPr id="5" name="Group 20"/>
            <p:cNvGrpSpPr>
              <a:grpSpLocks/>
            </p:cNvGrpSpPr>
            <p:nvPr/>
          </p:nvGrpSpPr>
          <p:grpSpPr bwMode="auto">
            <a:xfrm>
              <a:off x="1523206" y="2970212"/>
              <a:ext cx="381794" cy="230188"/>
              <a:chOff x="1523206" y="3581400"/>
              <a:chExt cx="381794" cy="230188"/>
            </a:xfrm>
          </p:grpSpPr>
          <p:cxnSp>
            <p:nvCxnSpPr>
              <p:cNvPr id="48" name="Straight Connector 47"/>
              <p:cNvCxnSpPr/>
              <p:nvPr/>
            </p:nvCxnSpPr>
            <p:spPr>
              <a:xfrm>
                <a:off x="1524794" y="3809662"/>
                <a:ext cx="385762"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1410662" y="3695530"/>
                <a:ext cx="2266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1793250" y="3692356"/>
                <a:ext cx="228262" cy="63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rot="5400000" flipH="1" flipV="1">
              <a:off x="1525813" y="3353025"/>
              <a:ext cx="3043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77194" y="3504409"/>
              <a:ext cx="6842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2095894" y="3238894"/>
              <a:ext cx="5326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 name="Group 50"/>
          <p:cNvGrpSpPr>
            <a:grpSpLocks/>
          </p:cNvGrpSpPr>
          <p:nvPr/>
        </p:nvGrpSpPr>
        <p:grpSpPr bwMode="auto">
          <a:xfrm>
            <a:off x="5638800" y="2971800"/>
            <a:ext cx="839788" cy="536575"/>
            <a:chOff x="1523206" y="2970212"/>
            <a:chExt cx="839788" cy="535782"/>
          </a:xfrm>
        </p:grpSpPr>
        <p:grpSp>
          <p:nvGrpSpPr>
            <p:cNvPr id="7" name="Group 20"/>
            <p:cNvGrpSpPr>
              <a:grpSpLocks/>
            </p:cNvGrpSpPr>
            <p:nvPr/>
          </p:nvGrpSpPr>
          <p:grpSpPr bwMode="auto">
            <a:xfrm>
              <a:off x="1523206" y="2970212"/>
              <a:ext cx="381794" cy="230188"/>
              <a:chOff x="1523206" y="3581400"/>
              <a:chExt cx="381794" cy="230188"/>
            </a:xfrm>
          </p:grpSpPr>
          <p:cxnSp>
            <p:nvCxnSpPr>
              <p:cNvPr id="56" name="Straight Connector 55"/>
              <p:cNvCxnSpPr/>
              <p:nvPr/>
            </p:nvCxnSpPr>
            <p:spPr>
              <a:xfrm>
                <a:off x="1524794" y="3809662"/>
                <a:ext cx="385762"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1410662" y="3695530"/>
                <a:ext cx="2266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1793250" y="3692356"/>
                <a:ext cx="228262" cy="63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a:xfrm rot="5400000" flipH="1" flipV="1">
              <a:off x="1525813" y="3353025"/>
              <a:ext cx="3043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677194" y="3504409"/>
              <a:ext cx="6842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flipV="1">
              <a:off x="2095894" y="3238894"/>
              <a:ext cx="5326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342" name="TextBox 58"/>
          <p:cNvSpPr txBox="1">
            <a:spLocks noChangeArrowheads="1"/>
          </p:cNvSpPr>
          <p:nvPr/>
        </p:nvSpPr>
        <p:spPr bwMode="auto">
          <a:xfrm>
            <a:off x="1295400" y="4764088"/>
            <a:ext cx="6705600" cy="830262"/>
          </a:xfrm>
          <a:prstGeom prst="rect">
            <a:avLst/>
          </a:prstGeom>
          <a:noFill/>
          <a:ln w="9525">
            <a:noFill/>
            <a:miter lim="800000"/>
            <a:headEnd/>
            <a:tailEnd/>
          </a:ln>
        </p:spPr>
        <p:txBody>
          <a:bodyPr>
            <a:spAutoFit/>
          </a:bodyPr>
          <a:lstStyle/>
          <a:p>
            <a:r>
              <a:rPr lang="en-US" sz="2400" b="1">
                <a:latin typeface="Lucida Sans Unicode" pitchFamily="34" charset="0"/>
              </a:rPr>
              <a:t>Has all 3 functional dependencies!</a:t>
            </a:r>
          </a:p>
          <a:p>
            <a:r>
              <a:rPr lang="en-US" sz="2400" b="1">
                <a:latin typeface="Lucida Sans Unicode" pitchFamily="34" charset="0"/>
              </a:rPr>
              <a:t>Therefore, it’s preserving the dependencies</a:t>
            </a:r>
          </a:p>
        </p:txBody>
      </p:sp>
      <p:sp>
        <p:nvSpPr>
          <p:cNvPr id="14343" name="TextBox 59"/>
          <p:cNvSpPr txBox="1">
            <a:spLocks noChangeArrowheads="1"/>
          </p:cNvSpPr>
          <p:nvPr/>
        </p:nvSpPr>
        <p:spPr bwMode="auto">
          <a:xfrm>
            <a:off x="2133600" y="31242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1</a:t>
            </a:r>
          </a:p>
        </p:txBody>
      </p:sp>
      <p:sp>
        <p:nvSpPr>
          <p:cNvPr id="14344" name="TextBox 60"/>
          <p:cNvSpPr txBox="1">
            <a:spLocks noChangeArrowheads="1"/>
          </p:cNvSpPr>
          <p:nvPr/>
        </p:nvSpPr>
        <p:spPr bwMode="auto">
          <a:xfrm>
            <a:off x="2743200" y="3821113"/>
            <a:ext cx="838200" cy="369887"/>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
        <p:nvSpPr>
          <p:cNvPr id="14345" name="TextBox 61"/>
          <p:cNvSpPr txBox="1">
            <a:spLocks noChangeArrowheads="1"/>
          </p:cNvSpPr>
          <p:nvPr/>
        </p:nvSpPr>
        <p:spPr bwMode="auto">
          <a:xfrm>
            <a:off x="6477000" y="31242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3</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81000" y="274638"/>
            <a:ext cx="9144000" cy="1143000"/>
          </a:xfrm>
        </p:spPr>
        <p:txBody>
          <a:bodyPr/>
          <a:lstStyle/>
          <a:p>
            <a:pPr eaLnBrk="1" hangingPunct="1"/>
            <a:r>
              <a:rPr lang="en-US" altLang="zh-TW" sz="3800" smtClean="0">
                <a:latin typeface="Times New Roman" charset="0"/>
                <a:ea typeface="新細明體" pitchFamily="18" charset="-120"/>
              </a:rPr>
              <a:t>Example of Non-Dependency Preservation</a:t>
            </a:r>
            <a:endParaRPr lang="en-US" sz="3800" smtClean="0"/>
          </a:p>
        </p:txBody>
      </p:sp>
      <p:sp>
        <p:nvSpPr>
          <p:cNvPr id="15363" name="Content Placeholder 1"/>
          <p:cNvSpPr>
            <a:spLocks noGrp="1"/>
          </p:cNvSpPr>
          <p:nvPr>
            <p:ph idx="1"/>
          </p:nvPr>
        </p:nvSpPr>
        <p:spPr/>
        <p:txBody>
          <a:bodyPr/>
          <a:lstStyle/>
          <a:p>
            <a:pPr eaLnBrk="1" hangingPunct="1"/>
            <a:r>
              <a:rPr lang="en-US" smtClean="0"/>
              <a:t>R(A B C D)</a:t>
            </a:r>
            <a:br>
              <a:rPr lang="en-US" smtClean="0"/>
            </a:br>
            <a:endParaRPr lang="en-US" smtClean="0"/>
          </a:p>
          <a:p>
            <a:pPr eaLnBrk="1" hangingPunct="1"/>
            <a:r>
              <a:rPr lang="en-US" smtClean="0"/>
              <a:t>FD</a:t>
            </a:r>
            <a:r>
              <a:rPr lang="en-US" baseline="-25000" smtClean="0"/>
              <a:t>1</a:t>
            </a:r>
            <a:r>
              <a:rPr lang="en-US" smtClean="0"/>
              <a:t>:  </a:t>
            </a:r>
            <a:r>
              <a:rPr lang="en-US" altLang="zh-TW" smtClean="0"/>
              <a:t>A </a:t>
            </a:r>
            <a:r>
              <a:rPr lang="en-US" altLang="zh-TW" smtClean="0">
                <a:sym typeface="Wingdings" charset="2"/>
              </a:rPr>
              <a:t></a:t>
            </a:r>
            <a:r>
              <a:rPr lang="en-US" altLang="zh-TW" smtClean="0"/>
              <a:t> B</a:t>
            </a:r>
          </a:p>
          <a:p>
            <a:pPr eaLnBrk="1" hangingPunct="1"/>
            <a:r>
              <a:rPr lang="en-US" altLang="zh-TW" smtClean="0"/>
              <a:t>FD</a:t>
            </a:r>
            <a:r>
              <a:rPr lang="en-US" altLang="zh-TW" baseline="-25000" smtClean="0"/>
              <a:t>2</a:t>
            </a:r>
            <a:r>
              <a:rPr lang="en-US" altLang="zh-TW" smtClean="0"/>
              <a:t>:  B </a:t>
            </a:r>
            <a:r>
              <a:rPr lang="en-US" altLang="zh-TW" smtClean="0">
                <a:sym typeface="Wingdings" charset="2"/>
              </a:rPr>
              <a:t></a:t>
            </a:r>
            <a:r>
              <a:rPr lang="en-US" altLang="zh-TW" smtClean="0"/>
              <a:t> C</a:t>
            </a:r>
          </a:p>
          <a:p>
            <a:pPr eaLnBrk="1" hangingPunct="1"/>
            <a:r>
              <a:rPr lang="en-US" altLang="zh-TW" smtClean="0"/>
              <a:t>FD</a:t>
            </a:r>
            <a:r>
              <a:rPr lang="en-US" altLang="zh-TW" baseline="-25000" smtClean="0"/>
              <a:t>3</a:t>
            </a:r>
            <a:r>
              <a:rPr lang="en-US" altLang="zh-TW" smtClean="0"/>
              <a:t>:  C </a:t>
            </a:r>
            <a:r>
              <a:rPr lang="en-US" altLang="zh-TW" smtClean="0">
                <a:sym typeface="Wingdings" charset="2"/>
              </a:rPr>
              <a:t></a:t>
            </a:r>
            <a:r>
              <a:rPr lang="en-US" altLang="zh-TW" smtClean="0"/>
              <a:t> D</a:t>
            </a:r>
            <a:br>
              <a:rPr lang="en-US" altLang="zh-TW" smtClean="0"/>
            </a:br>
            <a:endParaRPr lang="en-US" altLang="zh-TW" smtClean="0"/>
          </a:p>
          <a:p>
            <a:pPr eaLnBrk="1" hangingPunct="1"/>
            <a:r>
              <a:rPr lang="en-US" smtClean="0">
                <a:ea typeface="新細明體" pitchFamily="18" charset="-120"/>
              </a:rPr>
              <a:t>Decomposition:</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1</a:t>
            </a:r>
            <a:r>
              <a:rPr lang="en-US" smtClean="0">
                <a:ea typeface="新細明體" pitchFamily="18" charset="-120"/>
              </a:rPr>
              <a:t>(A C D)		R</a:t>
            </a:r>
            <a:r>
              <a:rPr lang="en-US" baseline="-25000" smtClean="0">
                <a:ea typeface="新細明體" pitchFamily="18" charset="-120"/>
              </a:rPr>
              <a:t>2</a:t>
            </a:r>
            <a:r>
              <a:rPr lang="en-US" smtClean="0">
                <a:ea typeface="新細明體" pitchFamily="18" charset="-120"/>
              </a:rPr>
              <a:t>(B C)</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304800"/>
            <a:ext cx="8229600" cy="1905000"/>
          </a:xfrm>
        </p:spPr>
        <p:txBody>
          <a:bodyPr>
            <a:normAutofit fontScale="62500" lnSpcReduction="20000"/>
          </a:bodyPr>
          <a:lstStyle/>
          <a:p>
            <a:pPr marL="274320" indent="-274320" eaLnBrk="1" fontAlgn="auto" hangingPunct="1">
              <a:spcAft>
                <a:spcPts val="0"/>
              </a:spcAft>
              <a:buClr>
                <a:schemeClr val="accent3"/>
              </a:buClr>
              <a:buFont typeface="Wingdings 2"/>
              <a:buChar char=""/>
              <a:defRPr/>
            </a:pPr>
            <a:r>
              <a:rPr lang="en-US" sz="4100" dirty="0" smtClean="0"/>
              <a:t>FD</a:t>
            </a:r>
            <a:r>
              <a:rPr lang="en-US" sz="4100" baseline="-25000" dirty="0" smtClean="0"/>
              <a:t>1</a:t>
            </a:r>
            <a:r>
              <a:rPr lang="en-US" sz="4100" dirty="0" smtClean="0"/>
              <a:t>:   </a:t>
            </a:r>
            <a:r>
              <a:rPr lang="en-US" altLang="zh-TW" sz="4100" dirty="0" smtClean="0"/>
              <a:t>A </a:t>
            </a:r>
            <a:r>
              <a:rPr lang="en-US" altLang="zh-TW" sz="4100" dirty="0" smtClean="0">
                <a:sym typeface="Wingdings" charset="2"/>
              </a:rPr>
              <a:t></a:t>
            </a:r>
            <a:r>
              <a:rPr lang="en-US" altLang="zh-TW" sz="4100" dirty="0" smtClean="0"/>
              <a:t> B</a:t>
            </a:r>
          </a:p>
          <a:p>
            <a:pPr marL="274320" indent="-274320" eaLnBrk="1" fontAlgn="auto" hangingPunct="1">
              <a:spcAft>
                <a:spcPts val="0"/>
              </a:spcAft>
              <a:buClr>
                <a:schemeClr val="accent3"/>
              </a:buClr>
              <a:buFont typeface="Wingdings 2"/>
              <a:buChar char=""/>
              <a:defRPr/>
            </a:pPr>
            <a:r>
              <a:rPr lang="en-US" altLang="zh-TW" sz="4100" dirty="0" smtClean="0"/>
              <a:t>FD</a:t>
            </a:r>
            <a:r>
              <a:rPr lang="en-US" altLang="zh-TW" sz="4100" baseline="-25000" dirty="0" smtClean="0"/>
              <a:t>2</a:t>
            </a:r>
            <a:r>
              <a:rPr lang="en-US" altLang="zh-TW" sz="4100" dirty="0" smtClean="0"/>
              <a:t>:  B </a:t>
            </a:r>
            <a:r>
              <a:rPr lang="en-US" altLang="zh-TW" sz="4100" dirty="0" smtClean="0">
                <a:sym typeface="Wingdings" charset="2"/>
              </a:rPr>
              <a:t></a:t>
            </a:r>
            <a:r>
              <a:rPr lang="en-US" altLang="zh-TW" sz="4100" dirty="0" smtClean="0"/>
              <a:t> C</a:t>
            </a:r>
          </a:p>
          <a:p>
            <a:pPr marL="274320" indent="-274320" eaLnBrk="1" fontAlgn="auto" hangingPunct="1">
              <a:spcAft>
                <a:spcPts val="0"/>
              </a:spcAft>
              <a:buClr>
                <a:schemeClr val="accent3"/>
              </a:buClr>
              <a:buFont typeface="Wingdings 2"/>
              <a:buChar char=""/>
              <a:defRPr/>
            </a:pPr>
            <a:r>
              <a:rPr lang="en-US" altLang="zh-TW" sz="4100" dirty="0" smtClean="0"/>
              <a:t>FD</a:t>
            </a:r>
            <a:r>
              <a:rPr lang="en-US" altLang="zh-TW" sz="4100" baseline="-25000" dirty="0" smtClean="0"/>
              <a:t>3</a:t>
            </a:r>
            <a:r>
              <a:rPr lang="en-US" altLang="zh-TW" sz="4100" dirty="0" smtClean="0"/>
              <a:t>:  C </a:t>
            </a:r>
            <a:r>
              <a:rPr lang="en-US" altLang="zh-TW" sz="4100" dirty="0" smtClean="0">
                <a:sym typeface="Wingdings" charset="2"/>
              </a:rPr>
              <a:t></a:t>
            </a:r>
            <a:r>
              <a:rPr lang="en-US" altLang="zh-TW" sz="4100" dirty="0" smtClean="0"/>
              <a:t> D</a:t>
            </a:r>
            <a:r>
              <a:rPr lang="en-US" altLang="zh-TW" dirty="0" smtClean="0"/>
              <a:t/>
            </a:r>
            <a:br>
              <a:rPr lang="en-US" altLang="zh-TW" dirty="0" smtClean="0"/>
            </a:br>
            <a:endParaRPr lang="en-US" altLang="zh-TW" dirty="0" smtClean="0"/>
          </a:p>
          <a:p>
            <a:pPr marL="274320" indent="-274320" eaLnBrk="1" fontAlgn="auto" hangingPunct="1">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eaLnBrk="1" fontAlgn="auto" hangingPunct="1">
              <a:spcAft>
                <a:spcPts val="0"/>
              </a:spcAft>
              <a:buClr>
                <a:schemeClr val="accent3"/>
              </a:buClr>
              <a:buFont typeface="Wingdings 2"/>
              <a:buChar char=""/>
              <a:defRPr/>
            </a:pPr>
            <a:endParaRPr lang="en-US" dirty="0" smtClean="0"/>
          </a:p>
        </p:txBody>
      </p:sp>
      <p:sp>
        <p:nvSpPr>
          <p:cNvPr id="16392" name="TextBox 60"/>
          <p:cNvSpPr txBox="1">
            <a:spLocks noChangeArrowheads="1"/>
          </p:cNvSpPr>
          <p:nvPr/>
        </p:nvSpPr>
        <p:spPr bwMode="auto">
          <a:xfrm>
            <a:off x="6858000" y="36576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3</a:t>
            </a:r>
          </a:p>
        </p:txBody>
      </p:sp>
      <p:sp>
        <p:nvSpPr>
          <p:cNvPr id="16388" name="TextBox 30"/>
          <p:cNvSpPr txBox="1">
            <a:spLocks noChangeArrowheads="1"/>
          </p:cNvSpPr>
          <p:nvPr/>
        </p:nvSpPr>
        <p:spPr bwMode="auto">
          <a:xfrm>
            <a:off x="685800" y="2209800"/>
            <a:ext cx="7558088" cy="1323975"/>
          </a:xfrm>
          <a:prstGeom prst="rect">
            <a:avLst/>
          </a:prstGeom>
          <a:noFill/>
          <a:ln w="9525">
            <a:noFill/>
            <a:miter lim="800000"/>
            <a:headEnd/>
            <a:tailEnd/>
          </a:ln>
        </p:spPr>
        <p:txBody>
          <a:bodyPr wrap="none">
            <a:spAutoFit/>
          </a:bodyPr>
          <a:lstStyle/>
          <a:p>
            <a:r>
              <a:rPr lang="en-US" sz="8000" b="1">
                <a:ea typeface="新細明體" pitchFamily="18" charset="-120"/>
              </a:rPr>
              <a:t>R</a:t>
            </a:r>
            <a:r>
              <a:rPr lang="en-US" sz="8000" b="1" baseline="-25000">
                <a:ea typeface="新細明體" pitchFamily="18" charset="-120"/>
              </a:rPr>
              <a:t>1</a:t>
            </a:r>
            <a:r>
              <a:rPr lang="en-US" sz="8000" b="1">
                <a:ea typeface="新細明體" pitchFamily="18" charset="-120"/>
              </a:rPr>
              <a:t>(  A    C    D  )</a:t>
            </a:r>
            <a:endParaRPr lang="en-US" sz="8000" b="1"/>
          </a:p>
        </p:txBody>
      </p:sp>
      <p:grpSp>
        <p:nvGrpSpPr>
          <p:cNvPr id="2" name="Group 41"/>
          <p:cNvGrpSpPr>
            <a:grpSpLocks/>
          </p:cNvGrpSpPr>
          <p:nvPr/>
        </p:nvGrpSpPr>
        <p:grpSpPr bwMode="auto">
          <a:xfrm>
            <a:off x="4495800" y="3505200"/>
            <a:ext cx="2287588" cy="536575"/>
            <a:chOff x="1295038" y="2970212"/>
            <a:chExt cx="2283268" cy="535783"/>
          </a:xfrm>
        </p:grpSpPr>
        <p:grpSp>
          <p:nvGrpSpPr>
            <p:cNvPr id="3" name="Group 20"/>
            <p:cNvGrpSpPr>
              <a:grpSpLocks/>
            </p:cNvGrpSpPr>
            <p:nvPr/>
          </p:nvGrpSpPr>
          <p:grpSpPr bwMode="auto">
            <a:xfrm>
              <a:off x="1295038" y="2970212"/>
              <a:ext cx="988729" cy="228262"/>
              <a:chOff x="1295038" y="3581400"/>
              <a:chExt cx="988729" cy="228262"/>
            </a:xfrm>
          </p:grpSpPr>
          <p:cxnSp>
            <p:nvCxnSpPr>
              <p:cNvPr id="28" name="Straight Connector 27"/>
              <p:cNvCxnSpPr/>
              <p:nvPr/>
            </p:nvCxnSpPr>
            <p:spPr>
              <a:xfrm>
                <a:off x="1295038" y="3809663"/>
                <a:ext cx="98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2168844"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676904" y="3502825"/>
              <a:ext cx="1899817"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3311207"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2"/>
                                        </p:tgtEl>
                                        <p:attrNameLst>
                                          <p:attrName>style.visibility</p:attrName>
                                        </p:attrNameLst>
                                      </p:cBhvr>
                                      <p:to>
                                        <p:strVal val="visible"/>
                                      </p:to>
                                    </p:set>
                                    <p:animEffect transition="in" filter="wipe(down)">
                                      <p:cBhvr>
                                        <p:cTn id="10"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304800"/>
            <a:ext cx="8229600" cy="1905000"/>
          </a:xfrm>
        </p:spPr>
        <p:txBody>
          <a:bodyPr>
            <a:normAutofit fontScale="62500" lnSpcReduction="20000"/>
          </a:bodyPr>
          <a:lstStyle/>
          <a:p>
            <a:pPr marL="274320" indent="-274320" eaLnBrk="1" fontAlgn="auto" hangingPunct="1">
              <a:spcAft>
                <a:spcPts val="0"/>
              </a:spcAft>
              <a:buClr>
                <a:schemeClr val="accent3"/>
              </a:buClr>
              <a:buFont typeface="Wingdings 2"/>
              <a:buChar char=""/>
              <a:defRPr/>
            </a:pPr>
            <a:r>
              <a:rPr lang="en-US" sz="4100" dirty="0" smtClean="0"/>
              <a:t>FD</a:t>
            </a:r>
            <a:r>
              <a:rPr lang="en-US" sz="4100" baseline="-25000" dirty="0" smtClean="0"/>
              <a:t>1</a:t>
            </a:r>
            <a:r>
              <a:rPr lang="en-US" sz="4100" dirty="0" smtClean="0"/>
              <a:t>:   </a:t>
            </a:r>
            <a:r>
              <a:rPr lang="en-US" altLang="zh-TW" sz="4100" dirty="0" smtClean="0"/>
              <a:t>A </a:t>
            </a:r>
            <a:r>
              <a:rPr lang="en-US" altLang="zh-TW" sz="4100" dirty="0" smtClean="0">
                <a:sym typeface="Wingdings" charset="2"/>
              </a:rPr>
              <a:t></a:t>
            </a:r>
            <a:r>
              <a:rPr lang="en-US" altLang="zh-TW" sz="4100" dirty="0" smtClean="0"/>
              <a:t> B</a:t>
            </a:r>
          </a:p>
          <a:p>
            <a:pPr marL="274320" indent="-274320" eaLnBrk="1" fontAlgn="auto" hangingPunct="1">
              <a:spcAft>
                <a:spcPts val="0"/>
              </a:spcAft>
              <a:buClr>
                <a:schemeClr val="accent3"/>
              </a:buClr>
              <a:buFont typeface="Wingdings 2"/>
              <a:buChar char=""/>
              <a:defRPr/>
            </a:pPr>
            <a:r>
              <a:rPr lang="en-US" altLang="zh-TW" sz="4100" dirty="0" smtClean="0"/>
              <a:t>FD</a:t>
            </a:r>
            <a:r>
              <a:rPr lang="en-US" altLang="zh-TW" sz="4100" baseline="-25000" dirty="0" smtClean="0"/>
              <a:t>2</a:t>
            </a:r>
            <a:r>
              <a:rPr lang="en-US" altLang="zh-TW" sz="4100" dirty="0" smtClean="0"/>
              <a:t>:  B </a:t>
            </a:r>
            <a:r>
              <a:rPr lang="en-US" altLang="zh-TW" sz="4100" dirty="0" smtClean="0">
                <a:sym typeface="Wingdings" charset="2"/>
              </a:rPr>
              <a:t></a:t>
            </a:r>
            <a:r>
              <a:rPr lang="en-US" altLang="zh-TW" sz="4100" dirty="0" smtClean="0"/>
              <a:t> C</a:t>
            </a:r>
          </a:p>
          <a:p>
            <a:pPr marL="274320" indent="-274320" eaLnBrk="1" fontAlgn="auto" hangingPunct="1">
              <a:spcAft>
                <a:spcPts val="0"/>
              </a:spcAft>
              <a:buClr>
                <a:schemeClr val="accent3"/>
              </a:buClr>
              <a:buFont typeface="Wingdings 2"/>
              <a:buChar char=""/>
              <a:defRPr/>
            </a:pPr>
            <a:r>
              <a:rPr lang="en-US" altLang="zh-TW" sz="4100" dirty="0" smtClean="0"/>
              <a:t>FD</a:t>
            </a:r>
            <a:r>
              <a:rPr lang="en-US" altLang="zh-TW" sz="4100" baseline="-25000" dirty="0" smtClean="0"/>
              <a:t>3</a:t>
            </a:r>
            <a:r>
              <a:rPr lang="en-US" altLang="zh-TW" sz="4100" dirty="0" smtClean="0"/>
              <a:t>:  C </a:t>
            </a:r>
            <a:r>
              <a:rPr lang="en-US" altLang="zh-TW" sz="4100" dirty="0" smtClean="0">
                <a:sym typeface="Wingdings" charset="2"/>
              </a:rPr>
              <a:t></a:t>
            </a:r>
            <a:r>
              <a:rPr lang="en-US" altLang="zh-TW" sz="4100" dirty="0" smtClean="0"/>
              <a:t> D</a:t>
            </a:r>
            <a:r>
              <a:rPr lang="en-US" altLang="zh-TW" dirty="0" smtClean="0"/>
              <a:t/>
            </a:r>
            <a:br>
              <a:rPr lang="en-US" altLang="zh-TW" dirty="0" smtClean="0"/>
            </a:br>
            <a:endParaRPr lang="en-US" altLang="zh-TW" dirty="0" smtClean="0"/>
          </a:p>
          <a:p>
            <a:pPr marL="274320" indent="-274320" eaLnBrk="1" fontAlgn="auto" hangingPunct="1">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eaLnBrk="1" fontAlgn="auto" hangingPunct="1">
              <a:spcAft>
                <a:spcPts val="0"/>
              </a:spcAft>
              <a:buClr>
                <a:schemeClr val="accent3"/>
              </a:buClr>
              <a:buFont typeface="Wingdings 2"/>
              <a:buChar char=""/>
              <a:defRPr/>
            </a:pPr>
            <a:endParaRPr lang="en-US" dirty="0" smtClean="0"/>
          </a:p>
        </p:txBody>
      </p:sp>
      <p:grpSp>
        <p:nvGrpSpPr>
          <p:cNvPr id="2" name="Group 41"/>
          <p:cNvGrpSpPr>
            <a:grpSpLocks/>
          </p:cNvGrpSpPr>
          <p:nvPr/>
        </p:nvGrpSpPr>
        <p:grpSpPr bwMode="auto">
          <a:xfrm>
            <a:off x="2590800" y="3657600"/>
            <a:ext cx="2287588" cy="536575"/>
            <a:chOff x="1295038" y="2970212"/>
            <a:chExt cx="2283268" cy="535783"/>
          </a:xfrm>
        </p:grpSpPr>
        <p:grpSp>
          <p:nvGrpSpPr>
            <p:cNvPr id="3" name="Group 20"/>
            <p:cNvGrpSpPr>
              <a:grpSpLocks/>
            </p:cNvGrpSpPr>
            <p:nvPr/>
          </p:nvGrpSpPr>
          <p:grpSpPr bwMode="auto">
            <a:xfrm>
              <a:off x="1295038" y="2970212"/>
              <a:ext cx="988729" cy="228262"/>
              <a:chOff x="1295038" y="3581400"/>
              <a:chExt cx="988729" cy="228262"/>
            </a:xfrm>
          </p:grpSpPr>
          <p:cxnSp>
            <p:nvCxnSpPr>
              <p:cNvPr id="16" name="Straight Connector 15"/>
              <p:cNvCxnSpPr/>
              <p:nvPr/>
            </p:nvCxnSpPr>
            <p:spPr>
              <a:xfrm>
                <a:off x="1295038" y="3809663"/>
                <a:ext cx="988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2168844"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Connector 28"/>
            <p:cNvCxnSpPr/>
            <p:nvPr/>
          </p:nvCxnSpPr>
          <p:spPr>
            <a:xfrm rot="5400000" flipH="1" flipV="1">
              <a:off x="1525521" y="3353027"/>
              <a:ext cx="304350"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676904" y="3502825"/>
              <a:ext cx="1899817"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flipV="1">
              <a:off x="3311207"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391" name="TextBox 59"/>
          <p:cNvSpPr txBox="1">
            <a:spLocks noChangeArrowheads="1"/>
          </p:cNvSpPr>
          <p:nvPr/>
        </p:nvSpPr>
        <p:spPr bwMode="auto">
          <a:xfrm>
            <a:off x="4953000" y="38100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
        <p:nvSpPr>
          <p:cNvPr id="17413" name="TextBox 30"/>
          <p:cNvSpPr txBox="1">
            <a:spLocks noChangeArrowheads="1"/>
          </p:cNvSpPr>
          <p:nvPr/>
        </p:nvSpPr>
        <p:spPr bwMode="auto">
          <a:xfrm>
            <a:off x="685800" y="2209800"/>
            <a:ext cx="5751513" cy="1323975"/>
          </a:xfrm>
          <a:prstGeom prst="rect">
            <a:avLst/>
          </a:prstGeom>
          <a:noFill/>
          <a:ln w="9525">
            <a:noFill/>
            <a:miter lim="800000"/>
            <a:headEnd/>
            <a:tailEnd/>
          </a:ln>
        </p:spPr>
        <p:txBody>
          <a:bodyPr wrap="none">
            <a:spAutoFit/>
          </a:bodyPr>
          <a:lstStyle/>
          <a:p>
            <a:r>
              <a:rPr lang="en-US" sz="8000" b="1">
                <a:ea typeface="新細明體" pitchFamily="18" charset="-120"/>
              </a:rPr>
              <a:t>R</a:t>
            </a:r>
            <a:r>
              <a:rPr lang="en-US" sz="8000" b="1" baseline="-25000">
                <a:ea typeface="新細明體" pitchFamily="18" charset="-120"/>
              </a:rPr>
              <a:t>2</a:t>
            </a:r>
            <a:r>
              <a:rPr lang="en-US" sz="8000" b="1">
                <a:ea typeface="新細明體" pitchFamily="18" charset="-120"/>
              </a:rPr>
              <a:t>(  B    C  )</a:t>
            </a:r>
            <a:endParaRPr lang="en-US" sz="8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1"/>
                                        </p:tgtEl>
                                        <p:attrNameLst>
                                          <p:attrName>style.visibility</p:attrName>
                                        </p:attrNameLst>
                                      </p:cBhvr>
                                      <p:to>
                                        <p:strVal val="visible"/>
                                      </p:to>
                                    </p:set>
                                    <p:animEffect transition="in" filter="wipe(down)">
                                      <p:cBhvr>
                                        <p:cTn id="10"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457200" y="304800"/>
            <a:ext cx="8229600" cy="2743200"/>
          </a:xfrm>
        </p:spPr>
        <p:txBody>
          <a:bodyPr/>
          <a:lstStyle/>
          <a:p>
            <a:pPr eaLnBrk="1" hangingPunct="1"/>
            <a:r>
              <a:rPr lang="en-US" smtClean="0"/>
              <a:t>FD</a:t>
            </a:r>
            <a:r>
              <a:rPr lang="en-US" baseline="-25000" smtClean="0"/>
              <a:t>1</a:t>
            </a:r>
            <a:r>
              <a:rPr lang="en-US" smtClean="0"/>
              <a:t>:   </a:t>
            </a:r>
            <a:r>
              <a:rPr lang="en-US" altLang="zh-TW" smtClean="0"/>
              <a:t>A </a:t>
            </a:r>
            <a:r>
              <a:rPr lang="en-US" altLang="zh-TW" smtClean="0">
                <a:sym typeface="Wingdings" charset="2"/>
              </a:rPr>
              <a:t></a:t>
            </a:r>
            <a:r>
              <a:rPr lang="en-US" altLang="zh-TW" smtClean="0"/>
              <a:t> B</a:t>
            </a:r>
          </a:p>
          <a:p>
            <a:pPr eaLnBrk="1" hangingPunct="1"/>
            <a:r>
              <a:rPr lang="en-US" altLang="zh-TW" smtClean="0"/>
              <a:t>FD</a:t>
            </a:r>
            <a:r>
              <a:rPr lang="en-US" altLang="zh-TW" baseline="-25000" smtClean="0"/>
              <a:t>2</a:t>
            </a:r>
            <a:r>
              <a:rPr lang="en-US" altLang="zh-TW" smtClean="0"/>
              <a:t>:  B </a:t>
            </a:r>
            <a:r>
              <a:rPr lang="en-US" altLang="zh-TW" smtClean="0">
                <a:sym typeface="Wingdings" charset="2"/>
              </a:rPr>
              <a:t></a:t>
            </a:r>
            <a:r>
              <a:rPr lang="en-US" altLang="zh-TW" smtClean="0"/>
              <a:t> C</a:t>
            </a:r>
          </a:p>
          <a:p>
            <a:pPr eaLnBrk="1" hangingPunct="1"/>
            <a:r>
              <a:rPr lang="en-US" altLang="zh-TW" smtClean="0"/>
              <a:t>FD</a:t>
            </a:r>
            <a:r>
              <a:rPr lang="en-US" altLang="zh-TW" baseline="-25000" smtClean="0"/>
              <a:t>3</a:t>
            </a:r>
            <a:r>
              <a:rPr lang="en-US" altLang="zh-TW" smtClean="0"/>
              <a:t>:  C </a:t>
            </a:r>
            <a:r>
              <a:rPr lang="en-US" altLang="zh-TW" smtClean="0">
                <a:sym typeface="Wingdings" charset="2"/>
              </a:rPr>
              <a:t></a:t>
            </a:r>
            <a:r>
              <a:rPr lang="en-US" altLang="zh-TW" smtClean="0"/>
              <a:t> D</a:t>
            </a:r>
            <a:br>
              <a:rPr lang="en-US" altLang="zh-TW" smtClean="0"/>
            </a:br>
            <a:endParaRPr lang="en-US" altLang="zh-TW" smtClean="0"/>
          </a:p>
          <a:p>
            <a:pPr eaLnBrk="1" hangingPunct="1">
              <a:buFont typeface="Wingdings 3" pitchFamily="18" charset="2"/>
              <a:buNone/>
            </a:pPr>
            <a:r>
              <a:rPr lang="en-US" smtClean="0">
                <a:ea typeface="新細明體" pitchFamily="18" charset="-120"/>
              </a:rPr>
              <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1</a:t>
            </a:r>
            <a:r>
              <a:rPr lang="en-US" smtClean="0">
                <a:ea typeface="新細明體" pitchFamily="18" charset="-120"/>
              </a:rPr>
              <a:t>(  A     C     D  )			R</a:t>
            </a:r>
            <a:r>
              <a:rPr lang="en-US" baseline="-25000" smtClean="0">
                <a:ea typeface="新細明體" pitchFamily="18" charset="-120"/>
              </a:rPr>
              <a:t>2</a:t>
            </a:r>
            <a:r>
              <a:rPr lang="en-US" smtClean="0">
                <a:ea typeface="新細明體" pitchFamily="18" charset="-120"/>
              </a:rPr>
              <a:t>(  B     C  )</a:t>
            </a:r>
            <a:endParaRPr lang="en-US" smtClean="0"/>
          </a:p>
          <a:p>
            <a:pPr eaLnBrk="1" hangingPunct="1"/>
            <a:endParaRPr lang="en-US" smtClean="0"/>
          </a:p>
        </p:txBody>
      </p:sp>
      <p:grpSp>
        <p:nvGrpSpPr>
          <p:cNvPr id="2" name="Group 42"/>
          <p:cNvGrpSpPr>
            <a:grpSpLocks/>
          </p:cNvGrpSpPr>
          <p:nvPr/>
        </p:nvGrpSpPr>
        <p:grpSpPr bwMode="auto">
          <a:xfrm>
            <a:off x="1905000" y="2971800"/>
            <a:ext cx="839788" cy="536575"/>
            <a:chOff x="1523206" y="2970212"/>
            <a:chExt cx="839788" cy="535782"/>
          </a:xfrm>
        </p:grpSpPr>
        <p:grpSp>
          <p:nvGrpSpPr>
            <p:cNvPr id="3" name="Group 20"/>
            <p:cNvGrpSpPr>
              <a:grpSpLocks/>
            </p:cNvGrpSpPr>
            <p:nvPr/>
          </p:nvGrpSpPr>
          <p:grpSpPr bwMode="auto">
            <a:xfrm>
              <a:off x="1523206" y="2970212"/>
              <a:ext cx="381794" cy="230188"/>
              <a:chOff x="1523206" y="3581400"/>
              <a:chExt cx="381794" cy="230188"/>
            </a:xfrm>
          </p:grpSpPr>
          <p:cxnSp>
            <p:nvCxnSpPr>
              <p:cNvPr id="48" name="Straight Connector 47"/>
              <p:cNvCxnSpPr/>
              <p:nvPr/>
            </p:nvCxnSpPr>
            <p:spPr>
              <a:xfrm>
                <a:off x="1524794" y="3809662"/>
                <a:ext cx="385762"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1410662" y="3695530"/>
                <a:ext cx="2266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1793250" y="3692356"/>
                <a:ext cx="228262" cy="63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rot="5400000" flipH="1" flipV="1">
              <a:off x="1525813" y="3353025"/>
              <a:ext cx="3043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77194" y="3504409"/>
              <a:ext cx="6842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2095894" y="3238894"/>
              <a:ext cx="5326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50"/>
          <p:cNvGrpSpPr>
            <a:grpSpLocks/>
          </p:cNvGrpSpPr>
          <p:nvPr/>
        </p:nvGrpSpPr>
        <p:grpSpPr bwMode="auto">
          <a:xfrm>
            <a:off x="5638800" y="2971800"/>
            <a:ext cx="839788" cy="536575"/>
            <a:chOff x="1523206" y="2970212"/>
            <a:chExt cx="839788" cy="535782"/>
          </a:xfrm>
        </p:grpSpPr>
        <p:grpSp>
          <p:nvGrpSpPr>
            <p:cNvPr id="5" name="Group 20"/>
            <p:cNvGrpSpPr>
              <a:grpSpLocks/>
            </p:cNvGrpSpPr>
            <p:nvPr/>
          </p:nvGrpSpPr>
          <p:grpSpPr bwMode="auto">
            <a:xfrm>
              <a:off x="1523206" y="2970212"/>
              <a:ext cx="381794" cy="230188"/>
              <a:chOff x="1523206" y="3581400"/>
              <a:chExt cx="381794" cy="230188"/>
            </a:xfrm>
          </p:grpSpPr>
          <p:cxnSp>
            <p:nvCxnSpPr>
              <p:cNvPr id="56" name="Straight Connector 55"/>
              <p:cNvCxnSpPr/>
              <p:nvPr/>
            </p:nvCxnSpPr>
            <p:spPr>
              <a:xfrm>
                <a:off x="1524794" y="3809662"/>
                <a:ext cx="385762"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1410662" y="3695530"/>
                <a:ext cx="2266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1793250" y="3692356"/>
                <a:ext cx="228262" cy="63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a:xfrm rot="5400000" flipH="1" flipV="1">
              <a:off x="1525813" y="3353025"/>
              <a:ext cx="3043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677194" y="3504409"/>
              <a:ext cx="68421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5400000" flipH="1" flipV="1">
              <a:off x="2095894" y="3238894"/>
              <a:ext cx="5326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437" name="TextBox 58"/>
          <p:cNvSpPr txBox="1">
            <a:spLocks noChangeArrowheads="1"/>
          </p:cNvSpPr>
          <p:nvPr/>
        </p:nvSpPr>
        <p:spPr bwMode="auto">
          <a:xfrm>
            <a:off x="609600" y="4343400"/>
            <a:ext cx="7848600" cy="830263"/>
          </a:xfrm>
          <a:prstGeom prst="rect">
            <a:avLst/>
          </a:prstGeom>
          <a:noFill/>
          <a:ln w="9525">
            <a:noFill/>
            <a:miter lim="800000"/>
            <a:headEnd/>
            <a:tailEnd/>
          </a:ln>
        </p:spPr>
        <p:txBody>
          <a:bodyPr>
            <a:spAutoFit/>
          </a:bodyPr>
          <a:lstStyle/>
          <a:p>
            <a:r>
              <a:rPr lang="en-US" sz="2400" b="1">
                <a:latin typeface="Lucida Sans Unicode" pitchFamily="34" charset="0"/>
              </a:rPr>
              <a:t>Does not support FD</a:t>
            </a:r>
            <a:r>
              <a:rPr lang="en-US" sz="2400" b="1" baseline="-25000">
                <a:latin typeface="Lucida Sans Unicode" pitchFamily="34" charset="0"/>
              </a:rPr>
              <a:t>1</a:t>
            </a:r>
            <a:r>
              <a:rPr lang="en-US" sz="2400" b="1">
                <a:latin typeface="Lucida Sans Unicode" pitchFamily="34" charset="0"/>
              </a:rPr>
              <a:t>: A =&gt; B</a:t>
            </a:r>
          </a:p>
          <a:p>
            <a:r>
              <a:rPr lang="en-US" sz="2400" b="1">
                <a:latin typeface="Lucida Sans Unicode" pitchFamily="34" charset="0"/>
              </a:rPr>
              <a:t>Therefore, it does not preserve the dependencies</a:t>
            </a:r>
          </a:p>
        </p:txBody>
      </p:sp>
      <p:sp>
        <p:nvSpPr>
          <p:cNvPr id="18438" name="TextBox 60"/>
          <p:cNvSpPr txBox="1">
            <a:spLocks noChangeArrowheads="1"/>
          </p:cNvSpPr>
          <p:nvPr/>
        </p:nvSpPr>
        <p:spPr bwMode="auto">
          <a:xfrm>
            <a:off x="2743200" y="3138488"/>
            <a:ext cx="838200" cy="369887"/>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3</a:t>
            </a:r>
          </a:p>
        </p:txBody>
      </p:sp>
      <p:sp>
        <p:nvSpPr>
          <p:cNvPr id="18439" name="TextBox 61"/>
          <p:cNvSpPr txBox="1">
            <a:spLocks noChangeArrowheads="1"/>
          </p:cNvSpPr>
          <p:nvPr/>
        </p:nvSpPr>
        <p:spPr bwMode="auto">
          <a:xfrm>
            <a:off x="6477000" y="31242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a:xfrm>
            <a:off x="3124200" y="274638"/>
            <a:ext cx="6019800" cy="1143000"/>
          </a:xfrm>
        </p:spPr>
        <p:txBody>
          <a:bodyPr/>
          <a:lstStyle/>
          <a:p>
            <a:pPr eaLnBrk="1" hangingPunct="1"/>
            <a:r>
              <a:rPr lang="en-US" altLang="zh-TW" sz="3800" smtClean="0">
                <a:latin typeface="Times New Roman" charset="0"/>
                <a:ea typeface="新細明體" pitchFamily="18" charset="-120"/>
              </a:rPr>
              <a:t>More Example</a:t>
            </a:r>
            <a:endParaRPr lang="en-US" sz="3800" smtClean="0"/>
          </a:p>
        </p:txBody>
      </p:sp>
      <p:sp>
        <p:nvSpPr>
          <p:cNvPr id="19459" name="Content Placeholder 1"/>
          <p:cNvSpPr>
            <a:spLocks noGrp="1"/>
          </p:cNvSpPr>
          <p:nvPr>
            <p:ph idx="1"/>
          </p:nvPr>
        </p:nvSpPr>
        <p:spPr/>
        <p:txBody>
          <a:bodyPr/>
          <a:lstStyle/>
          <a:p>
            <a:pPr eaLnBrk="1" hangingPunct="1"/>
            <a:r>
              <a:rPr lang="en-US" smtClean="0"/>
              <a:t>R(A B C D E)</a:t>
            </a:r>
            <a:br>
              <a:rPr lang="en-US" smtClean="0"/>
            </a:br>
            <a:endParaRPr lang="en-US" smtClean="0"/>
          </a:p>
          <a:p>
            <a:pPr eaLnBrk="1" hangingPunct="1"/>
            <a:r>
              <a:rPr lang="en-US" smtClean="0"/>
              <a:t>FD</a:t>
            </a:r>
            <a:r>
              <a:rPr lang="en-US" baseline="-25000" smtClean="0"/>
              <a:t>1</a:t>
            </a:r>
            <a:r>
              <a:rPr lang="en-US" smtClean="0"/>
              <a:t>:  </a:t>
            </a:r>
            <a:r>
              <a:rPr lang="en-US" altLang="zh-TW" smtClean="0"/>
              <a:t>A </a:t>
            </a:r>
            <a:r>
              <a:rPr lang="en-US" altLang="zh-TW" smtClean="0">
                <a:sym typeface="Wingdings" charset="2"/>
              </a:rPr>
              <a:t></a:t>
            </a:r>
            <a:r>
              <a:rPr lang="en-US" altLang="zh-TW" smtClean="0"/>
              <a:t> B</a:t>
            </a:r>
          </a:p>
          <a:p>
            <a:pPr eaLnBrk="1" hangingPunct="1"/>
            <a:r>
              <a:rPr lang="en-US" altLang="zh-TW" smtClean="0"/>
              <a:t>FD</a:t>
            </a:r>
            <a:r>
              <a:rPr lang="en-US" altLang="zh-TW" baseline="-25000" smtClean="0"/>
              <a:t>2</a:t>
            </a:r>
            <a:r>
              <a:rPr lang="en-US" altLang="zh-TW" smtClean="0"/>
              <a:t>:  BC </a:t>
            </a:r>
            <a:r>
              <a:rPr lang="en-US" altLang="zh-TW" smtClean="0">
                <a:sym typeface="Wingdings" charset="2"/>
              </a:rPr>
              <a:t></a:t>
            </a:r>
            <a:r>
              <a:rPr lang="en-US" altLang="zh-TW" smtClean="0"/>
              <a:t> D</a:t>
            </a:r>
            <a:br>
              <a:rPr lang="en-US" altLang="zh-TW" smtClean="0"/>
            </a:br>
            <a:endParaRPr lang="en-US" altLang="zh-TW" smtClean="0"/>
          </a:p>
          <a:p>
            <a:pPr eaLnBrk="1" hangingPunct="1"/>
            <a:r>
              <a:rPr lang="en-US" smtClean="0">
                <a:ea typeface="新細明體" pitchFamily="18" charset="-120"/>
              </a:rPr>
              <a:t>Decomposition:</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1</a:t>
            </a:r>
            <a:r>
              <a:rPr lang="en-US" smtClean="0">
                <a:ea typeface="新細明體" pitchFamily="18" charset="-120"/>
              </a:rPr>
              <a:t>(A C E)		R</a:t>
            </a:r>
            <a:r>
              <a:rPr lang="en-US" baseline="-25000" smtClean="0">
                <a:ea typeface="新細明體" pitchFamily="18" charset="-120"/>
              </a:rPr>
              <a:t>2</a:t>
            </a:r>
            <a:r>
              <a:rPr lang="en-US" smtClean="0">
                <a:ea typeface="新細明體" pitchFamily="18" charset="-120"/>
              </a:rPr>
              <a:t>(B C D)		R</a:t>
            </a:r>
            <a:r>
              <a:rPr lang="en-US" baseline="-25000" smtClean="0">
                <a:ea typeface="新細明體" pitchFamily="18" charset="-120"/>
              </a:rPr>
              <a:t>3</a:t>
            </a:r>
            <a:r>
              <a:rPr lang="en-US" smtClean="0">
                <a:ea typeface="新細明體" pitchFamily="18" charset="-120"/>
              </a:rPr>
              <a:t>(A B)</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685800"/>
            <a:ext cx="8229600" cy="1905000"/>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sz="2800" dirty="0" smtClean="0"/>
              <a:t>FD</a:t>
            </a:r>
            <a:r>
              <a:rPr lang="en-US" sz="2800" baseline="-25000" dirty="0" smtClean="0"/>
              <a:t>1</a:t>
            </a:r>
            <a:r>
              <a:rPr lang="en-US" sz="2800" dirty="0" smtClean="0"/>
              <a:t>:   </a:t>
            </a:r>
            <a:r>
              <a:rPr lang="en-US" altLang="zh-TW" sz="2800" dirty="0" smtClean="0"/>
              <a:t>A </a:t>
            </a:r>
            <a:r>
              <a:rPr lang="en-US" altLang="zh-TW" sz="2800" dirty="0" smtClean="0">
                <a:sym typeface="Wingdings" charset="2"/>
              </a:rPr>
              <a:t></a:t>
            </a:r>
            <a:r>
              <a:rPr lang="en-US" altLang="zh-TW" sz="2800" dirty="0" smtClean="0"/>
              <a:t> B</a:t>
            </a:r>
          </a:p>
          <a:p>
            <a:pPr marL="274320" indent="-274320" eaLnBrk="1" fontAlgn="auto" hangingPunct="1">
              <a:spcAft>
                <a:spcPts val="0"/>
              </a:spcAft>
              <a:buClr>
                <a:schemeClr val="accent3"/>
              </a:buClr>
              <a:buFont typeface="Wingdings 2"/>
              <a:buChar char=""/>
              <a:defRPr/>
            </a:pPr>
            <a:r>
              <a:rPr lang="en-US" altLang="zh-TW" sz="2800" dirty="0" smtClean="0"/>
              <a:t>FD</a:t>
            </a:r>
            <a:r>
              <a:rPr lang="en-US" altLang="zh-TW" sz="2800" baseline="-25000" dirty="0" smtClean="0"/>
              <a:t>2</a:t>
            </a:r>
            <a:r>
              <a:rPr lang="en-US" altLang="zh-TW" sz="2800" dirty="0" smtClean="0"/>
              <a:t>:  BC </a:t>
            </a:r>
            <a:r>
              <a:rPr lang="en-US" altLang="zh-TW" sz="2800" dirty="0" smtClean="0">
                <a:sym typeface="Wingdings" charset="2"/>
              </a:rPr>
              <a:t></a:t>
            </a:r>
            <a:r>
              <a:rPr lang="en-US" altLang="zh-TW" sz="2800" dirty="0" smtClean="0"/>
              <a:t> D </a:t>
            </a:r>
            <a:r>
              <a:rPr lang="en-US" altLang="zh-TW" dirty="0" smtClean="0"/>
              <a:t/>
            </a:r>
            <a:br>
              <a:rPr lang="en-US" altLang="zh-TW" dirty="0" smtClean="0"/>
            </a:br>
            <a:endParaRPr lang="en-US" altLang="zh-TW" dirty="0" smtClean="0"/>
          </a:p>
          <a:p>
            <a:pPr marL="274320" indent="-274320" eaLnBrk="1" fontAlgn="auto" hangingPunct="1">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eaLnBrk="1" fontAlgn="auto" hangingPunct="1">
              <a:spcAft>
                <a:spcPts val="0"/>
              </a:spcAft>
              <a:buClr>
                <a:schemeClr val="accent3"/>
              </a:buClr>
              <a:buFont typeface="Wingdings 2"/>
              <a:buChar char=""/>
              <a:defRPr/>
            </a:pPr>
            <a:endParaRPr lang="en-US" dirty="0" smtClean="0"/>
          </a:p>
        </p:txBody>
      </p:sp>
      <p:sp>
        <p:nvSpPr>
          <p:cNvPr id="20483" name="TextBox 30"/>
          <p:cNvSpPr txBox="1">
            <a:spLocks noChangeArrowheads="1"/>
          </p:cNvSpPr>
          <p:nvPr/>
        </p:nvSpPr>
        <p:spPr bwMode="auto">
          <a:xfrm>
            <a:off x="1143000" y="2486025"/>
            <a:ext cx="6931025" cy="1323975"/>
          </a:xfrm>
          <a:prstGeom prst="rect">
            <a:avLst/>
          </a:prstGeom>
          <a:noFill/>
          <a:ln w="9525">
            <a:noFill/>
            <a:miter lim="800000"/>
            <a:headEnd/>
            <a:tailEnd/>
          </a:ln>
        </p:spPr>
        <p:txBody>
          <a:bodyPr wrap="none">
            <a:spAutoFit/>
          </a:bodyPr>
          <a:lstStyle/>
          <a:p>
            <a:r>
              <a:rPr lang="en-US" sz="8000" b="1">
                <a:ea typeface="新細明體" pitchFamily="18" charset="-120"/>
              </a:rPr>
              <a:t>R</a:t>
            </a:r>
            <a:r>
              <a:rPr lang="en-US" sz="8000" b="1" baseline="-25000">
                <a:ea typeface="新細明體" pitchFamily="18" charset="-120"/>
              </a:rPr>
              <a:t>1</a:t>
            </a:r>
            <a:r>
              <a:rPr lang="en-US" sz="8000" b="1">
                <a:ea typeface="新細明體" pitchFamily="18" charset="-120"/>
              </a:rPr>
              <a:t>(  A   C   E  )</a:t>
            </a:r>
            <a:endParaRPr lang="en-US" sz="8000" b="1"/>
          </a:p>
        </p:txBody>
      </p:sp>
      <p:sp>
        <p:nvSpPr>
          <p:cNvPr id="13" name="TextBox 12"/>
          <p:cNvSpPr txBox="1">
            <a:spLocks noChangeArrowheads="1"/>
          </p:cNvSpPr>
          <p:nvPr/>
        </p:nvSpPr>
        <p:spPr bwMode="auto">
          <a:xfrm>
            <a:off x="3429000" y="4953000"/>
            <a:ext cx="3852863" cy="646113"/>
          </a:xfrm>
          <a:prstGeom prst="rect">
            <a:avLst/>
          </a:prstGeom>
          <a:noFill/>
          <a:ln w="9525">
            <a:noFill/>
            <a:miter lim="800000"/>
            <a:headEnd/>
            <a:tailEnd/>
          </a:ln>
        </p:spPr>
        <p:txBody>
          <a:bodyPr wrap="none">
            <a:spAutoFit/>
          </a:bodyPr>
          <a:lstStyle/>
          <a:p>
            <a:r>
              <a:rPr lang="en-US" sz="3600">
                <a:solidFill>
                  <a:srgbClr val="FF0000"/>
                </a:solidFill>
              </a:rPr>
              <a:t>No Dependencies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Outline</a:t>
            </a:r>
            <a:endParaRPr lang="en-IN" dirty="0"/>
          </a:p>
        </p:txBody>
      </p:sp>
      <p:sp>
        <p:nvSpPr>
          <p:cNvPr id="3" name="Content Placeholder 2"/>
          <p:cNvSpPr>
            <a:spLocks noGrp="1"/>
          </p:cNvSpPr>
          <p:nvPr>
            <p:ph idx="1"/>
          </p:nvPr>
        </p:nvSpPr>
        <p:spPr/>
        <p:txBody>
          <a:bodyPr>
            <a:normAutofit/>
          </a:bodyPr>
          <a:lstStyle/>
          <a:p>
            <a:pPr marL="533400" indent="-533400">
              <a:buFont typeface="Wingdings" pitchFamily="2" charset="2"/>
              <a:buChar char="§"/>
            </a:pPr>
            <a:r>
              <a:rPr lang="en-US" dirty="0" smtClean="0">
                <a:cs typeface="Times New Roman" pitchFamily="18" charset="0"/>
              </a:rPr>
              <a:t>Designing a Set of Relations</a:t>
            </a:r>
            <a:r>
              <a:rPr lang="en-US" b="1" dirty="0" smtClean="0">
                <a:cs typeface="Times New Roman" pitchFamily="18" charset="0"/>
              </a:rPr>
              <a:t> </a:t>
            </a:r>
            <a:endParaRPr lang="en-US" dirty="0" smtClean="0">
              <a:cs typeface="Times New Roman" pitchFamily="18" charset="0"/>
            </a:endParaRPr>
          </a:p>
          <a:p>
            <a:pPr marL="533400" indent="-533400">
              <a:buFont typeface="Wingdings" pitchFamily="2" charset="2"/>
              <a:buChar char="§"/>
            </a:pPr>
            <a:r>
              <a:rPr lang="en-US" dirty="0" smtClean="0">
                <a:cs typeface="Times New Roman" pitchFamily="18" charset="0"/>
              </a:rPr>
              <a:t>Properties of Relational Decompositions</a:t>
            </a:r>
          </a:p>
          <a:p>
            <a:pPr marL="533400" indent="-533400">
              <a:buFont typeface="Wingdings" pitchFamily="2" charset="2"/>
              <a:buChar char="§"/>
            </a:pPr>
            <a:r>
              <a:rPr lang="en-US" dirty="0" smtClean="0">
                <a:cs typeface="Times New Roman" pitchFamily="18" charset="0"/>
              </a:rPr>
              <a:t>Algorithms for Relational Database Schema </a:t>
            </a:r>
          </a:p>
          <a:p>
            <a:pPr marL="533400" indent="-533400">
              <a:buFont typeface="Wingdings" pitchFamily="2" charset="2"/>
              <a:buChar char="§"/>
            </a:pPr>
            <a:r>
              <a:rPr lang="en-US" dirty="0" smtClean="0">
                <a:cs typeface="Times New Roman" pitchFamily="18" charset="0"/>
              </a:rPr>
              <a:t>Multivalued Dependencies and Fourth Normal Form </a:t>
            </a:r>
          </a:p>
          <a:p>
            <a:pPr marL="533400" indent="-533400">
              <a:buFont typeface="Wingdings" pitchFamily="2" charset="2"/>
              <a:buChar char="§"/>
            </a:pPr>
            <a:r>
              <a:rPr lang="en-US" dirty="0" smtClean="0">
                <a:cs typeface="Times New Roman" pitchFamily="18" charset="0"/>
              </a:rPr>
              <a:t>Join Dependencies and Fifth Normal Form </a:t>
            </a:r>
          </a:p>
          <a:p>
            <a:pPr marL="533400" indent="-533400">
              <a:buFont typeface="Wingdings" pitchFamily="2" charset="2"/>
              <a:buChar char="§"/>
            </a:pPr>
            <a:r>
              <a:rPr lang="en-US" dirty="0" smtClean="0">
                <a:cs typeface="Times New Roman" pitchFamily="18" charset="0"/>
              </a:rPr>
              <a:t>Inclusion Dependencies</a:t>
            </a:r>
          </a:p>
          <a:p>
            <a:pPr marL="533400" indent="-533400">
              <a:buFont typeface="Wingdings" pitchFamily="2" charset="2"/>
              <a:buChar char="§"/>
            </a:pPr>
            <a:r>
              <a:rPr lang="en-US" dirty="0" smtClean="0">
                <a:cs typeface="Times New Roman" pitchFamily="18" charset="0"/>
              </a:rPr>
              <a:t>Other Dependencies and Normal Forms</a:t>
            </a:r>
          </a:p>
          <a:p>
            <a:pPr>
              <a:buFont typeface="Wingdings" pitchFamily="2" charset="2"/>
              <a:buChar char="§"/>
            </a:pPr>
            <a:endParaRPr lang="en-IN" dirty="0" smtClean="0"/>
          </a:p>
          <a:p>
            <a:pPr>
              <a:buFont typeface="Wingdings" pitchFamily="2" charset="2"/>
              <a:buChar char="§"/>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685800"/>
            <a:ext cx="8229600" cy="1905000"/>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sz="2800" dirty="0" smtClean="0"/>
              <a:t>FD</a:t>
            </a:r>
            <a:r>
              <a:rPr lang="en-US" sz="2800" baseline="-25000" dirty="0" smtClean="0"/>
              <a:t>1</a:t>
            </a:r>
            <a:r>
              <a:rPr lang="en-US" sz="2800" dirty="0" smtClean="0"/>
              <a:t>:   </a:t>
            </a:r>
            <a:r>
              <a:rPr lang="en-US" altLang="zh-TW" sz="2800" dirty="0" smtClean="0"/>
              <a:t>A </a:t>
            </a:r>
            <a:r>
              <a:rPr lang="en-US" altLang="zh-TW" sz="2800" dirty="0" smtClean="0">
                <a:sym typeface="Wingdings" charset="2"/>
              </a:rPr>
              <a:t></a:t>
            </a:r>
            <a:r>
              <a:rPr lang="en-US" altLang="zh-TW" sz="2800" dirty="0" smtClean="0"/>
              <a:t> B</a:t>
            </a:r>
          </a:p>
          <a:p>
            <a:pPr marL="274320" indent="-274320" eaLnBrk="1" fontAlgn="auto" hangingPunct="1">
              <a:spcAft>
                <a:spcPts val="0"/>
              </a:spcAft>
              <a:buClr>
                <a:schemeClr val="accent3"/>
              </a:buClr>
              <a:buFont typeface="Wingdings 2"/>
              <a:buChar char=""/>
              <a:defRPr/>
            </a:pPr>
            <a:r>
              <a:rPr lang="en-US" altLang="zh-TW" sz="2800" dirty="0" smtClean="0"/>
              <a:t>FD</a:t>
            </a:r>
            <a:r>
              <a:rPr lang="en-US" altLang="zh-TW" sz="2800" baseline="-25000" dirty="0" smtClean="0"/>
              <a:t>2</a:t>
            </a:r>
            <a:r>
              <a:rPr lang="en-US" altLang="zh-TW" sz="2800" dirty="0" smtClean="0"/>
              <a:t>:  BC </a:t>
            </a:r>
            <a:r>
              <a:rPr lang="en-US" altLang="zh-TW" sz="2800" dirty="0" smtClean="0">
                <a:sym typeface="Wingdings" charset="2"/>
              </a:rPr>
              <a:t></a:t>
            </a:r>
            <a:r>
              <a:rPr lang="en-US" altLang="zh-TW" sz="2800" dirty="0" smtClean="0"/>
              <a:t> D </a:t>
            </a:r>
            <a:r>
              <a:rPr lang="en-US" altLang="zh-TW" dirty="0" smtClean="0"/>
              <a:t/>
            </a:r>
            <a:br>
              <a:rPr lang="en-US" altLang="zh-TW" dirty="0" smtClean="0"/>
            </a:br>
            <a:endParaRPr lang="en-US" altLang="zh-TW" dirty="0" smtClean="0"/>
          </a:p>
          <a:p>
            <a:pPr marL="274320" indent="-274320" eaLnBrk="1" fontAlgn="auto" hangingPunct="1">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eaLnBrk="1" fontAlgn="auto" hangingPunct="1">
              <a:spcAft>
                <a:spcPts val="0"/>
              </a:spcAft>
              <a:buClr>
                <a:schemeClr val="accent3"/>
              </a:buClr>
              <a:buFont typeface="Wingdings 2"/>
              <a:buChar char=""/>
              <a:defRPr/>
            </a:pPr>
            <a:endParaRPr lang="en-US" dirty="0" smtClean="0"/>
          </a:p>
        </p:txBody>
      </p:sp>
      <p:sp>
        <p:nvSpPr>
          <p:cNvPr id="16392" name="TextBox 60"/>
          <p:cNvSpPr txBox="1">
            <a:spLocks noChangeArrowheads="1"/>
          </p:cNvSpPr>
          <p:nvPr/>
        </p:nvSpPr>
        <p:spPr bwMode="auto">
          <a:xfrm>
            <a:off x="6556375" y="40386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
        <p:nvSpPr>
          <p:cNvPr id="21508" name="TextBox 30"/>
          <p:cNvSpPr txBox="1">
            <a:spLocks noChangeArrowheads="1"/>
          </p:cNvSpPr>
          <p:nvPr/>
        </p:nvSpPr>
        <p:spPr bwMode="auto">
          <a:xfrm>
            <a:off x="917575" y="2486025"/>
            <a:ext cx="7007225" cy="1323975"/>
          </a:xfrm>
          <a:prstGeom prst="rect">
            <a:avLst/>
          </a:prstGeom>
          <a:noFill/>
          <a:ln w="9525">
            <a:noFill/>
            <a:miter lim="800000"/>
            <a:headEnd/>
            <a:tailEnd/>
          </a:ln>
        </p:spPr>
        <p:txBody>
          <a:bodyPr wrap="none">
            <a:spAutoFit/>
          </a:bodyPr>
          <a:lstStyle/>
          <a:p>
            <a:r>
              <a:rPr lang="en-US" sz="8000" b="1">
                <a:ea typeface="新細明體" pitchFamily="18" charset="-120"/>
              </a:rPr>
              <a:t>R</a:t>
            </a:r>
            <a:r>
              <a:rPr lang="en-US" sz="8000" b="1" baseline="-25000">
                <a:ea typeface="新細明體" pitchFamily="18" charset="-120"/>
              </a:rPr>
              <a:t>2</a:t>
            </a:r>
            <a:r>
              <a:rPr lang="en-US" sz="8000" b="1">
                <a:ea typeface="新細明體" pitchFamily="18" charset="-120"/>
              </a:rPr>
              <a:t>(  B   C   D  )</a:t>
            </a:r>
            <a:endParaRPr lang="en-US" sz="8000" b="1"/>
          </a:p>
        </p:txBody>
      </p:sp>
      <p:grpSp>
        <p:nvGrpSpPr>
          <p:cNvPr id="2" name="Group 41"/>
          <p:cNvGrpSpPr>
            <a:grpSpLocks/>
          </p:cNvGrpSpPr>
          <p:nvPr/>
        </p:nvGrpSpPr>
        <p:grpSpPr bwMode="auto">
          <a:xfrm>
            <a:off x="2822575" y="3886200"/>
            <a:ext cx="3659188" cy="536575"/>
            <a:chOff x="1295038" y="2970212"/>
            <a:chExt cx="3652276" cy="535783"/>
          </a:xfrm>
        </p:grpSpPr>
        <p:grpSp>
          <p:nvGrpSpPr>
            <p:cNvPr id="3" name="Group 20"/>
            <p:cNvGrpSpPr>
              <a:grpSpLocks/>
            </p:cNvGrpSpPr>
            <p:nvPr/>
          </p:nvGrpSpPr>
          <p:grpSpPr bwMode="auto">
            <a:xfrm>
              <a:off x="1295038" y="2970212"/>
              <a:ext cx="2511435" cy="228262"/>
              <a:chOff x="1295038" y="3581400"/>
              <a:chExt cx="2511435" cy="228262"/>
            </a:xfrm>
          </p:grpSpPr>
          <p:cxnSp>
            <p:nvCxnSpPr>
              <p:cNvPr id="28" name="Straight Connector 27"/>
              <p:cNvCxnSpPr/>
              <p:nvPr/>
            </p:nvCxnSpPr>
            <p:spPr>
              <a:xfrm>
                <a:off x="1295038" y="3809663"/>
                <a:ext cx="250985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1182492"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3691549" y="3694739"/>
                <a:ext cx="228263"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5400000" flipH="1" flipV="1">
              <a:off x="2436609" y="3353027"/>
              <a:ext cx="304350"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587991" y="3502825"/>
              <a:ext cx="2357738"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4680215"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2"/>
                                        </p:tgtEl>
                                        <p:attrNameLst>
                                          <p:attrName>style.visibility</p:attrName>
                                        </p:attrNameLst>
                                      </p:cBhvr>
                                      <p:to>
                                        <p:strVal val="visible"/>
                                      </p:to>
                                    </p:set>
                                    <p:animEffect transition="in" filter="wipe(down)">
                                      <p:cBhvr>
                                        <p:cTn id="10"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1"/>
          <p:cNvSpPr>
            <a:spLocks noGrp="1"/>
          </p:cNvSpPr>
          <p:nvPr>
            <p:ph idx="1"/>
          </p:nvPr>
        </p:nvSpPr>
        <p:spPr>
          <a:xfrm>
            <a:off x="457200" y="685800"/>
            <a:ext cx="8229600" cy="1905000"/>
          </a:xfrm>
        </p:spPr>
        <p:txBody>
          <a:bodyPr>
            <a:normAutofit fontScale="92500" lnSpcReduction="20000"/>
          </a:bodyPr>
          <a:lstStyle/>
          <a:p>
            <a:pPr marL="274320" indent="-274320" eaLnBrk="1" fontAlgn="auto" hangingPunct="1">
              <a:spcAft>
                <a:spcPts val="0"/>
              </a:spcAft>
              <a:buClr>
                <a:schemeClr val="accent3"/>
              </a:buClr>
              <a:buFont typeface="Wingdings 2"/>
              <a:buChar char=""/>
              <a:defRPr/>
            </a:pPr>
            <a:r>
              <a:rPr lang="en-US" sz="2800" dirty="0" smtClean="0"/>
              <a:t>FD</a:t>
            </a:r>
            <a:r>
              <a:rPr lang="en-US" sz="2800" baseline="-25000" dirty="0" smtClean="0"/>
              <a:t>1</a:t>
            </a:r>
            <a:r>
              <a:rPr lang="en-US" sz="2800" dirty="0" smtClean="0"/>
              <a:t>:   </a:t>
            </a:r>
            <a:r>
              <a:rPr lang="en-US" altLang="zh-TW" sz="2800" dirty="0" smtClean="0"/>
              <a:t>A </a:t>
            </a:r>
            <a:r>
              <a:rPr lang="en-US" altLang="zh-TW" sz="2800" dirty="0" smtClean="0">
                <a:sym typeface="Wingdings" charset="2"/>
              </a:rPr>
              <a:t></a:t>
            </a:r>
            <a:r>
              <a:rPr lang="en-US" altLang="zh-TW" sz="2800" dirty="0" smtClean="0"/>
              <a:t> B</a:t>
            </a:r>
          </a:p>
          <a:p>
            <a:pPr marL="274320" indent="-274320" eaLnBrk="1" fontAlgn="auto" hangingPunct="1">
              <a:spcAft>
                <a:spcPts val="0"/>
              </a:spcAft>
              <a:buClr>
                <a:schemeClr val="accent3"/>
              </a:buClr>
              <a:buFont typeface="Wingdings 2"/>
              <a:buChar char=""/>
              <a:defRPr/>
            </a:pPr>
            <a:r>
              <a:rPr lang="en-US" altLang="zh-TW" sz="2800" dirty="0" smtClean="0"/>
              <a:t>FD</a:t>
            </a:r>
            <a:r>
              <a:rPr lang="en-US" altLang="zh-TW" sz="2800" baseline="-25000" dirty="0" smtClean="0"/>
              <a:t>2</a:t>
            </a:r>
            <a:r>
              <a:rPr lang="en-US" altLang="zh-TW" sz="2800" dirty="0" smtClean="0"/>
              <a:t>:  BC </a:t>
            </a:r>
            <a:r>
              <a:rPr lang="en-US" altLang="zh-TW" sz="2800" dirty="0" smtClean="0">
                <a:sym typeface="Wingdings" charset="2"/>
              </a:rPr>
              <a:t></a:t>
            </a:r>
            <a:r>
              <a:rPr lang="en-US" altLang="zh-TW" sz="2800" dirty="0" smtClean="0"/>
              <a:t> D </a:t>
            </a:r>
            <a:r>
              <a:rPr lang="en-US" altLang="zh-TW" dirty="0" smtClean="0"/>
              <a:t/>
            </a:r>
            <a:br>
              <a:rPr lang="en-US" altLang="zh-TW" dirty="0" smtClean="0"/>
            </a:br>
            <a:endParaRPr lang="en-US" altLang="zh-TW" dirty="0" smtClean="0"/>
          </a:p>
          <a:p>
            <a:pPr marL="274320" indent="-274320" eaLnBrk="1" fontAlgn="auto" hangingPunct="1">
              <a:spcAft>
                <a:spcPts val="0"/>
              </a:spcAft>
              <a:buClr>
                <a:schemeClr val="accent3"/>
              </a:buClr>
              <a:buFont typeface="Wingdings 3" pitchFamily="18" charset="2"/>
              <a:buNone/>
              <a:defRPr/>
            </a:pPr>
            <a:r>
              <a:rPr lang="en-US" dirty="0" smtClean="0">
                <a:ea typeface="新細明體" pitchFamily="18" charset="-120"/>
              </a:rPr>
              <a:t/>
            </a:r>
            <a:br>
              <a:rPr lang="en-US" dirty="0" smtClean="0">
                <a:ea typeface="新細明體" pitchFamily="18" charset="-120"/>
              </a:rPr>
            </a:br>
            <a:r>
              <a:rPr lang="en-US" dirty="0" smtClean="0">
                <a:ea typeface="新細明體" pitchFamily="18" charset="-120"/>
              </a:rPr>
              <a:t>			</a:t>
            </a:r>
            <a:endParaRPr lang="en-US" dirty="0" smtClean="0"/>
          </a:p>
          <a:p>
            <a:pPr marL="274320" indent="-274320" eaLnBrk="1" fontAlgn="auto" hangingPunct="1">
              <a:spcAft>
                <a:spcPts val="0"/>
              </a:spcAft>
              <a:buClr>
                <a:schemeClr val="accent3"/>
              </a:buClr>
              <a:buFont typeface="Wingdings 2"/>
              <a:buChar char=""/>
              <a:defRPr/>
            </a:pPr>
            <a:endParaRPr lang="en-US" dirty="0" smtClean="0"/>
          </a:p>
        </p:txBody>
      </p:sp>
      <p:sp>
        <p:nvSpPr>
          <p:cNvPr id="16392" name="TextBox 60"/>
          <p:cNvSpPr txBox="1">
            <a:spLocks noChangeArrowheads="1"/>
          </p:cNvSpPr>
          <p:nvPr/>
        </p:nvSpPr>
        <p:spPr bwMode="auto">
          <a:xfrm>
            <a:off x="5715000" y="40386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1</a:t>
            </a:r>
          </a:p>
        </p:txBody>
      </p:sp>
      <p:sp>
        <p:nvSpPr>
          <p:cNvPr id="22532" name="TextBox 30"/>
          <p:cNvSpPr txBox="1">
            <a:spLocks noChangeArrowheads="1"/>
          </p:cNvSpPr>
          <p:nvPr/>
        </p:nvSpPr>
        <p:spPr bwMode="auto">
          <a:xfrm>
            <a:off x="1619250" y="2486025"/>
            <a:ext cx="5391150" cy="1323975"/>
          </a:xfrm>
          <a:prstGeom prst="rect">
            <a:avLst/>
          </a:prstGeom>
          <a:noFill/>
          <a:ln w="9525">
            <a:noFill/>
            <a:miter lim="800000"/>
            <a:headEnd/>
            <a:tailEnd/>
          </a:ln>
        </p:spPr>
        <p:txBody>
          <a:bodyPr wrap="none">
            <a:spAutoFit/>
          </a:bodyPr>
          <a:lstStyle/>
          <a:p>
            <a:r>
              <a:rPr lang="en-US" sz="8000" b="1">
                <a:ea typeface="新細明體" pitchFamily="18" charset="-120"/>
              </a:rPr>
              <a:t>R</a:t>
            </a:r>
            <a:r>
              <a:rPr lang="en-US" sz="8000" b="1" baseline="-25000">
                <a:ea typeface="新細明體" pitchFamily="18" charset="-120"/>
              </a:rPr>
              <a:t>3</a:t>
            </a:r>
            <a:r>
              <a:rPr lang="en-US" sz="8000" b="1">
                <a:ea typeface="新細明體" pitchFamily="18" charset="-120"/>
              </a:rPr>
              <a:t>(  A   B  )</a:t>
            </a:r>
            <a:endParaRPr lang="en-US" sz="8000" b="1"/>
          </a:p>
        </p:txBody>
      </p:sp>
      <p:grpSp>
        <p:nvGrpSpPr>
          <p:cNvPr id="2" name="Group 41"/>
          <p:cNvGrpSpPr>
            <a:grpSpLocks/>
          </p:cNvGrpSpPr>
          <p:nvPr/>
        </p:nvGrpSpPr>
        <p:grpSpPr bwMode="auto">
          <a:xfrm>
            <a:off x="3429000" y="3886200"/>
            <a:ext cx="2211388" cy="536575"/>
            <a:chOff x="2740103" y="2970212"/>
            <a:chExt cx="2207211" cy="535783"/>
          </a:xfrm>
        </p:grpSpPr>
        <p:grpSp>
          <p:nvGrpSpPr>
            <p:cNvPr id="3" name="Group 20"/>
            <p:cNvGrpSpPr>
              <a:grpSpLocks/>
            </p:cNvGrpSpPr>
            <p:nvPr/>
          </p:nvGrpSpPr>
          <p:grpSpPr bwMode="auto">
            <a:xfrm>
              <a:off x="2740103" y="2970212"/>
              <a:ext cx="1140841" cy="228262"/>
              <a:chOff x="2740103" y="3581400"/>
              <a:chExt cx="1140841" cy="228262"/>
            </a:xfrm>
          </p:grpSpPr>
          <p:cxnSp>
            <p:nvCxnSpPr>
              <p:cNvPr id="28" name="Straight Connector 27"/>
              <p:cNvCxnSpPr/>
              <p:nvPr/>
            </p:nvCxnSpPr>
            <p:spPr>
              <a:xfrm>
                <a:off x="2740103" y="3809663"/>
                <a:ext cx="11408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2627557" y="3695532"/>
                <a:ext cx="226677"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3766021" y="3694739"/>
                <a:ext cx="228263" cy="1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5400000" flipH="1" flipV="1">
              <a:off x="3121113" y="3353027"/>
              <a:ext cx="304350" cy="1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72495" y="3502825"/>
              <a:ext cx="16732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flipH="1" flipV="1">
              <a:off x="4680215" y="3238896"/>
              <a:ext cx="532613" cy="158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392"/>
                                        </p:tgtEl>
                                        <p:attrNameLst>
                                          <p:attrName>style.visibility</p:attrName>
                                        </p:attrNameLst>
                                      </p:cBhvr>
                                      <p:to>
                                        <p:strVal val="visible"/>
                                      </p:to>
                                    </p:set>
                                    <p:animEffect transition="in" filter="wipe(down)">
                                      <p:cBhvr>
                                        <p:cTn id="10"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457200" y="304800"/>
            <a:ext cx="8686800" cy="2743200"/>
          </a:xfrm>
        </p:spPr>
        <p:txBody>
          <a:bodyPr/>
          <a:lstStyle/>
          <a:p>
            <a:pPr eaLnBrk="1" hangingPunct="1"/>
            <a:r>
              <a:rPr lang="en-US" smtClean="0"/>
              <a:t>FD</a:t>
            </a:r>
            <a:r>
              <a:rPr lang="en-US" baseline="-25000" smtClean="0"/>
              <a:t>1</a:t>
            </a:r>
            <a:r>
              <a:rPr lang="en-US" smtClean="0"/>
              <a:t>:   </a:t>
            </a:r>
            <a:r>
              <a:rPr lang="en-US" altLang="zh-TW" smtClean="0"/>
              <a:t>A </a:t>
            </a:r>
            <a:r>
              <a:rPr lang="en-US" altLang="zh-TW" smtClean="0">
                <a:sym typeface="Wingdings" charset="2"/>
              </a:rPr>
              <a:t></a:t>
            </a:r>
            <a:r>
              <a:rPr lang="en-US" altLang="zh-TW" smtClean="0"/>
              <a:t> B</a:t>
            </a:r>
          </a:p>
          <a:p>
            <a:pPr eaLnBrk="1" hangingPunct="1"/>
            <a:r>
              <a:rPr lang="en-US" altLang="zh-TW" smtClean="0"/>
              <a:t>FD</a:t>
            </a:r>
            <a:r>
              <a:rPr lang="en-US" altLang="zh-TW" baseline="-25000" smtClean="0"/>
              <a:t>2</a:t>
            </a:r>
            <a:r>
              <a:rPr lang="en-US" altLang="zh-TW" smtClean="0"/>
              <a:t>:  BC </a:t>
            </a:r>
            <a:r>
              <a:rPr lang="en-US" altLang="zh-TW" smtClean="0">
                <a:sym typeface="Wingdings" charset="2"/>
              </a:rPr>
              <a:t></a:t>
            </a:r>
            <a:r>
              <a:rPr lang="en-US" altLang="zh-TW" smtClean="0"/>
              <a:t> D</a:t>
            </a:r>
            <a:br>
              <a:rPr lang="en-US" altLang="zh-TW" smtClean="0"/>
            </a:br>
            <a:endParaRPr lang="en-US" altLang="zh-TW" smtClean="0"/>
          </a:p>
          <a:p>
            <a:pPr eaLnBrk="1" hangingPunct="1">
              <a:buFont typeface="Wingdings 3" pitchFamily="18" charset="2"/>
              <a:buNone/>
            </a:pPr>
            <a:r>
              <a:rPr lang="en-US" smtClean="0">
                <a:ea typeface="新細明體" pitchFamily="18" charset="-120"/>
              </a:rPr>
              <a:t/>
            </a:r>
            <a:br>
              <a:rPr lang="en-US" smtClean="0">
                <a:ea typeface="新細明體" pitchFamily="18" charset="-120"/>
              </a:rPr>
            </a:br>
            <a:r>
              <a:rPr lang="en-US" b="1" smtClean="0">
                <a:ea typeface="新細明體" pitchFamily="18" charset="-120"/>
              </a:rPr>
              <a:t>R</a:t>
            </a:r>
            <a:r>
              <a:rPr lang="en-US" b="1" baseline="-25000" smtClean="0">
                <a:ea typeface="新細明體" pitchFamily="18" charset="-120"/>
              </a:rPr>
              <a:t>1</a:t>
            </a:r>
            <a:r>
              <a:rPr lang="en-US" b="1" smtClean="0">
                <a:ea typeface="新細明體" pitchFamily="18" charset="-120"/>
              </a:rPr>
              <a:t>(  A    C    E  )			R</a:t>
            </a:r>
            <a:r>
              <a:rPr lang="en-US" b="1" baseline="-25000" smtClean="0">
                <a:ea typeface="新細明體" pitchFamily="18" charset="-120"/>
              </a:rPr>
              <a:t>2</a:t>
            </a:r>
            <a:r>
              <a:rPr lang="en-US" b="1" smtClean="0">
                <a:ea typeface="新細明體" pitchFamily="18" charset="-120"/>
              </a:rPr>
              <a:t>(  B    C    D  )</a:t>
            </a:r>
            <a:endParaRPr lang="en-US" b="1" smtClean="0"/>
          </a:p>
          <a:p>
            <a:pPr eaLnBrk="1" hangingPunct="1"/>
            <a:endParaRPr lang="en-US" smtClean="0"/>
          </a:p>
        </p:txBody>
      </p:sp>
      <p:grpSp>
        <p:nvGrpSpPr>
          <p:cNvPr id="2" name="Group 42"/>
          <p:cNvGrpSpPr>
            <a:grpSpLocks/>
          </p:cNvGrpSpPr>
          <p:nvPr/>
        </p:nvGrpSpPr>
        <p:grpSpPr bwMode="auto">
          <a:xfrm>
            <a:off x="1676400" y="3810000"/>
            <a:ext cx="687388" cy="536575"/>
            <a:chOff x="1523206" y="2970212"/>
            <a:chExt cx="687388" cy="535782"/>
          </a:xfrm>
        </p:grpSpPr>
        <p:grpSp>
          <p:nvGrpSpPr>
            <p:cNvPr id="3" name="Group 20"/>
            <p:cNvGrpSpPr>
              <a:grpSpLocks/>
            </p:cNvGrpSpPr>
            <p:nvPr/>
          </p:nvGrpSpPr>
          <p:grpSpPr bwMode="auto">
            <a:xfrm>
              <a:off x="1523206" y="2970212"/>
              <a:ext cx="381794" cy="230188"/>
              <a:chOff x="1523206" y="3581400"/>
              <a:chExt cx="381794" cy="230188"/>
            </a:xfrm>
          </p:grpSpPr>
          <p:cxnSp>
            <p:nvCxnSpPr>
              <p:cNvPr id="48" name="Straight Connector 47"/>
              <p:cNvCxnSpPr/>
              <p:nvPr/>
            </p:nvCxnSpPr>
            <p:spPr>
              <a:xfrm>
                <a:off x="1524794" y="3809662"/>
                <a:ext cx="379412"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flipH="1" flipV="1">
                <a:off x="1410662" y="3695530"/>
                <a:ext cx="22667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flipH="1" flipV="1">
                <a:off x="1790075" y="3695531"/>
                <a:ext cx="2282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Straight Connector 44"/>
            <p:cNvCxnSpPr/>
            <p:nvPr/>
          </p:nvCxnSpPr>
          <p:spPr>
            <a:xfrm rot="5400000" flipH="1" flipV="1">
              <a:off x="1525813" y="3353025"/>
              <a:ext cx="30435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77194" y="3502824"/>
              <a:ext cx="531812"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5400000" flipH="1" flipV="1">
              <a:off x="1943494" y="3238894"/>
              <a:ext cx="532612"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4" name="Group 20"/>
          <p:cNvGrpSpPr>
            <a:grpSpLocks/>
          </p:cNvGrpSpPr>
          <p:nvPr/>
        </p:nvGrpSpPr>
        <p:grpSpPr bwMode="auto">
          <a:xfrm>
            <a:off x="5638800" y="2514600"/>
            <a:ext cx="915988" cy="230188"/>
            <a:chOff x="1597819" y="3581408"/>
            <a:chExt cx="915987" cy="229848"/>
          </a:xfrm>
        </p:grpSpPr>
        <p:cxnSp>
          <p:nvCxnSpPr>
            <p:cNvPr id="56" name="Straight Connector 55"/>
            <p:cNvCxnSpPr/>
            <p:nvPr/>
          </p:nvCxnSpPr>
          <p:spPr>
            <a:xfrm>
              <a:off x="1599407" y="3809670"/>
              <a:ext cx="914399" cy="158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flipH="1" flipV="1">
              <a:off x="1485275" y="3695538"/>
              <a:ext cx="22667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2398881" y="3694745"/>
              <a:ext cx="228262"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p:cNvCxnSpPr/>
          <p:nvPr/>
        </p:nvCxnSpPr>
        <p:spPr bwMode="auto">
          <a:xfrm rot="5400000" flipH="1" flipV="1">
            <a:off x="5944394" y="2897981"/>
            <a:ext cx="304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auto">
          <a:xfrm>
            <a:off x="6096000" y="3048000"/>
            <a:ext cx="838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bwMode="auto">
          <a:xfrm rot="5400000" flipH="1" flipV="1">
            <a:off x="6666707" y="2783681"/>
            <a:ext cx="533400"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60" name="TextBox 58"/>
          <p:cNvSpPr txBox="1">
            <a:spLocks noChangeArrowheads="1"/>
          </p:cNvSpPr>
          <p:nvPr/>
        </p:nvSpPr>
        <p:spPr bwMode="auto">
          <a:xfrm>
            <a:off x="1219200" y="5105400"/>
            <a:ext cx="6858000" cy="830263"/>
          </a:xfrm>
          <a:prstGeom prst="rect">
            <a:avLst/>
          </a:prstGeom>
          <a:noFill/>
          <a:ln w="9525">
            <a:noFill/>
            <a:miter lim="800000"/>
            <a:headEnd/>
            <a:tailEnd/>
          </a:ln>
        </p:spPr>
        <p:txBody>
          <a:bodyPr>
            <a:spAutoFit/>
          </a:bodyPr>
          <a:lstStyle/>
          <a:p>
            <a:r>
              <a:rPr lang="en-US" sz="2400" b="1">
                <a:latin typeface="Lucida Sans Unicode" pitchFamily="34" charset="0"/>
              </a:rPr>
              <a:t>Has all 2 functional dependencies!</a:t>
            </a:r>
          </a:p>
          <a:p>
            <a:r>
              <a:rPr lang="en-US" sz="2400" b="1">
                <a:latin typeface="Lucida Sans Unicode" pitchFamily="34" charset="0"/>
              </a:rPr>
              <a:t>Therefore, it’s preserving the dependencies</a:t>
            </a:r>
          </a:p>
        </p:txBody>
      </p:sp>
      <p:sp>
        <p:nvSpPr>
          <p:cNvPr id="23561" name="TextBox 60"/>
          <p:cNvSpPr txBox="1">
            <a:spLocks noChangeArrowheads="1"/>
          </p:cNvSpPr>
          <p:nvPr/>
        </p:nvSpPr>
        <p:spPr bwMode="auto">
          <a:xfrm>
            <a:off x="2362200" y="3976688"/>
            <a:ext cx="838200" cy="369887"/>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1</a:t>
            </a:r>
          </a:p>
        </p:txBody>
      </p:sp>
      <p:sp>
        <p:nvSpPr>
          <p:cNvPr id="23562" name="TextBox 61"/>
          <p:cNvSpPr txBox="1">
            <a:spLocks noChangeArrowheads="1"/>
          </p:cNvSpPr>
          <p:nvPr/>
        </p:nvSpPr>
        <p:spPr bwMode="auto">
          <a:xfrm>
            <a:off x="6934200" y="2667000"/>
            <a:ext cx="838200" cy="369888"/>
          </a:xfrm>
          <a:prstGeom prst="rect">
            <a:avLst/>
          </a:prstGeom>
          <a:noFill/>
          <a:ln w="9525">
            <a:noFill/>
            <a:miter lim="800000"/>
            <a:headEnd/>
            <a:tailEnd/>
          </a:ln>
        </p:spPr>
        <p:txBody>
          <a:bodyPr>
            <a:spAutoFit/>
          </a:bodyPr>
          <a:lstStyle/>
          <a:p>
            <a:r>
              <a:rPr lang="en-US">
                <a:latin typeface="Lucida Sans Unicode" pitchFamily="34" charset="0"/>
              </a:rPr>
              <a:t>FD</a:t>
            </a:r>
            <a:r>
              <a:rPr lang="en-US" baseline="-25000">
                <a:latin typeface="Lucida Sans Unicode" pitchFamily="34" charset="0"/>
              </a:rPr>
              <a:t>2</a:t>
            </a:r>
          </a:p>
        </p:txBody>
      </p:sp>
      <p:sp>
        <p:nvSpPr>
          <p:cNvPr id="22" name="TextBox 21"/>
          <p:cNvSpPr txBox="1"/>
          <p:nvPr/>
        </p:nvSpPr>
        <p:spPr>
          <a:xfrm>
            <a:off x="990600" y="3352800"/>
            <a:ext cx="2954338" cy="508000"/>
          </a:xfrm>
          <a:prstGeom prst="rect">
            <a:avLst/>
          </a:prstGeom>
          <a:noFill/>
        </p:spPr>
        <p:txBody>
          <a:bodyPr wrap="none">
            <a:spAutoFit/>
          </a:bodyPr>
          <a:lstStyle/>
          <a:p>
            <a:pPr>
              <a:defRPr/>
            </a:pPr>
            <a:r>
              <a:rPr lang="en-US" sz="2700" b="1" dirty="0">
                <a:latin typeface="+mn-lt"/>
                <a:ea typeface="新細明體" pitchFamily="18" charset="-120"/>
              </a:rPr>
              <a:t>R</a:t>
            </a:r>
            <a:r>
              <a:rPr lang="en-US" sz="2700" b="1" baseline="-25000" dirty="0">
                <a:latin typeface="+mn-lt"/>
                <a:ea typeface="新細明體" pitchFamily="18" charset="-120"/>
              </a:rPr>
              <a:t>3</a:t>
            </a:r>
            <a:r>
              <a:rPr lang="en-US" sz="2700" b="1" dirty="0">
                <a:latin typeface="+mn-lt"/>
                <a:ea typeface="新細明體" pitchFamily="18" charset="-120"/>
              </a:rPr>
              <a:t>(  A    B  )</a:t>
            </a:r>
            <a:r>
              <a:rPr lang="en-US" sz="2700" dirty="0">
                <a:latin typeface="+mn-lt"/>
                <a:ea typeface="新細明體" pitchFamily="18" charset="-120"/>
              </a:rPr>
              <a:t>	</a:t>
            </a:r>
            <a:endParaRPr lang="en-US" sz="2700"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a:xfrm>
            <a:off x="2286000" y="274638"/>
            <a:ext cx="5181600" cy="1143000"/>
          </a:xfrm>
        </p:spPr>
        <p:txBody>
          <a:bodyPr/>
          <a:lstStyle/>
          <a:p>
            <a:pPr eaLnBrk="1" hangingPunct="1"/>
            <a:r>
              <a:rPr lang="en-US" smtClean="0"/>
              <a:t>Exercise Problem</a:t>
            </a:r>
          </a:p>
        </p:txBody>
      </p:sp>
      <p:pic>
        <p:nvPicPr>
          <p:cNvPr id="24579" name="Content Placeholder 3" descr="Homework1.jpg"/>
          <p:cNvPicPr>
            <a:picLocks noGrp="1" noChangeAspect="1"/>
          </p:cNvPicPr>
          <p:nvPr>
            <p:ph idx="1"/>
          </p:nvPr>
        </p:nvPicPr>
        <p:blipFill>
          <a:blip r:embed="rId2" cstate="print"/>
          <a:srcRect/>
          <a:stretch>
            <a:fillRect/>
          </a:stretch>
        </p:blipFill>
        <p:spPr>
          <a:xfrm>
            <a:off x="2624138" y="1762125"/>
            <a:ext cx="3776662" cy="3876675"/>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76200" y="609600"/>
            <a:ext cx="8915400" cy="5334000"/>
          </a:xfrm>
        </p:spPr>
        <p:txBody>
          <a:bodyPr/>
          <a:lstStyle/>
          <a:p>
            <a:pPr eaLnBrk="1" hangingPunct="1"/>
            <a:r>
              <a:rPr lang="en-US" smtClean="0"/>
              <a:t>R(A,  B,  C,  D,  E,  F )</a:t>
            </a:r>
            <a:br>
              <a:rPr lang="en-US" smtClean="0"/>
            </a:br>
            <a:endParaRPr lang="en-US" smtClean="0"/>
          </a:p>
          <a:p>
            <a:pPr eaLnBrk="1" hangingPunct="1"/>
            <a:r>
              <a:rPr lang="en-US" smtClean="0"/>
              <a:t>FD</a:t>
            </a:r>
            <a:r>
              <a:rPr lang="en-US" baseline="-25000" smtClean="0"/>
              <a:t>1</a:t>
            </a:r>
            <a:r>
              <a:rPr lang="en-US" smtClean="0"/>
              <a:t>:  </a:t>
            </a:r>
            <a:r>
              <a:rPr lang="en-US" altLang="zh-TW" smtClean="0"/>
              <a:t>D</a:t>
            </a:r>
            <a:r>
              <a:rPr lang="en-US" smtClean="0">
                <a:ea typeface="新細明體" pitchFamily="18" charset="-120"/>
              </a:rPr>
              <a:t> </a:t>
            </a:r>
            <a:r>
              <a:rPr lang="en-US" altLang="zh-TW" smtClean="0">
                <a:sym typeface="Wingdings" charset="2"/>
              </a:rPr>
              <a:t></a:t>
            </a:r>
            <a:r>
              <a:rPr lang="en-US" altLang="zh-TW" smtClean="0"/>
              <a:t> </a:t>
            </a:r>
            <a:r>
              <a:rPr lang="en-US" smtClean="0">
                <a:ea typeface="新細明體" pitchFamily="18" charset="-120"/>
              </a:rPr>
              <a:t>A, B</a:t>
            </a:r>
            <a:r>
              <a:rPr lang="en-US" altLang="zh-TW" smtClean="0"/>
              <a:t> </a:t>
            </a:r>
          </a:p>
          <a:p>
            <a:pPr eaLnBrk="1" hangingPunct="1"/>
            <a:r>
              <a:rPr lang="en-US" altLang="zh-TW" smtClean="0"/>
              <a:t>FD</a:t>
            </a:r>
            <a:r>
              <a:rPr lang="en-US" altLang="zh-TW" baseline="-25000" smtClean="0"/>
              <a:t>2</a:t>
            </a:r>
            <a:r>
              <a:rPr lang="en-US" altLang="zh-TW" smtClean="0"/>
              <a:t>:  C </a:t>
            </a:r>
            <a:r>
              <a:rPr lang="en-US" altLang="zh-TW" smtClean="0">
                <a:sym typeface="Wingdings" charset="2"/>
              </a:rPr>
              <a:t> E, F</a:t>
            </a:r>
            <a:r>
              <a:rPr lang="en-US" altLang="zh-TW" smtClean="0"/>
              <a:t/>
            </a:r>
            <a:br>
              <a:rPr lang="en-US" altLang="zh-TW" smtClean="0"/>
            </a:br>
            <a:endParaRPr lang="en-US" altLang="zh-TW" smtClean="0"/>
          </a:p>
          <a:p>
            <a:pPr eaLnBrk="1" hangingPunct="1"/>
            <a:r>
              <a:rPr lang="en-US" smtClean="0">
                <a:ea typeface="新細明體" pitchFamily="18" charset="-120"/>
              </a:rPr>
              <a:t>Decomposition:</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1</a:t>
            </a:r>
            <a:r>
              <a:rPr lang="en-US" smtClean="0">
                <a:ea typeface="新細明體" pitchFamily="18" charset="-120"/>
              </a:rPr>
              <a:t>( A, C, D )</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2</a:t>
            </a:r>
            <a:r>
              <a:rPr lang="en-US" smtClean="0">
                <a:ea typeface="新細明體" pitchFamily="18" charset="-120"/>
              </a:rPr>
              <a:t>( A, D, B ) </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3</a:t>
            </a:r>
            <a:r>
              <a:rPr lang="en-US" smtClean="0">
                <a:ea typeface="新細明體" pitchFamily="18" charset="-120"/>
              </a:rPr>
              <a:t>( D, E, F )</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4</a:t>
            </a:r>
            <a:r>
              <a:rPr lang="en-US" smtClean="0">
                <a:ea typeface="新細明體" pitchFamily="18" charset="-120"/>
              </a:rPr>
              <a:t>( C, E, F )</a:t>
            </a: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76200" y="1063625"/>
            <a:ext cx="8229600" cy="4525963"/>
          </a:xfrm>
        </p:spPr>
        <p:txBody>
          <a:bodyPr/>
          <a:lstStyle/>
          <a:p>
            <a:pPr eaLnBrk="1" hangingPunct="1">
              <a:buFont typeface="Wingdings 3" pitchFamily="18" charset="2"/>
              <a:buNone/>
            </a:pPr>
            <a:r>
              <a:rPr lang="en-US" smtClean="0">
                <a:ea typeface="新細明體" pitchFamily="18" charset="-120"/>
              </a:rPr>
              <a:t>	R</a:t>
            </a:r>
            <a:r>
              <a:rPr lang="en-US" baseline="-25000" smtClean="0">
                <a:ea typeface="新細明體" pitchFamily="18" charset="-120"/>
              </a:rPr>
              <a:t>1</a:t>
            </a:r>
            <a:r>
              <a:rPr lang="en-US" smtClean="0">
                <a:ea typeface="新細明體" pitchFamily="18" charset="-120"/>
              </a:rPr>
              <a:t>( A         C           D )</a:t>
            </a:r>
            <a:br>
              <a:rPr lang="en-US" smtClean="0">
                <a:ea typeface="新細明體" pitchFamily="18" charset="-120"/>
              </a:rPr>
            </a:br>
            <a:r>
              <a:rPr lang="en-US" smtClean="0">
                <a:ea typeface="新細明體" pitchFamily="18" charset="-120"/>
              </a:rPr>
              <a:t/>
            </a:r>
            <a:br>
              <a:rPr lang="en-US" smtClean="0">
                <a:ea typeface="新細明體" pitchFamily="18" charset="-120"/>
              </a:rPr>
            </a:br>
            <a:r>
              <a:rPr lang="en-US" smtClean="0">
                <a:ea typeface="新細明體" pitchFamily="18" charset="-120"/>
              </a:rPr>
              <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2</a:t>
            </a:r>
            <a:r>
              <a:rPr lang="en-US" smtClean="0">
                <a:ea typeface="新細明體" pitchFamily="18" charset="-120"/>
              </a:rPr>
              <a:t>( A         D           B )</a:t>
            </a:r>
            <a:br>
              <a:rPr lang="en-US" smtClean="0">
                <a:ea typeface="新細明體" pitchFamily="18" charset="-120"/>
              </a:rPr>
            </a:br>
            <a:r>
              <a:rPr lang="en-US" smtClean="0">
                <a:ea typeface="新細明體" pitchFamily="18" charset="-120"/>
              </a:rPr>
              <a:t/>
            </a:r>
            <a:br>
              <a:rPr lang="en-US" smtClean="0">
                <a:ea typeface="新細明體" pitchFamily="18" charset="-120"/>
              </a:rPr>
            </a:br>
            <a:r>
              <a:rPr lang="en-US" smtClean="0">
                <a:ea typeface="新細明體" pitchFamily="18" charset="-120"/>
              </a:rPr>
              <a:t/>
            </a:r>
            <a:br>
              <a:rPr lang="en-US" smtClean="0">
                <a:ea typeface="新細明體" pitchFamily="18" charset="-120"/>
              </a:rPr>
            </a:br>
            <a:r>
              <a:rPr lang="en-US" smtClean="0">
                <a:ea typeface="新細明體" pitchFamily="18" charset="-120"/>
              </a:rPr>
              <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3</a:t>
            </a:r>
            <a:r>
              <a:rPr lang="en-US" smtClean="0">
                <a:ea typeface="新細明體" pitchFamily="18" charset="-120"/>
              </a:rPr>
              <a:t>( D         E            F )</a:t>
            </a:r>
            <a:br>
              <a:rPr lang="en-US" smtClean="0">
                <a:ea typeface="新細明體" pitchFamily="18" charset="-120"/>
              </a:rPr>
            </a:br>
            <a:r>
              <a:rPr lang="en-US" smtClean="0">
                <a:ea typeface="新細明體" pitchFamily="18" charset="-120"/>
              </a:rPr>
              <a:t/>
            </a:r>
            <a:br>
              <a:rPr lang="en-US" smtClean="0">
                <a:ea typeface="新細明體" pitchFamily="18" charset="-120"/>
              </a:rPr>
            </a:br>
            <a:r>
              <a:rPr lang="en-US" smtClean="0">
                <a:ea typeface="新細明體" pitchFamily="18" charset="-120"/>
              </a:rPr>
              <a:t/>
            </a:r>
            <a:br>
              <a:rPr lang="en-US" smtClean="0">
                <a:ea typeface="新細明體" pitchFamily="18" charset="-120"/>
              </a:rPr>
            </a:br>
            <a:r>
              <a:rPr lang="en-US" smtClean="0">
                <a:ea typeface="新細明體" pitchFamily="18" charset="-120"/>
              </a:rPr>
              <a:t>R</a:t>
            </a:r>
            <a:r>
              <a:rPr lang="en-US" baseline="-25000" smtClean="0">
                <a:ea typeface="新細明體" pitchFamily="18" charset="-120"/>
              </a:rPr>
              <a:t>4</a:t>
            </a:r>
            <a:r>
              <a:rPr lang="en-US" smtClean="0">
                <a:ea typeface="新細明體" pitchFamily="18" charset="-120"/>
              </a:rPr>
              <a:t>( C         E            F )</a:t>
            </a:r>
          </a:p>
        </p:txBody>
      </p:sp>
      <p:cxnSp>
        <p:nvCxnSpPr>
          <p:cNvPr id="26627" name="Straight Connector 9"/>
          <p:cNvCxnSpPr>
            <a:cxnSpLocks noChangeShapeType="1"/>
          </p:cNvCxnSpPr>
          <p:nvPr/>
        </p:nvCxnSpPr>
        <p:spPr bwMode="auto">
          <a:xfrm rot="10800000" flipV="1">
            <a:off x="793750" y="5865813"/>
            <a:ext cx="349250" cy="1587"/>
          </a:xfrm>
          <a:prstGeom prst="line">
            <a:avLst/>
          </a:prstGeom>
          <a:noFill/>
          <a:ln w="25400" algn="ctr">
            <a:solidFill>
              <a:schemeClr val="tx1"/>
            </a:solidFill>
            <a:round/>
            <a:headEnd/>
            <a:tailEnd/>
          </a:ln>
        </p:spPr>
      </p:cxnSp>
      <p:cxnSp>
        <p:nvCxnSpPr>
          <p:cNvPr id="26628" name="Straight Connector 10"/>
          <p:cNvCxnSpPr>
            <a:cxnSpLocks noChangeShapeType="1"/>
          </p:cNvCxnSpPr>
          <p:nvPr/>
        </p:nvCxnSpPr>
        <p:spPr bwMode="auto">
          <a:xfrm rot="16200000" flipV="1">
            <a:off x="1030288" y="5749925"/>
            <a:ext cx="227012" cy="1588"/>
          </a:xfrm>
          <a:prstGeom prst="line">
            <a:avLst/>
          </a:prstGeom>
          <a:noFill/>
          <a:ln w="25400" algn="ctr">
            <a:solidFill>
              <a:schemeClr val="tx1"/>
            </a:solidFill>
            <a:round/>
            <a:headEnd/>
            <a:tailEnd/>
          </a:ln>
        </p:spPr>
      </p:cxnSp>
      <p:cxnSp>
        <p:nvCxnSpPr>
          <p:cNvPr id="26629" name="Straight Connector 11"/>
          <p:cNvCxnSpPr>
            <a:cxnSpLocks noChangeShapeType="1"/>
          </p:cNvCxnSpPr>
          <p:nvPr/>
        </p:nvCxnSpPr>
        <p:spPr bwMode="auto">
          <a:xfrm rot="16200000" flipV="1">
            <a:off x="680244" y="5749131"/>
            <a:ext cx="228600" cy="1588"/>
          </a:xfrm>
          <a:prstGeom prst="line">
            <a:avLst/>
          </a:prstGeom>
          <a:noFill/>
          <a:ln w="25400" algn="ctr">
            <a:solidFill>
              <a:schemeClr val="tx1"/>
            </a:solidFill>
            <a:round/>
            <a:headEnd/>
            <a:tailEnd/>
          </a:ln>
        </p:spPr>
      </p:cxnSp>
      <p:cxnSp>
        <p:nvCxnSpPr>
          <p:cNvPr id="26630" name="Straight Connector 6"/>
          <p:cNvCxnSpPr>
            <a:cxnSpLocks noChangeShapeType="1"/>
          </p:cNvCxnSpPr>
          <p:nvPr/>
        </p:nvCxnSpPr>
        <p:spPr bwMode="auto">
          <a:xfrm rot="16200000" flipV="1">
            <a:off x="762794" y="6019006"/>
            <a:ext cx="304800" cy="1588"/>
          </a:xfrm>
          <a:prstGeom prst="line">
            <a:avLst/>
          </a:prstGeom>
          <a:noFill/>
          <a:ln w="25400" algn="ctr">
            <a:solidFill>
              <a:schemeClr val="tx1"/>
            </a:solidFill>
            <a:round/>
            <a:headEnd/>
            <a:tailEnd/>
          </a:ln>
        </p:spPr>
      </p:cxnSp>
      <p:cxnSp>
        <p:nvCxnSpPr>
          <p:cNvPr id="26631" name="Straight Connector 7"/>
          <p:cNvCxnSpPr>
            <a:cxnSpLocks noChangeShapeType="1"/>
          </p:cNvCxnSpPr>
          <p:nvPr/>
        </p:nvCxnSpPr>
        <p:spPr bwMode="auto">
          <a:xfrm rot="10800000">
            <a:off x="914400" y="6169025"/>
            <a:ext cx="2133600" cy="3175"/>
          </a:xfrm>
          <a:prstGeom prst="line">
            <a:avLst/>
          </a:prstGeom>
          <a:noFill/>
          <a:ln w="25400" algn="ctr">
            <a:solidFill>
              <a:schemeClr val="tx1"/>
            </a:solidFill>
            <a:round/>
            <a:headEnd/>
            <a:tailEnd/>
          </a:ln>
        </p:spPr>
      </p:cxnSp>
      <p:cxnSp>
        <p:nvCxnSpPr>
          <p:cNvPr id="26632" name="Straight Arrow Connector 8"/>
          <p:cNvCxnSpPr>
            <a:cxnSpLocks noChangeShapeType="1"/>
          </p:cNvCxnSpPr>
          <p:nvPr/>
        </p:nvCxnSpPr>
        <p:spPr bwMode="auto">
          <a:xfrm rot="16200000" flipV="1">
            <a:off x="2782094" y="5904706"/>
            <a:ext cx="533400" cy="1588"/>
          </a:xfrm>
          <a:prstGeom prst="straightConnector1">
            <a:avLst/>
          </a:prstGeom>
          <a:noFill/>
          <a:ln w="25400" algn="ctr">
            <a:solidFill>
              <a:schemeClr val="tx1"/>
            </a:solidFill>
            <a:round/>
            <a:headEnd/>
            <a:tailEnd type="arrow" w="med" len="med"/>
          </a:ln>
        </p:spPr>
      </p:cxnSp>
      <p:cxnSp>
        <p:nvCxnSpPr>
          <p:cNvPr id="26633" name="Straight Arrow Connector 14"/>
          <p:cNvCxnSpPr>
            <a:cxnSpLocks noChangeShapeType="1"/>
          </p:cNvCxnSpPr>
          <p:nvPr/>
        </p:nvCxnSpPr>
        <p:spPr bwMode="auto">
          <a:xfrm rot="16200000" flipV="1">
            <a:off x="1639094" y="5901531"/>
            <a:ext cx="533400" cy="1588"/>
          </a:xfrm>
          <a:prstGeom prst="straightConnector1">
            <a:avLst/>
          </a:prstGeom>
          <a:noFill/>
          <a:ln w="25400" algn="ctr">
            <a:solidFill>
              <a:schemeClr val="tx1"/>
            </a:solidFill>
            <a:round/>
            <a:headEnd/>
            <a:tailEnd type="arrow" w="med" len="med"/>
          </a:ln>
        </p:spPr>
      </p:cxnSp>
      <p:grpSp>
        <p:nvGrpSpPr>
          <p:cNvPr id="2" name="Group 29"/>
          <p:cNvGrpSpPr>
            <a:grpSpLocks/>
          </p:cNvGrpSpPr>
          <p:nvPr/>
        </p:nvGrpSpPr>
        <p:grpSpPr bwMode="auto">
          <a:xfrm>
            <a:off x="912813" y="2740025"/>
            <a:ext cx="2135187" cy="536575"/>
            <a:chOff x="1752600" y="2586845"/>
            <a:chExt cx="2135188" cy="537354"/>
          </a:xfrm>
        </p:grpSpPr>
        <p:grpSp>
          <p:nvGrpSpPr>
            <p:cNvPr id="3" name="Group 20"/>
            <p:cNvGrpSpPr>
              <a:grpSpLocks/>
            </p:cNvGrpSpPr>
            <p:nvPr/>
          </p:nvGrpSpPr>
          <p:grpSpPr bwMode="auto">
            <a:xfrm>
              <a:off x="2438400" y="2586845"/>
              <a:ext cx="685800" cy="228932"/>
              <a:chOff x="1142206" y="3581407"/>
              <a:chExt cx="685800" cy="228644"/>
            </a:xfrm>
          </p:grpSpPr>
          <p:cxnSp>
            <p:nvCxnSpPr>
              <p:cNvPr id="23" name="Straight Connector 22"/>
              <p:cNvCxnSpPr/>
              <p:nvPr/>
            </p:nvCxnSpPr>
            <p:spPr>
              <a:xfrm>
                <a:off x="1142206" y="3808464"/>
                <a:ext cx="685800"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flipH="1" flipV="1">
                <a:off x="1030265" y="3694936"/>
                <a:ext cx="225468"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flipH="1" flipV="1">
                <a:off x="1713683" y="3694142"/>
                <a:ext cx="227057"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p:cNvCxnSpPr/>
            <p:nvPr/>
          </p:nvCxnSpPr>
          <p:spPr bwMode="auto">
            <a:xfrm rot="5400000" flipH="1" flipV="1">
              <a:off x="2591373" y="2970784"/>
              <a:ext cx="305243"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auto">
            <a:xfrm>
              <a:off x="1754187" y="3121019"/>
              <a:ext cx="21320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bwMode="auto">
            <a:xfrm rot="5400000" flipH="1" flipV="1">
              <a:off x="1486307" y="2856318"/>
              <a:ext cx="534174"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bwMode="auto">
            <a:xfrm rot="5400000" flipH="1" flipV="1">
              <a:off x="3619908" y="2853138"/>
              <a:ext cx="534174" cy="15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3557" name="TextBox 30"/>
          <p:cNvSpPr txBox="1">
            <a:spLocks noChangeArrowheads="1"/>
          </p:cNvSpPr>
          <p:nvPr/>
        </p:nvSpPr>
        <p:spPr bwMode="auto">
          <a:xfrm>
            <a:off x="3352800" y="2903538"/>
            <a:ext cx="577850" cy="369887"/>
          </a:xfrm>
          <a:prstGeom prst="rect">
            <a:avLst/>
          </a:prstGeom>
          <a:noFill/>
          <a:ln w="9525">
            <a:noFill/>
            <a:miter lim="800000"/>
            <a:headEnd/>
            <a:tailEnd/>
          </a:ln>
        </p:spPr>
        <p:txBody>
          <a:bodyPr wrap="none">
            <a:spAutoFit/>
          </a:bodyPr>
          <a:lstStyle/>
          <a:p>
            <a:r>
              <a:rPr lang="en-US"/>
              <a:t>FD</a:t>
            </a:r>
            <a:r>
              <a:rPr lang="en-US" baseline="-25000"/>
              <a:t>1</a:t>
            </a:r>
          </a:p>
        </p:txBody>
      </p:sp>
      <p:sp>
        <p:nvSpPr>
          <p:cNvPr id="23558" name="TextBox 31"/>
          <p:cNvSpPr txBox="1">
            <a:spLocks noChangeArrowheads="1"/>
          </p:cNvSpPr>
          <p:nvPr/>
        </p:nvSpPr>
        <p:spPr bwMode="auto">
          <a:xfrm>
            <a:off x="3429000" y="5799138"/>
            <a:ext cx="573088" cy="366712"/>
          </a:xfrm>
          <a:prstGeom prst="rect">
            <a:avLst/>
          </a:prstGeom>
          <a:noFill/>
          <a:ln w="9525">
            <a:noFill/>
            <a:miter lim="800000"/>
            <a:headEnd/>
            <a:tailEnd/>
          </a:ln>
        </p:spPr>
        <p:txBody>
          <a:bodyPr wrap="none">
            <a:spAutoFit/>
          </a:bodyPr>
          <a:lstStyle/>
          <a:p>
            <a:r>
              <a:rPr lang="en-US"/>
              <a:t>FD</a:t>
            </a:r>
            <a:r>
              <a:rPr lang="en-US" baseline="-25000"/>
              <a:t>2</a:t>
            </a:r>
          </a:p>
        </p:txBody>
      </p:sp>
      <p:sp>
        <p:nvSpPr>
          <p:cNvPr id="26637" name="TextBox 29"/>
          <p:cNvSpPr txBox="1">
            <a:spLocks noChangeArrowheads="1"/>
          </p:cNvSpPr>
          <p:nvPr/>
        </p:nvSpPr>
        <p:spPr bwMode="auto">
          <a:xfrm>
            <a:off x="4953000" y="1066800"/>
            <a:ext cx="1838325" cy="915988"/>
          </a:xfrm>
          <a:prstGeom prst="rect">
            <a:avLst/>
          </a:prstGeom>
          <a:noFill/>
          <a:ln w="9525">
            <a:noFill/>
            <a:miter lim="800000"/>
            <a:headEnd/>
            <a:tailEnd/>
          </a:ln>
        </p:spPr>
        <p:txBody>
          <a:bodyPr wrap="none">
            <a:spAutoFit/>
          </a:bodyPr>
          <a:lstStyle/>
          <a:p>
            <a:r>
              <a:rPr lang="en-US"/>
              <a:t>FD1:  </a:t>
            </a:r>
            <a:r>
              <a:rPr lang="en-US" altLang="zh-TW"/>
              <a:t>D</a:t>
            </a:r>
            <a:r>
              <a:rPr lang="en-US"/>
              <a:t> </a:t>
            </a:r>
            <a:r>
              <a:rPr lang="en-US" altLang="zh-TW">
                <a:sym typeface="Wingdings" charset="2"/>
              </a:rPr>
              <a:t></a:t>
            </a:r>
            <a:r>
              <a:rPr lang="en-US" altLang="zh-TW"/>
              <a:t> </a:t>
            </a:r>
            <a:r>
              <a:rPr lang="en-US"/>
              <a:t>A, B</a:t>
            </a:r>
            <a:r>
              <a:rPr lang="en-US" altLang="zh-TW"/>
              <a:t> </a:t>
            </a:r>
          </a:p>
          <a:p>
            <a:r>
              <a:rPr lang="en-US" altLang="zh-TW"/>
              <a:t>FD2:  C </a:t>
            </a:r>
            <a:r>
              <a:rPr lang="en-US" altLang="zh-TW">
                <a:sym typeface="Wingdings" charset="2"/>
              </a:rPr>
              <a:t> E, F</a:t>
            </a:r>
            <a:r>
              <a:rPr lang="en-US" altLang="zh-TW"/>
              <a:t/>
            </a:r>
            <a:br>
              <a:rPr lang="en-US" altLang="zh-TW"/>
            </a:b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wipe(down)">
                                      <p:cBhvr>
                                        <p:cTn id="7" dur="500"/>
                                        <p:tgtEl>
                                          <p:spTgt spid="23557"/>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558"/>
                                        </p:tgtEl>
                                        <p:attrNameLst>
                                          <p:attrName>style.visibility</p:attrName>
                                        </p:attrNameLst>
                                      </p:cBhvr>
                                      <p:to>
                                        <p:strVal val="visible"/>
                                      </p:to>
                                    </p:set>
                                    <p:animEffect transition="in" filter="wipe(down)">
                                      <p:cBhvr>
                                        <p:cTn id="13"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a:xfrm>
            <a:off x="3200400" y="274638"/>
            <a:ext cx="5486400" cy="1143000"/>
          </a:xfrm>
        </p:spPr>
        <p:txBody>
          <a:bodyPr/>
          <a:lstStyle/>
          <a:p>
            <a:pPr eaLnBrk="1" hangingPunct="1"/>
            <a:r>
              <a:rPr lang="en-US" smtClean="0"/>
              <a:t>Answer</a:t>
            </a:r>
          </a:p>
        </p:txBody>
      </p:sp>
      <p:sp>
        <p:nvSpPr>
          <p:cNvPr id="27651" name="Content Placeholder 1"/>
          <p:cNvSpPr>
            <a:spLocks noGrp="1"/>
          </p:cNvSpPr>
          <p:nvPr>
            <p:ph idx="1"/>
          </p:nvPr>
        </p:nvSpPr>
        <p:spPr>
          <a:xfrm>
            <a:off x="457200" y="2819400"/>
            <a:ext cx="8229600" cy="3187700"/>
          </a:xfrm>
        </p:spPr>
        <p:txBody>
          <a:bodyPr/>
          <a:lstStyle/>
          <a:p>
            <a:pPr eaLnBrk="1" hangingPunct="1"/>
            <a:r>
              <a:rPr lang="en-US" sz="3200" smtClean="0"/>
              <a:t>Yes! </a:t>
            </a:r>
            <a:br>
              <a:rPr lang="en-US" sz="3200" smtClean="0"/>
            </a:br>
            <a:r>
              <a:rPr lang="en-US" sz="3200" smtClean="0"/>
              <a:t>This is a dependency-preservation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Properties of Relational Decompositions (5)</a:t>
            </a:r>
            <a:endParaRPr lang="en-IN" sz="3600" dirty="0"/>
          </a:p>
        </p:txBody>
      </p:sp>
      <p:sp>
        <p:nvSpPr>
          <p:cNvPr id="3" name="Content Placeholder 2"/>
          <p:cNvSpPr>
            <a:spLocks noGrp="1"/>
          </p:cNvSpPr>
          <p:nvPr>
            <p:ph idx="1"/>
          </p:nvPr>
        </p:nvSpPr>
        <p:spPr/>
        <p:txBody>
          <a:bodyPr>
            <a:normAutofit fontScale="85000" lnSpcReduction="10000"/>
          </a:bodyPr>
          <a:lstStyle/>
          <a:p>
            <a:pPr>
              <a:lnSpc>
                <a:spcPct val="90000"/>
              </a:lnSpc>
              <a:buFont typeface="Wingdings" pitchFamily="2" charset="2"/>
              <a:buNone/>
            </a:pPr>
            <a:r>
              <a:rPr lang="en-US" sz="2800" b="1" dirty="0" smtClean="0">
                <a:cs typeface="Times New Roman" pitchFamily="18" charset="0"/>
              </a:rPr>
              <a:t>Lossless (Non-additive) Join Property of a Decomposition</a:t>
            </a:r>
            <a:r>
              <a:rPr lang="en-US" sz="2800" dirty="0" smtClean="0">
                <a:cs typeface="Times New Roman" pitchFamily="18" charset="0"/>
              </a:rPr>
              <a:t>: </a:t>
            </a:r>
          </a:p>
          <a:p>
            <a:pPr>
              <a:lnSpc>
                <a:spcPct val="90000"/>
              </a:lnSpc>
              <a:buFont typeface="Wingdings" pitchFamily="2" charset="2"/>
              <a:buNone/>
            </a:pPr>
            <a:r>
              <a:rPr lang="en-US" sz="2800" u="sng" dirty="0" smtClean="0">
                <a:cs typeface="Times New Roman" pitchFamily="18" charset="0"/>
              </a:rPr>
              <a:t>Definition:</a:t>
            </a:r>
            <a:r>
              <a:rPr lang="en-US" sz="2800" dirty="0" smtClean="0">
                <a:cs typeface="Times New Roman" pitchFamily="18" charset="0"/>
              </a:rPr>
              <a:t> </a:t>
            </a:r>
          </a:p>
          <a:p>
            <a:pPr>
              <a:lnSpc>
                <a:spcPct val="90000"/>
              </a:lnSpc>
            </a:pPr>
            <a:r>
              <a:rPr lang="en-US" sz="2800" b="1" dirty="0" smtClean="0">
                <a:cs typeface="Times New Roman" pitchFamily="18" charset="0"/>
              </a:rPr>
              <a:t>Lossless join property</a:t>
            </a:r>
            <a:r>
              <a:rPr lang="en-US" sz="2800" dirty="0" smtClean="0">
                <a:cs typeface="Times New Roman" pitchFamily="18" charset="0"/>
              </a:rPr>
              <a:t>: </a:t>
            </a:r>
            <a:r>
              <a:rPr lang="en-US" sz="2800" dirty="0" smtClean="0">
                <a:solidFill>
                  <a:srgbClr val="000000"/>
                </a:solidFill>
                <a:cs typeface="Times New Roman" pitchFamily="18" charset="0"/>
              </a:rPr>
              <a:t>a decomposition </a:t>
            </a:r>
            <a:r>
              <a:rPr lang="en-US" sz="2800" i="1" dirty="0" smtClean="0">
                <a:solidFill>
                  <a:srgbClr val="000000"/>
                </a:solidFill>
                <a:cs typeface="Times New Roman" pitchFamily="18" charset="0"/>
              </a:rPr>
              <a:t>D</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R</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R</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 ..., </a:t>
            </a:r>
            <a:r>
              <a:rPr lang="en-US" sz="2800" i="1" dirty="0" err="1" smtClean="0">
                <a:solidFill>
                  <a:srgbClr val="000000"/>
                </a:solidFill>
                <a:cs typeface="Times New Roman" pitchFamily="18" charset="0"/>
              </a:rPr>
              <a:t>R</a:t>
            </a:r>
            <a:r>
              <a:rPr lang="en-US" sz="2800" baseline="-30000" dirty="0" err="1" smtClean="0">
                <a:solidFill>
                  <a:srgbClr val="000000"/>
                </a:solidFill>
                <a:cs typeface="Times New Roman" pitchFamily="18" charset="0"/>
              </a:rPr>
              <a:t>m</a:t>
            </a:r>
            <a:r>
              <a:rPr lang="en-US" sz="2800" dirty="0" smtClean="0">
                <a:solidFill>
                  <a:srgbClr val="000000"/>
                </a:solidFill>
                <a:cs typeface="Times New Roman" pitchFamily="18" charset="0"/>
              </a:rPr>
              <a:t>}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has the </a:t>
            </a:r>
            <a:r>
              <a:rPr lang="en-US" sz="2800" b="1" dirty="0" smtClean="0">
                <a:solidFill>
                  <a:srgbClr val="000000"/>
                </a:solidFill>
                <a:cs typeface="Times New Roman" pitchFamily="18" charset="0"/>
              </a:rPr>
              <a:t>lossless (</a:t>
            </a:r>
            <a:r>
              <a:rPr lang="en-US" sz="2800" b="1" dirty="0" err="1" smtClean="0">
                <a:solidFill>
                  <a:srgbClr val="000000"/>
                </a:solidFill>
                <a:cs typeface="Times New Roman" pitchFamily="18" charset="0"/>
              </a:rPr>
              <a:t>nonadditive</a:t>
            </a:r>
            <a:r>
              <a:rPr lang="en-US" sz="2800" b="1" dirty="0" smtClean="0">
                <a:solidFill>
                  <a:srgbClr val="000000"/>
                </a:solidFill>
                <a:cs typeface="Times New Roman" pitchFamily="18" charset="0"/>
              </a:rPr>
              <a:t>) join property</a:t>
            </a:r>
            <a:r>
              <a:rPr lang="en-US" sz="2800" dirty="0" smtClean="0">
                <a:solidFill>
                  <a:srgbClr val="000000"/>
                </a:solidFill>
                <a:cs typeface="Times New Roman" pitchFamily="18" charset="0"/>
              </a:rPr>
              <a:t> with respect to the set of dependencies </a:t>
            </a:r>
            <a:r>
              <a:rPr lang="en-US" sz="2800" i="1" dirty="0" smtClean="0">
                <a:solidFill>
                  <a:srgbClr val="000000"/>
                </a:solidFill>
                <a:cs typeface="Times New Roman" pitchFamily="18" charset="0"/>
              </a:rPr>
              <a:t>F</a:t>
            </a:r>
            <a:r>
              <a:rPr lang="en-US" sz="2800" dirty="0" smtClean="0">
                <a:solidFill>
                  <a:srgbClr val="000000"/>
                </a:solidFill>
                <a:cs typeface="Times New Roman" pitchFamily="18" charset="0"/>
              </a:rPr>
              <a:t> on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if, for </a:t>
            </a:r>
            <a:r>
              <a:rPr lang="en-US" sz="2800" i="1" dirty="0" smtClean="0">
                <a:solidFill>
                  <a:srgbClr val="000000"/>
                </a:solidFill>
                <a:cs typeface="Times New Roman" pitchFamily="18" charset="0"/>
              </a:rPr>
              <a:t>every</a:t>
            </a:r>
            <a:r>
              <a:rPr lang="en-US" sz="2800" dirty="0" smtClean="0">
                <a:solidFill>
                  <a:srgbClr val="000000"/>
                </a:solidFill>
                <a:cs typeface="Times New Roman" pitchFamily="18" charset="0"/>
              </a:rPr>
              <a:t> relation state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that satisfies </a:t>
            </a:r>
            <a:r>
              <a:rPr lang="en-US" sz="2800" i="1" dirty="0" smtClean="0">
                <a:solidFill>
                  <a:srgbClr val="000000"/>
                </a:solidFill>
                <a:cs typeface="Times New Roman" pitchFamily="18" charset="0"/>
              </a:rPr>
              <a:t>F</a:t>
            </a:r>
            <a:r>
              <a:rPr lang="en-US" sz="2800" dirty="0" smtClean="0">
                <a:solidFill>
                  <a:srgbClr val="000000"/>
                </a:solidFill>
                <a:cs typeface="Times New Roman" pitchFamily="18" charset="0"/>
              </a:rPr>
              <a:t>, the following holds, where * is the natural join of all the relations in </a:t>
            </a:r>
            <a:r>
              <a:rPr lang="en-US" sz="2800" i="1" dirty="0" smtClean="0">
                <a:solidFill>
                  <a:srgbClr val="000000"/>
                </a:solidFill>
                <a:cs typeface="Times New Roman" pitchFamily="18" charset="0"/>
              </a:rPr>
              <a:t>D</a:t>
            </a:r>
            <a:r>
              <a:rPr lang="en-US" sz="2800" dirty="0" smtClean="0">
                <a:solidFill>
                  <a:srgbClr val="000000"/>
                </a:solidFill>
                <a:cs typeface="Times New Roman" pitchFamily="18" charset="0"/>
              </a:rPr>
              <a:t>:  </a:t>
            </a:r>
          </a:p>
          <a:p>
            <a:pPr>
              <a:lnSpc>
                <a:spcPct val="90000"/>
              </a:lnSpc>
              <a:buFont typeface="Wingdings" pitchFamily="2" charset="2"/>
              <a:buNone/>
            </a:pPr>
            <a:r>
              <a:rPr lang="en-US" sz="2800" dirty="0" smtClean="0">
                <a:solidFill>
                  <a:srgbClr val="000000"/>
                </a:solidFill>
                <a:cs typeface="Times New Roman" pitchFamily="18" charset="0"/>
              </a:rPr>
              <a:t>			* (</a:t>
            </a:r>
            <a:r>
              <a:rPr lang="en-US" sz="2800" dirty="0" smtClean="0">
                <a:latin typeface="Symbol" pitchFamily="18" charset="2"/>
              </a:rPr>
              <a:t></a:t>
            </a:r>
            <a:r>
              <a:rPr lang="en-US" sz="2800" i="1" baseline="-30000" dirty="0" smtClean="0">
                <a:solidFill>
                  <a:srgbClr val="000000"/>
                </a:solidFill>
                <a:cs typeface="Times New Roman" pitchFamily="18" charset="0"/>
              </a:rPr>
              <a:t>R1</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 </a:t>
            </a:r>
            <a:r>
              <a:rPr lang="en-US" sz="2800" dirty="0" smtClean="0">
                <a:latin typeface="Symbol" pitchFamily="18" charset="2"/>
              </a:rPr>
              <a:t></a:t>
            </a:r>
            <a:r>
              <a:rPr lang="en-US" sz="2800" i="1" baseline="-30000" dirty="0" err="1" smtClean="0">
                <a:solidFill>
                  <a:srgbClr val="000000"/>
                </a:solidFill>
                <a:cs typeface="Times New Roman" pitchFamily="18" charset="0"/>
              </a:rPr>
              <a:t>Rm</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r</a:t>
            </a:r>
          </a:p>
          <a:p>
            <a:pPr>
              <a:lnSpc>
                <a:spcPct val="90000"/>
              </a:lnSpc>
              <a:buFont typeface="Wingdings" pitchFamily="2" charset="2"/>
              <a:buNone/>
            </a:pPr>
            <a:endParaRPr lang="en-US" sz="2800" dirty="0" smtClean="0">
              <a:solidFill>
                <a:srgbClr val="000000"/>
              </a:solidFill>
              <a:cs typeface="Times New Roman" pitchFamily="18" charset="0"/>
            </a:endParaRPr>
          </a:p>
          <a:p>
            <a:pPr>
              <a:lnSpc>
                <a:spcPct val="90000"/>
              </a:lnSpc>
              <a:buFont typeface="Wingdings" pitchFamily="2" charset="2"/>
              <a:buNone/>
            </a:pPr>
            <a:r>
              <a:rPr lang="en-US" sz="2800" dirty="0" smtClean="0">
                <a:cs typeface="Times New Roman" pitchFamily="18" charset="0"/>
              </a:rPr>
              <a:t>	</a:t>
            </a:r>
            <a:r>
              <a:rPr lang="en-US" sz="2800" b="1" dirty="0" smtClean="0">
                <a:cs typeface="Times New Roman" pitchFamily="18" charset="0"/>
              </a:rPr>
              <a:t>Note</a:t>
            </a:r>
            <a:r>
              <a:rPr lang="en-US" sz="2800" dirty="0" smtClean="0">
                <a:cs typeface="Times New Roman" pitchFamily="18" charset="0"/>
              </a:rPr>
              <a:t>: The word loss in </a:t>
            </a:r>
            <a:r>
              <a:rPr lang="en-US" sz="2800" i="1" dirty="0" smtClean="0">
                <a:cs typeface="Times New Roman" pitchFamily="18" charset="0"/>
              </a:rPr>
              <a:t>lossless</a:t>
            </a:r>
            <a:r>
              <a:rPr lang="en-US" sz="2800" dirty="0" smtClean="0">
                <a:cs typeface="Times New Roman" pitchFamily="18" charset="0"/>
              </a:rPr>
              <a:t> refers to </a:t>
            </a:r>
            <a:r>
              <a:rPr lang="en-US" sz="2800" i="1" dirty="0" smtClean="0">
                <a:cs typeface="Times New Roman" pitchFamily="18" charset="0"/>
              </a:rPr>
              <a:t>loss of information,</a:t>
            </a:r>
            <a:r>
              <a:rPr lang="en-US" sz="2800" dirty="0" smtClean="0">
                <a:cs typeface="Times New Roman" pitchFamily="18" charset="0"/>
              </a:rPr>
              <a:t> not to loss of </a:t>
            </a:r>
            <a:r>
              <a:rPr lang="en-US" sz="2800" dirty="0" err="1" smtClean="0">
                <a:cs typeface="Times New Roman" pitchFamily="18" charset="0"/>
              </a:rPr>
              <a:t>tuples</a:t>
            </a:r>
            <a:r>
              <a:rPr lang="en-US" sz="2800" dirty="0" smtClean="0">
                <a:cs typeface="Times New Roman" pitchFamily="18" charset="0"/>
              </a:rPr>
              <a:t>. In fact, for “loss of information” a  better term is “</a:t>
            </a:r>
            <a:r>
              <a:rPr lang="en-US" sz="2800" u="sng" dirty="0" smtClean="0">
                <a:cs typeface="Times New Roman" pitchFamily="18" charset="0"/>
              </a:rPr>
              <a:t>addition of spurious information</a:t>
            </a:r>
            <a:r>
              <a:rPr lang="en-US" sz="2800" dirty="0" smtClean="0">
                <a:cs typeface="Times New Roman" pitchFamily="18" charset="0"/>
              </a:rPr>
              <a:t>”</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7813"/>
            <a:ext cx="8229600" cy="702915"/>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800" b="0" i="0" u="none" strike="noStrike" kern="1200" cap="none" spc="0" normalizeH="0" baseline="0" noProof="0" dirty="0" smtClean="0">
                <a:ln>
                  <a:noFill/>
                </a:ln>
                <a:solidFill>
                  <a:schemeClr val="tx2"/>
                </a:solidFill>
                <a:effectLst/>
                <a:uLnTx/>
                <a:uFillTx/>
                <a:latin typeface="+mj-lt"/>
                <a:ea typeface="+mj-ea"/>
                <a:cs typeface="+mj-cs"/>
              </a:rPr>
              <a:t>Example : Problem with Decomposition</a:t>
            </a:r>
            <a:endParaRPr kumimoji="0" lang="en-US" sz="3800" b="0" i="0" u="none" strike="noStrike" kern="1200" cap="none" spc="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a:xfrm>
            <a:off x="457200" y="1600200"/>
            <a:ext cx="4038600" cy="4530725"/>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charset="2"/>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6" name="Group 101"/>
          <p:cNvGraphicFramePr>
            <a:graphicFrameLocks/>
          </p:cNvGraphicFramePr>
          <p:nvPr/>
        </p:nvGraphicFramePr>
        <p:xfrm>
          <a:off x="2590800" y="1524000"/>
          <a:ext cx="4038600" cy="1752600"/>
        </p:xfrm>
        <a:graphic>
          <a:graphicData uri="http://schemas.openxmlformats.org/drawingml/2006/table">
            <a:tbl>
              <a:tblPr/>
              <a:tblGrid>
                <a:gridCol w="1646238"/>
                <a:gridCol w="896937"/>
                <a:gridCol w="1495425"/>
              </a:tblGrid>
              <a:tr h="4191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Text Box 54"/>
          <p:cNvSpPr txBox="1">
            <a:spLocks noChangeArrowheads="1"/>
          </p:cNvSpPr>
          <p:nvPr/>
        </p:nvSpPr>
        <p:spPr bwMode="auto">
          <a:xfrm>
            <a:off x="1981200" y="1143000"/>
            <a:ext cx="533400" cy="457200"/>
          </a:xfrm>
          <a:prstGeom prst="rect">
            <a:avLst/>
          </a:prstGeom>
          <a:noFill/>
          <a:ln w="9525">
            <a:noFill/>
            <a:miter lim="800000"/>
            <a:headEnd/>
            <a:tailEnd/>
          </a:ln>
          <a:effectLst/>
        </p:spPr>
        <p:txBody>
          <a:bodyPr>
            <a:spAutoFit/>
          </a:bodyPr>
          <a:lstStyle/>
          <a:p>
            <a:pPr>
              <a:spcBef>
                <a:spcPct val="50000"/>
              </a:spcBef>
            </a:pPr>
            <a:r>
              <a:rPr lang="en-US" sz="2400" b="1"/>
              <a:t>R</a:t>
            </a:r>
          </a:p>
        </p:txBody>
      </p:sp>
      <p:graphicFrame>
        <p:nvGraphicFramePr>
          <p:cNvPr id="8" name="Group 117"/>
          <p:cNvGraphicFramePr>
            <a:graphicFrameLocks/>
          </p:cNvGraphicFramePr>
          <p:nvPr/>
        </p:nvGraphicFramePr>
        <p:xfrm>
          <a:off x="838200" y="4038600"/>
          <a:ext cx="3276600" cy="1828801"/>
        </p:xfrm>
        <a:graphic>
          <a:graphicData uri="http://schemas.openxmlformats.org/drawingml/2006/table">
            <a:tbl>
              <a:tblPr/>
              <a:tblGrid>
                <a:gridCol w="1638300"/>
                <a:gridCol w="1638300"/>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Model Name</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Category</a:t>
                      </a: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a11</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Canon</a:t>
                      </a: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s20</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Nikon</a:t>
                      </a: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6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a70</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Canon</a:t>
                      </a: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Group 138"/>
          <p:cNvGraphicFramePr>
            <a:graphicFrameLocks noGrp="1"/>
          </p:cNvGraphicFramePr>
          <p:nvPr/>
        </p:nvGraphicFramePr>
        <p:xfrm>
          <a:off x="5257800" y="4038600"/>
          <a:ext cx="3276600" cy="1828801"/>
        </p:xfrm>
        <a:graphic>
          <a:graphicData uri="http://schemas.openxmlformats.org/drawingml/2006/table">
            <a:tbl>
              <a:tblPr/>
              <a:tblGrid>
                <a:gridCol w="1638300"/>
                <a:gridCol w="1638300"/>
              </a:tblGrid>
              <a:tr h="423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Price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Category</a:t>
                      </a: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100</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200</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Nikon</a:t>
                      </a: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150</a:t>
                      </a:r>
                      <a:endParaRPr kumimoji="0" lang="en-US" sz="26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Canon</a:t>
                      </a:r>
                      <a:endParaRPr kumimoji="0" lang="en-US"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 Box 98"/>
          <p:cNvSpPr txBox="1">
            <a:spLocks noChangeArrowheads="1"/>
          </p:cNvSpPr>
          <p:nvPr/>
        </p:nvSpPr>
        <p:spPr bwMode="auto">
          <a:xfrm>
            <a:off x="533400" y="3505200"/>
            <a:ext cx="762000" cy="457200"/>
          </a:xfrm>
          <a:prstGeom prst="rect">
            <a:avLst/>
          </a:prstGeom>
          <a:noFill/>
          <a:ln w="9525">
            <a:noFill/>
            <a:miter lim="800000"/>
            <a:headEnd/>
            <a:tailEnd/>
          </a:ln>
          <a:effectLst/>
        </p:spPr>
        <p:txBody>
          <a:bodyPr>
            <a:spAutoFit/>
          </a:bodyPr>
          <a:lstStyle/>
          <a:p>
            <a:pPr>
              <a:spcBef>
                <a:spcPct val="50000"/>
              </a:spcBef>
            </a:pPr>
            <a:r>
              <a:rPr lang="en-US" sz="2400" b="1"/>
              <a:t>R1</a:t>
            </a:r>
          </a:p>
        </p:txBody>
      </p:sp>
      <p:sp>
        <p:nvSpPr>
          <p:cNvPr id="11" name="Text Box 99"/>
          <p:cNvSpPr txBox="1">
            <a:spLocks noChangeArrowheads="1"/>
          </p:cNvSpPr>
          <p:nvPr/>
        </p:nvSpPr>
        <p:spPr bwMode="auto">
          <a:xfrm>
            <a:off x="5257800" y="3505200"/>
            <a:ext cx="762000" cy="457200"/>
          </a:xfrm>
          <a:prstGeom prst="rect">
            <a:avLst/>
          </a:prstGeom>
          <a:noFill/>
          <a:ln w="9525">
            <a:noFill/>
            <a:miter lim="800000"/>
            <a:headEnd/>
            <a:tailEnd/>
          </a:ln>
          <a:effectLst/>
        </p:spPr>
        <p:txBody>
          <a:bodyPr>
            <a:spAutoFit/>
          </a:bodyPr>
          <a:lstStyle/>
          <a:p>
            <a:pPr>
              <a:spcBef>
                <a:spcPct val="50000"/>
              </a:spcBef>
            </a:pPr>
            <a:r>
              <a:rPr lang="en-US" sz="2400" b="1"/>
              <a:t>R2</a:t>
            </a:r>
          </a:p>
        </p:txBody>
      </p:sp>
      <p:sp>
        <p:nvSpPr>
          <p:cNvPr id="12" name="Line 139"/>
          <p:cNvSpPr>
            <a:spLocks noChangeShapeType="1"/>
          </p:cNvSpPr>
          <p:nvPr/>
        </p:nvSpPr>
        <p:spPr bwMode="auto">
          <a:xfrm>
            <a:off x="4343400" y="3352800"/>
            <a:ext cx="0" cy="457200"/>
          </a:xfrm>
          <a:prstGeom prst="line">
            <a:avLst/>
          </a:prstGeom>
          <a:noFill/>
          <a:ln w="9525">
            <a:solidFill>
              <a:schemeClr val="tx1"/>
            </a:solidFill>
            <a:round/>
            <a:headEnd/>
            <a:tailEnd type="triangle" w="med" len="med"/>
          </a:ln>
          <a:effectLst/>
        </p:spPr>
        <p:txBody>
          <a:bodyPr/>
          <a:lstStyle/>
          <a:p>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7813"/>
            <a:ext cx="8229600" cy="630907"/>
          </a:xfrm>
        </p:spPr>
        <p:txBody>
          <a:bodyPr/>
          <a:lstStyle/>
          <a:p>
            <a:r>
              <a:rPr lang="en-US" sz="3800" dirty="0"/>
              <a:t>Example : Problem with Decomposition</a:t>
            </a:r>
          </a:p>
        </p:txBody>
      </p:sp>
      <p:sp>
        <p:nvSpPr>
          <p:cNvPr id="5" name="Rectangle 3"/>
          <p:cNvSpPr txBox="1">
            <a:spLocks noChangeArrowheads="1"/>
          </p:cNvSpPr>
          <p:nvPr/>
        </p:nvSpPr>
        <p:spPr>
          <a:xfrm>
            <a:off x="990600" y="1219200"/>
            <a:ext cx="1524000" cy="99060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charset="2"/>
              <a:buNone/>
              <a:tabLst/>
              <a:defRPr/>
            </a:pPr>
            <a:r>
              <a:rPr kumimoji="0" lang="en-US" sz="2400" b="1" i="0" u="none" strike="noStrike" kern="1200" cap="none" spc="0" normalizeH="0" baseline="0" noProof="0" dirty="0" smtClean="0">
                <a:ln>
                  <a:noFill/>
                </a:ln>
                <a:solidFill>
                  <a:schemeClr val="tx1"/>
                </a:solidFill>
                <a:effectLst/>
                <a:uLnTx/>
                <a:uFillTx/>
                <a:latin typeface="+mn-lt"/>
                <a:ea typeface="+mn-ea"/>
                <a:cs typeface="+mn-cs"/>
              </a:rPr>
              <a:t>R1 * R2</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charset="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charset="2"/>
              <a:buNone/>
              <a:tabLst/>
              <a:defRPr/>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6" name="Group 77"/>
          <p:cNvGraphicFramePr>
            <a:graphicFrameLocks noGrp="1"/>
          </p:cNvGraphicFramePr>
          <p:nvPr>
            <p:ph sz="quarter" idx="4294967295"/>
          </p:nvPr>
        </p:nvGraphicFramePr>
        <p:xfrm>
          <a:off x="2819400" y="1371600"/>
          <a:ext cx="4038600" cy="2346960"/>
        </p:xfrm>
        <a:graphic>
          <a:graphicData uri="http://schemas.openxmlformats.org/drawingml/2006/table">
            <a:tbl>
              <a:tblPr/>
              <a:tblGrid>
                <a:gridCol w="1646238"/>
                <a:gridCol w="896937"/>
                <a:gridCol w="1495425"/>
              </a:tblGrid>
              <a:tr h="2857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dirty="0" smtClean="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7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rgbClr val="FF0000"/>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rgbClr val="FF0000"/>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rgbClr val="FF0000"/>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rgbClr val="FF0000"/>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rgbClr val="FF0000"/>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rgbClr val="FF0000"/>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dirty="0" smtClean="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 name="Group 28"/>
          <p:cNvGraphicFramePr>
            <a:graphicFrameLocks noGrp="1"/>
          </p:cNvGraphicFramePr>
          <p:nvPr>
            <p:ph sz="quarter" idx="4294967295"/>
          </p:nvPr>
        </p:nvGraphicFramePr>
        <p:xfrm>
          <a:off x="2819400" y="4267200"/>
          <a:ext cx="4038600" cy="1731964"/>
        </p:xfrm>
        <a:graphic>
          <a:graphicData uri="http://schemas.openxmlformats.org/drawingml/2006/table">
            <a:tbl>
              <a:tblPr/>
              <a:tblGrid>
                <a:gridCol w="1646238"/>
                <a:gridCol w="896937"/>
                <a:gridCol w="1495425"/>
              </a:tblGrid>
              <a:tr h="4143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Model 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1800" b="1" i="0" u="none" strike="noStrike" cap="none" normalizeH="0" baseline="0" smtClean="0">
                          <a:ln>
                            <a:noFill/>
                          </a:ln>
                          <a:solidFill>
                            <a:schemeClr val="tx1"/>
                          </a:solidFill>
                          <a:effectLst/>
                          <a:latin typeface="Arial" charset="0"/>
                        </a:rPr>
                        <a:t>Category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a11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81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s20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Nikon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97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a70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charset="2"/>
                        <a:buNone/>
                        <a:tabLst/>
                      </a:pPr>
                      <a:r>
                        <a:rPr kumimoji="0" lang="en-US" sz="2000" b="0" i="0" u="none" strike="noStrike" cap="none" normalizeH="0" baseline="0" smtClean="0">
                          <a:ln>
                            <a:noFill/>
                          </a:ln>
                          <a:solidFill>
                            <a:schemeClr val="tx1"/>
                          </a:solidFill>
                          <a:effectLst/>
                          <a:latin typeface="Arial" charset="0"/>
                        </a:rPr>
                        <a:t>Canon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 Box 78"/>
          <p:cNvSpPr txBox="1">
            <a:spLocks noChangeArrowheads="1"/>
          </p:cNvSpPr>
          <p:nvPr/>
        </p:nvSpPr>
        <p:spPr bwMode="auto">
          <a:xfrm>
            <a:off x="1676400" y="4343400"/>
            <a:ext cx="914400" cy="457200"/>
          </a:xfrm>
          <a:prstGeom prst="rect">
            <a:avLst/>
          </a:prstGeom>
          <a:noFill/>
          <a:ln w="9525">
            <a:noFill/>
            <a:miter lim="800000"/>
            <a:headEnd/>
            <a:tailEnd/>
          </a:ln>
          <a:effectLst/>
        </p:spPr>
        <p:txBody>
          <a:bodyPr>
            <a:spAutoFit/>
          </a:bodyPr>
          <a:lstStyle/>
          <a:p>
            <a:pPr>
              <a:spcBef>
                <a:spcPct val="50000"/>
              </a:spcBef>
            </a:pPr>
            <a:r>
              <a:rPr lang="en-US" sz="2400" b="1"/>
              <a:t>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cs typeface="Times New Roman" pitchFamily="18" charset="0"/>
              </a:rPr>
              <a:t> DESIGNING A SET OF RELATIONS (1)</a:t>
            </a:r>
            <a:r>
              <a:rPr lang="en-US" sz="3600" dirty="0" smtClean="0"/>
              <a:t> </a:t>
            </a:r>
            <a:endParaRPr lang="en-IN" sz="3600" dirty="0"/>
          </a:p>
        </p:txBody>
      </p:sp>
      <p:sp>
        <p:nvSpPr>
          <p:cNvPr id="3" name="Content Placeholder 2"/>
          <p:cNvSpPr>
            <a:spLocks noGrp="1"/>
          </p:cNvSpPr>
          <p:nvPr>
            <p:ph idx="1"/>
          </p:nvPr>
        </p:nvSpPr>
        <p:spPr/>
        <p:txBody>
          <a:bodyPr/>
          <a:lstStyle/>
          <a:p>
            <a:pPr>
              <a:lnSpc>
                <a:spcPct val="90000"/>
              </a:lnSpc>
              <a:buFont typeface="Wingdings" pitchFamily="2" charset="2"/>
              <a:buNone/>
            </a:pPr>
            <a:r>
              <a:rPr lang="en-US" sz="2400" b="1" dirty="0" smtClean="0">
                <a:cs typeface="Times New Roman" pitchFamily="18" charset="0"/>
              </a:rPr>
              <a:t>The Approach of Relational Synthesis (Bottom-up Design) :</a:t>
            </a:r>
            <a:endParaRPr lang="en-US" sz="2400" dirty="0" smtClean="0">
              <a:cs typeface="Times New Roman" pitchFamily="18" charset="0"/>
            </a:endParaRPr>
          </a:p>
          <a:p>
            <a:pPr>
              <a:lnSpc>
                <a:spcPct val="90000"/>
              </a:lnSpc>
            </a:pPr>
            <a:r>
              <a:rPr lang="en-US" sz="2400" b="1" dirty="0" smtClean="0">
                <a:cs typeface="Times New Roman" pitchFamily="18" charset="0"/>
              </a:rPr>
              <a:t> </a:t>
            </a:r>
            <a:r>
              <a:rPr lang="en-US" sz="2400" dirty="0" smtClean="0">
                <a:cs typeface="Times New Roman" pitchFamily="18" charset="0"/>
              </a:rPr>
              <a:t>Assumes that all possible functional dependencies are known.</a:t>
            </a:r>
          </a:p>
          <a:p>
            <a:pPr>
              <a:lnSpc>
                <a:spcPct val="90000"/>
              </a:lnSpc>
            </a:pPr>
            <a:r>
              <a:rPr lang="en-US" sz="2400" dirty="0" smtClean="0">
                <a:cs typeface="Times New Roman" pitchFamily="18" charset="0"/>
              </a:rPr>
              <a:t>First constructs a minimal set of FDs</a:t>
            </a:r>
          </a:p>
          <a:p>
            <a:pPr>
              <a:lnSpc>
                <a:spcPct val="90000"/>
              </a:lnSpc>
            </a:pPr>
            <a:r>
              <a:rPr lang="en-US" sz="2400" dirty="0" smtClean="0">
                <a:cs typeface="Times New Roman" pitchFamily="18" charset="0"/>
              </a:rPr>
              <a:t>Then applies algorithms that construct a target set of 3NF or BCNF relations.</a:t>
            </a:r>
          </a:p>
          <a:p>
            <a:pPr>
              <a:lnSpc>
                <a:spcPct val="90000"/>
              </a:lnSpc>
            </a:pPr>
            <a:r>
              <a:rPr lang="en-US" sz="2400" dirty="0" smtClean="0">
                <a:cs typeface="Times New Roman" pitchFamily="18" charset="0"/>
              </a:rPr>
              <a:t>Additional criteria may be needed to ensure </a:t>
            </a:r>
            <a:r>
              <a:rPr lang="en-US" sz="2400" dirty="0" smtClean="0">
                <a:cs typeface="Times New Roman" pitchFamily="18" charset="0"/>
              </a:rPr>
              <a:t>the </a:t>
            </a:r>
            <a:r>
              <a:rPr lang="en-US" sz="2400" i="1" dirty="0" smtClean="0">
                <a:cs typeface="Times New Roman" pitchFamily="18" charset="0"/>
              </a:rPr>
              <a:t>set </a:t>
            </a:r>
            <a:r>
              <a:rPr lang="en-US" sz="2400" i="1" dirty="0" smtClean="0">
                <a:cs typeface="Times New Roman" pitchFamily="18" charset="0"/>
              </a:rPr>
              <a:t>of relations</a:t>
            </a:r>
            <a:r>
              <a:rPr lang="en-US" sz="2400" dirty="0" smtClean="0">
                <a:cs typeface="Times New Roman" pitchFamily="18" charset="0"/>
              </a:rPr>
              <a:t> in a relational database are satisfactory (see Algorithms  11.2 and 11.4).</a:t>
            </a:r>
            <a:r>
              <a:rPr lang="en-US" sz="2400" dirty="0" smtClean="0"/>
              <a:t> </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Properties of Relational Decompositions (6)</a:t>
            </a:r>
            <a:endParaRPr lang="en-IN" sz="3600" dirty="0"/>
          </a:p>
        </p:txBody>
      </p:sp>
      <p:sp>
        <p:nvSpPr>
          <p:cNvPr id="3" name="Content Placeholder 2"/>
          <p:cNvSpPr>
            <a:spLocks noGrp="1"/>
          </p:cNvSpPr>
          <p:nvPr>
            <p:ph idx="1"/>
          </p:nvPr>
        </p:nvSpPr>
        <p:spPr/>
        <p:txBody>
          <a:bodyPr>
            <a:normAutofit fontScale="85000" lnSpcReduction="20000"/>
          </a:bodyPr>
          <a:lstStyle/>
          <a:p>
            <a:pPr marL="609600" indent="-609600">
              <a:lnSpc>
                <a:spcPct val="90000"/>
              </a:lnSpc>
              <a:buFont typeface="Wingdings" pitchFamily="2" charset="2"/>
              <a:buNone/>
            </a:pPr>
            <a:r>
              <a:rPr lang="en-US" sz="2800" b="1" dirty="0" smtClean="0">
                <a:cs typeface="Times New Roman" pitchFamily="18" charset="0"/>
              </a:rPr>
              <a:t>Lossless (Non-additive) Join Property of a Decomposition (cont.)</a:t>
            </a:r>
            <a:r>
              <a:rPr lang="en-US" sz="2800" dirty="0" smtClean="0">
                <a:cs typeface="Times New Roman" pitchFamily="18" charset="0"/>
              </a:rPr>
              <a:t>: </a:t>
            </a:r>
          </a:p>
          <a:p>
            <a:pPr marL="609600" indent="-609600">
              <a:lnSpc>
                <a:spcPct val="90000"/>
              </a:lnSpc>
              <a:buFont typeface="Wingdings" pitchFamily="2" charset="2"/>
              <a:buNone/>
            </a:pPr>
            <a:r>
              <a:rPr lang="en-US" sz="2800" b="1" u="sng" dirty="0" smtClean="0">
                <a:cs typeface="Times New Roman" pitchFamily="18" charset="0"/>
              </a:rPr>
              <a:t>Algorithm 11.1: Testing for Lossless Join Property</a:t>
            </a:r>
            <a:r>
              <a:rPr lang="en-US" sz="2800" dirty="0" smtClean="0">
                <a:cs typeface="Times New Roman" pitchFamily="18" charset="0"/>
              </a:rPr>
              <a:t> </a:t>
            </a:r>
          </a:p>
          <a:p>
            <a:pPr marL="609600" indent="-609600">
              <a:lnSpc>
                <a:spcPct val="90000"/>
              </a:lnSpc>
              <a:buFont typeface="Wingdings" pitchFamily="2" charset="2"/>
              <a:buNone/>
            </a:pPr>
            <a:r>
              <a:rPr lang="en-US" sz="2800" b="1" dirty="0" smtClean="0">
                <a:cs typeface="Times New Roman" pitchFamily="18" charset="0"/>
              </a:rPr>
              <a:t>Input:</a:t>
            </a:r>
            <a:r>
              <a:rPr lang="en-US" sz="2800" dirty="0" smtClean="0">
                <a:cs typeface="Times New Roman" pitchFamily="18" charset="0"/>
              </a:rPr>
              <a:t> A universal relation </a:t>
            </a:r>
            <a:r>
              <a:rPr lang="en-US" sz="2800" i="1" dirty="0" smtClean="0">
                <a:cs typeface="Times New Roman" pitchFamily="18" charset="0"/>
              </a:rPr>
              <a:t>R</a:t>
            </a:r>
            <a:r>
              <a:rPr lang="en-US" sz="2800" dirty="0" smtClean="0">
                <a:cs typeface="Times New Roman" pitchFamily="18" charset="0"/>
              </a:rPr>
              <a:t>, a decomposition </a:t>
            </a:r>
            <a:r>
              <a:rPr lang="en-US" sz="2800" i="1" dirty="0" smtClean="0">
                <a:cs typeface="Times New Roman" pitchFamily="18" charset="0"/>
              </a:rPr>
              <a:t>D</a:t>
            </a:r>
            <a:r>
              <a:rPr lang="en-US" sz="2800" dirty="0" smtClean="0">
                <a:cs typeface="Times New Roman" pitchFamily="18" charset="0"/>
              </a:rPr>
              <a:t> = {</a:t>
            </a:r>
            <a:r>
              <a:rPr lang="en-US" sz="2800" i="1" dirty="0" smtClean="0">
                <a:cs typeface="Times New Roman" pitchFamily="18" charset="0"/>
              </a:rPr>
              <a:t>R</a:t>
            </a:r>
            <a:r>
              <a:rPr lang="en-US" sz="2800" baseline="-30000" dirty="0" smtClean="0">
                <a:cs typeface="Times New Roman" pitchFamily="18" charset="0"/>
              </a:rPr>
              <a:t>1</a:t>
            </a:r>
            <a:r>
              <a:rPr lang="en-US" sz="2800" dirty="0" smtClean="0">
                <a:cs typeface="Times New Roman" pitchFamily="18" charset="0"/>
              </a:rPr>
              <a:t>, </a:t>
            </a:r>
            <a:r>
              <a:rPr lang="en-US" sz="2800" i="1" dirty="0" smtClean="0">
                <a:cs typeface="Times New Roman" pitchFamily="18" charset="0"/>
              </a:rPr>
              <a:t>R</a:t>
            </a:r>
            <a:r>
              <a:rPr lang="en-US" sz="2800" baseline="-30000" dirty="0" smtClean="0">
                <a:cs typeface="Times New Roman" pitchFamily="18" charset="0"/>
              </a:rPr>
              <a:t>2</a:t>
            </a:r>
            <a:r>
              <a:rPr lang="en-US" sz="2800" dirty="0" smtClean="0">
                <a:cs typeface="Times New Roman" pitchFamily="18" charset="0"/>
              </a:rPr>
              <a:t>, ..., </a:t>
            </a:r>
            <a:r>
              <a:rPr lang="en-US" sz="2800" i="1" dirty="0" err="1" smtClean="0">
                <a:cs typeface="Times New Roman" pitchFamily="18" charset="0"/>
              </a:rPr>
              <a:t>R</a:t>
            </a:r>
            <a:r>
              <a:rPr lang="en-US" sz="2800" baseline="-30000" dirty="0" err="1" smtClean="0">
                <a:cs typeface="Times New Roman" pitchFamily="18" charset="0"/>
              </a:rPr>
              <a:t>m</a:t>
            </a:r>
            <a:r>
              <a:rPr lang="en-US" sz="2800" dirty="0" smtClean="0">
                <a:cs typeface="Times New Roman" pitchFamily="18" charset="0"/>
              </a:rPr>
              <a:t>} of </a:t>
            </a:r>
            <a:r>
              <a:rPr lang="en-US" sz="2800" i="1" dirty="0" smtClean="0">
                <a:cs typeface="Times New Roman" pitchFamily="18" charset="0"/>
              </a:rPr>
              <a:t>R</a:t>
            </a:r>
            <a:r>
              <a:rPr lang="en-US" sz="2800" dirty="0" smtClean="0">
                <a:cs typeface="Times New Roman" pitchFamily="18" charset="0"/>
              </a:rPr>
              <a:t>, and a set </a:t>
            </a:r>
            <a:r>
              <a:rPr lang="en-US" sz="2800" i="1" dirty="0" smtClean="0">
                <a:cs typeface="Times New Roman" pitchFamily="18" charset="0"/>
              </a:rPr>
              <a:t>F</a:t>
            </a:r>
            <a:r>
              <a:rPr lang="en-US" sz="2800" dirty="0" smtClean="0">
                <a:cs typeface="Times New Roman" pitchFamily="18" charset="0"/>
              </a:rPr>
              <a:t> of functional dependencies. </a:t>
            </a:r>
          </a:p>
          <a:p>
            <a:pPr marL="609600" indent="-609600">
              <a:lnSpc>
                <a:spcPct val="90000"/>
              </a:lnSpc>
              <a:buFont typeface="Wingdings" pitchFamily="2" charset="2"/>
              <a:buAutoNum type="arabicPeriod"/>
            </a:pPr>
            <a:r>
              <a:rPr lang="en-US" sz="2800" dirty="0" smtClean="0">
                <a:cs typeface="Times New Roman" pitchFamily="18" charset="0"/>
              </a:rPr>
              <a:t>Create an initial matrix </a:t>
            </a:r>
            <a:r>
              <a:rPr lang="en-US" sz="2800" i="1" dirty="0" smtClean="0">
                <a:cs typeface="Times New Roman" pitchFamily="18" charset="0"/>
              </a:rPr>
              <a:t>S</a:t>
            </a:r>
            <a:r>
              <a:rPr lang="en-US" sz="2800" dirty="0" smtClean="0">
                <a:cs typeface="Times New Roman" pitchFamily="18" charset="0"/>
              </a:rPr>
              <a:t> with one row </a:t>
            </a:r>
            <a:r>
              <a:rPr lang="en-US" sz="2800" i="1" dirty="0" err="1" smtClean="0">
                <a:cs typeface="Times New Roman" pitchFamily="18" charset="0"/>
              </a:rPr>
              <a:t>i</a:t>
            </a:r>
            <a:r>
              <a:rPr lang="en-US" sz="2800" dirty="0" smtClean="0">
                <a:cs typeface="Times New Roman" pitchFamily="18" charset="0"/>
              </a:rPr>
              <a:t> for each relation </a:t>
            </a:r>
            <a:r>
              <a:rPr lang="en-US" sz="2800" i="1" dirty="0" err="1" smtClean="0">
                <a:cs typeface="Times New Roman" pitchFamily="18" charset="0"/>
              </a:rPr>
              <a:t>R</a:t>
            </a:r>
            <a:r>
              <a:rPr lang="en-US" sz="2800" baseline="-30000" dirty="0" err="1" smtClean="0">
                <a:cs typeface="Times New Roman" pitchFamily="18" charset="0"/>
              </a:rPr>
              <a:t>i</a:t>
            </a:r>
            <a:r>
              <a:rPr lang="en-US" sz="2800" dirty="0" smtClean="0">
                <a:cs typeface="Times New Roman" pitchFamily="18" charset="0"/>
              </a:rPr>
              <a:t> in </a:t>
            </a:r>
            <a:r>
              <a:rPr lang="en-US" sz="2800" i="1" dirty="0" smtClean="0">
                <a:cs typeface="Times New Roman" pitchFamily="18" charset="0"/>
              </a:rPr>
              <a:t>D</a:t>
            </a:r>
            <a:r>
              <a:rPr lang="en-US" sz="2800" dirty="0" smtClean="0">
                <a:cs typeface="Times New Roman" pitchFamily="18" charset="0"/>
              </a:rPr>
              <a:t>, and one column </a:t>
            </a:r>
            <a:r>
              <a:rPr lang="en-US" sz="2800" i="1" dirty="0" smtClean="0">
                <a:cs typeface="Times New Roman" pitchFamily="18" charset="0"/>
              </a:rPr>
              <a:t>j</a:t>
            </a:r>
            <a:r>
              <a:rPr lang="en-US" sz="2800" dirty="0" smtClean="0">
                <a:cs typeface="Times New Roman" pitchFamily="18" charset="0"/>
              </a:rPr>
              <a:t> for each attribute </a:t>
            </a:r>
            <a:r>
              <a:rPr lang="en-US" sz="2800" i="1" dirty="0" err="1" smtClean="0">
                <a:cs typeface="Times New Roman" pitchFamily="18" charset="0"/>
              </a:rPr>
              <a:t>A</a:t>
            </a:r>
            <a:r>
              <a:rPr lang="en-US" sz="2800" baseline="-30000" dirty="0" err="1" smtClean="0">
                <a:cs typeface="Times New Roman" pitchFamily="18" charset="0"/>
              </a:rPr>
              <a:t>j</a:t>
            </a:r>
            <a:r>
              <a:rPr lang="en-US" sz="2800" dirty="0" smtClean="0">
                <a:cs typeface="Times New Roman" pitchFamily="18" charset="0"/>
              </a:rPr>
              <a:t> in </a:t>
            </a:r>
            <a:r>
              <a:rPr lang="en-US" sz="2800" i="1" dirty="0" smtClean="0">
                <a:cs typeface="Times New Roman" pitchFamily="18" charset="0"/>
              </a:rPr>
              <a:t>R.</a:t>
            </a:r>
            <a:endParaRPr lang="en-US" sz="2800" dirty="0" smtClean="0">
              <a:cs typeface="Times New Roman" pitchFamily="18" charset="0"/>
            </a:endParaRPr>
          </a:p>
          <a:p>
            <a:pPr marL="609600" indent="-609600">
              <a:lnSpc>
                <a:spcPct val="90000"/>
              </a:lnSpc>
              <a:buFont typeface="Wingdings" pitchFamily="2" charset="2"/>
              <a:buAutoNum type="arabicPeriod"/>
            </a:pPr>
            <a:r>
              <a:rPr lang="en-US" sz="2800" dirty="0" smtClean="0">
                <a:cs typeface="Times New Roman" pitchFamily="18" charset="0"/>
              </a:rPr>
              <a:t>Set </a:t>
            </a:r>
            <a:r>
              <a:rPr lang="en-US" sz="2800" i="1" dirty="0" smtClean="0">
                <a:cs typeface="Times New Roman" pitchFamily="18" charset="0"/>
              </a:rPr>
              <a:t>S</a:t>
            </a:r>
            <a:r>
              <a:rPr lang="en-US" sz="2800" dirty="0" smtClean="0">
                <a:cs typeface="Times New Roman" pitchFamily="18" charset="0"/>
              </a:rPr>
              <a:t>(</a:t>
            </a:r>
            <a:r>
              <a:rPr lang="en-US" sz="2800" i="1" dirty="0" err="1" smtClean="0">
                <a:cs typeface="Times New Roman" pitchFamily="18" charset="0"/>
              </a:rPr>
              <a:t>i</a:t>
            </a:r>
            <a:r>
              <a:rPr lang="en-US" sz="2800" dirty="0" err="1" smtClean="0">
                <a:cs typeface="Times New Roman" pitchFamily="18" charset="0"/>
              </a:rPr>
              <a:t>,</a:t>
            </a:r>
            <a:r>
              <a:rPr lang="en-US" sz="2800" i="1" dirty="0" err="1" smtClean="0">
                <a:cs typeface="Times New Roman" pitchFamily="18" charset="0"/>
              </a:rPr>
              <a:t>j</a:t>
            </a:r>
            <a:r>
              <a:rPr lang="en-US" sz="2800" dirty="0" smtClean="0">
                <a:cs typeface="Times New Roman" pitchFamily="18" charset="0"/>
              </a:rPr>
              <a:t>):=</a:t>
            </a:r>
            <a:r>
              <a:rPr lang="en-US" sz="2800" i="1" dirty="0" err="1" smtClean="0">
                <a:cs typeface="Times New Roman" pitchFamily="18" charset="0"/>
              </a:rPr>
              <a:t>b</a:t>
            </a:r>
            <a:r>
              <a:rPr lang="en-US" sz="2800" baseline="-30000" dirty="0" err="1" smtClean="0">
                <a:cs typeface="Times New Roman" pitchFamily="18" charset="0"/>
              </a:rPr>
              <a:t>ij</a:t>
            </a:r>
            <a:r>
              <a:rPr lang="en-US" sz="2800" dirty="0" smtClean="0">
                <a:cs typeface="Times New Roman" pitchFamily="18" charset="0"/>
              </a:rPr>
              <a:t> for all matrix entries. (* each </a:t>
            </a:r>
            <a:r>
              <a:rPr lang="en-US" sz="2800" dirty="0" err="1" smtClean="0">
                <a:cs typeface="Times New Roman" pitchFamily="18" charset="0"/>
              </a:rPr>
              <a:t>b</a:t>
            </a:r>
            <a:r>
              <a:rPr lang="en-US" sz="2800" baseline="-30000" dirty="0" err="1" smtClean="0">
                <a:cs typeface="Times New Roman" pitchFamily="18" charset="0"/>
              </a:rPr>
              <a:t>ij</a:t>
            </a:r>
            <a:r>
              <a:rPr lang="en-US" sz="2800" dirty="0" smtClean="0">
                <a:cs typeface="Times New Roman" pitchFamily="18" charset="0"/>
              </a:rPr>
              <a:t> is a distinct symbol associated with indices (</a:t>
            </a:r>
            <a:r>
              <a:rPr lang="en-US" sz="2800" dirty="0" err="1" smtClean="0">
                <a:cs typeface="Times New Roman" pitchFamily="18" charset="0"/>
              </a:rPr>
              <a:t>i,j</a:t>
            </a:r>
            <a:r>
              <a:rPr lang="en-US" sz="2800" dirty="0" smtClean="0">
                <a:cs typeface="Times New Roman" pitchFamily="18" charset="0"/>
              </a:rPr>
              <a:t>) *).</a:t>
            </a:r>
          </a:p>
          <a:p>
            <a:pPr marL="609600" indent="-609600">
              <a:lnSpc>
                <a:spcPct val="90000"/>
              </a:lnSpc>
              <a:buFont typeface="Wingdings" pitchFamily="2" charset="2"/>
              <a:buAutoNum type="arabicPeriod"/>
            </a:pPr>
            <a:r>
              <a:rPr lang="en-US" sz="2800" dirty="0" smtClean="0">
                <a:solidFill>
                  <a:srgbClr val="000000"/>
                </a:solidFill>
                <a:cs typeface="Times New Roman" pitchFamily="18" charset="0"/>
              </a:rPr>
              <a:t>For each row </a:t>
            </a:r>
            <a:r>
              <a:rPr lang="en-US" sz="2800" i="1" dirty="0" err="1" smtClean="0">
                <a:solidFill>
                  <a:srgbClr val="000000"/>
                </a:solidFill>
                <a:cs typeface="Times New Roman" pitchFamily="18" charset="0"/>
              </a:rPr>
              <a:t>i</a:t>
            </a:r>
            <a:r>
              <a:rPr lang="en-US" sz="2800" dirty="0" smtClean="0">
                <a:solidFill>
                  <a:srgbClr val="000000"/>
                </a:solidFill>
                <a:cs typeface="Times New Roman" pitchFamily="18" charset="0"/>
              </a:rPr>
              <a:t> representing relation schema </a:t>
            </a:r>
            <a:r>
              <a:rPr lang="en-US" sz="2800" i="1" dirty="0" err="1" smtClean="0">
                <a:solidFill>
                  <a:srgbClr val="000000"/>
                </a:solidFill>
                <a:cs typeface="Times New Roman" pitchFamily="18" charset="0"/>
              </a:rPr>
              <a:t>R</a:t>
            </a:r>
            <a:r>
              <a:rPr lang="en-US" sz="2800" baseline="-30000" dirty="0" err="1" smtClean="0">
                <a:solidFill>
                  <a:srgbClr val="000000"/>
                </a:solidFill>
                <a:cs typeface="Times New Roman" pitchFamily="18" charset="0"/>
              </a:rPr>
              <a:t>i</a:t>
            </a:r>
            <a:endParaRPr lang="en-US" sz="2800" dirty="0" smtClean="0">
              <a:solidFill>
                <a:srgbClr val="000000"/>
              </a:solidFill>
              <a:cs typeface="Times New Roman" pitchFamily="18" charset="0"/>
            </a:endParaRPr>
          </a:p>
          <a:p>
            <a:pPr marL="609600" indent="-609600">
              <a:lnSpc>
                <a:spcPct val="90000"/>
              </a:lnSpc>
              <a:buFont typeface="Wingdings" pitchFamily="2" charset="2"/>
              <a:buNone/>
            </a:pPr>
            <a:r>
              <a:rPr lang="en-US" sz="2800" dirty="0" smtClean="0">
                <a:solidFill>
                  <a:srgbClr val="000000"/>
                </a:solidFill>
                <a:cs typeface="Times New Roman" pitchFamily="18" charset="0"/>
              </a:rPr>
              <a:t>		{for each column j representing attribute </a:t>
            </a:r>
            <a:r>
              <a:rPr lang="en-US" sz="2800" i="1" dirty="0" err="1" smtClean="0">
                <a:solidFill>
                  <a:srgbClr val="000000"/>
                </a:solidFill>
                <a:cs typeface="Times New Roman" pitchFamily="18" charset="0"/>
              </a:rPr>
              <a:t>A</a:t>
            </a:r>
            <a:r>
              <a:rPr lang="en-US" sz="2800" baseline="-30000" dirty="0" err="1" smtClean="0">
                <a:solidFill>
                  <a:srgbClr val="000000"/>
                </a:solidFill>
                <a:cs typeface="Times New Roman" pitchFamily="18" charset="0"/>
              </a:rPr>
              <a:t>j</a:t>
            </a:r>
            <a:endParaRPr lang="en-US" sz="2800" baseline="-30000" dirty="0" smtClean="0">
              <a:solidFill>
                <a:srgbClr val="000000"/>
              </a:solidFill>
              <a:cs typeface="Times New Roman" pitchFamily="18" charset="0"/>
            </a:endParaRPr>
          </a:p>
          <a:p>
            <a:pPr marL="609600" indent="-609600">
              <a:lnSpc>
                <a:spcPct val="90000"/>
              </a:lnSpc>
              <a:buFont typeface="Wingdings" pitchFamily="2" charset="2"/>
              <a:buNone/>
            </a:pPr>
            <a:r>
              <a:rPr lang="en-US" sz="2800" dirty="0" smtClean="0">
                <a:solidFill>
                  <a:srgbClr val="000000"/>
                </a:solidFill>
                <a:cs typeface="Times New Roman" pitchFamily="18" charset="0"/>
              </a:rPr>
              <a:t>		    {if (relation </a:t>
            </a:r>
            <a:r>
              <a:rPr lang="en-US" sz="2800" i="1" dirty="0" err="1" smtClean="0">
                <a:solidFill>
                  <a:srgbClr val="000000"/>
                </a:solidFill>
                <a:cs typeface="Times New Roman" pitchFamily="18" charset="0"/>
              </a:rPr>
              <a:t>R</a:t>
            </a:r>
            <a:r>
              <a:rPr lang="en-US" sz="2800" baseline="-30000" dirty="0" err="1" smtClean="0">
                <a:solidFill>
                  <a:srgbClr val="000000"/>
                </a:solidFill>
                <a:cs typeface="Times New Roman" pitchFamily="18" charset="0"/>
              </a:rPr>
              <a:t>i</a:t>
            </a:r>
            <a:r>
              <a:rPr lang="en-US" sz="2800" dirty="0" smtClean="0">
                <a:solidFill>
                  <a:srgbClr val="000000"/>
                </a:solidFill>
                <a:cs typeface="Times New Roman" pitchFamily="18" charset="0"/>
              </a:rPr>
              <a:t> includes attribute </a:t>
            </a:r>
            <a:r>
              <a:rPr lang="en-US" sz="2800" i="1" dirty="0" err="1" smtClean="0">
                <a:solidFill>
                  <a:srgbClr val="000000"/>
                </a:solidFill>
                <a:cs typeface="Times New Roman" pitchFamily="18" charset="0"/>
              </a:rPr>
              <a:t>A</a:t>
            </a:r>
            <a:r>
              <a:rPr lang="en-US" sz="2800" baseline="-30000" dirty="0" err="1" smtClean="0">
                <a:solidFill>
                  <a:srgbClr val="000000"/>
                </a:solidFill>
                <a:cs typeface="Times New Roman" pitchFamily="18" charset="0"/>
              </a:rPr>
              <a:t>j</a:t>
            </a:r>
            <a:r>
              <a:rPr lang="en-US" sz="2800" dirty="0" smtClean="0">
                <a:solidFill>
                  <a:srgbClr val="000000"/>
                </a:solidFill>
                <a:cs typeface="Times New Roman" pitchFamily="18" charset="0"/>
              </a:rPr>
              <a:t>) then set </a:t>
            </a:r>
            <a:r>
              <a:rPr lang="en-US" sz="2800" i="1" dirty="0" smtClean="0">
                <a:solidFill>
                  <a:srgbClr val="000000"/>
                </a:solidFill>
                <a:cs typeface="Times New Roman" pitchFamily="18" charset="0"/>
              </a:rPr>
              <a:t>S</a:t>
            </a:r>
            <a:r>
              <a:rPr lang="en-US" sz="2800" dirty="0" smtClean="0">
                <a:solidFill>
                  <a:srgbClr val="000000"/>
                </a:solidFill>
                <a:cs typeface="Times New Roman" pitchFamily="18" charset="0"/>
              </a:rPr>
              <a:t>(</a:t>
            </a:r>
            <a:r>
              <a:rPr lang="en-US" sz="2800" i="1" dirty="0" err="1" smtClean="0">
                <a:solidFill>
                  <a:srgbClr val="000000"/>
                </a:solidFill>
                <a:cs typeface="Times New Roman" pitchFamily="18" charset="0"/>
              </a:rPr>
              <a:t>i</a:t>
            </a:r>
            <a:r>
              <a:rPr lang="en-US" sz="2800" dirty="0" err="1" smtClean="0">
                <a:solidFill>
                  <a:srgbClr val="000000"/>
                </a:solidFill>
                <a:cs typeface="Times New Roman" pitchFamily="18" charset="0"/>
              </a:rPr>
              <a:t>,</a:t>
            </a:r>
            <a:r>
              <a:rPr lang="en-US" sz="2800" i="1" dirty="0" err="1" smtClean="0">
                <a:solidFill>
                  <a:srgbClr val="000000"/>
                </a:solidFill>
                <a:cs typeface="Times New Roman" pitchFamily="18" charset="0"/>
              </a:rPr>
              <a:t>j</a:t>
            </a:r>
            <a:r>
              <a:rPr lang="en-US" sz="2800" dirty="0" smtClean="0">
                <a:solidFill>
                  <a:srgbClr val="000000"/>
                </a:solidFill>
                <a:cs typeface="Times New Roman" pitchFamily="18" charset="0"/>
              </a:rPr>
              <a:t>):= </a:t>
            </a:r>
            <a:r>
              <a:rPr lang="en-US" sz="2800" i="1" dirty="0" err="1" smtClean="0">
                <a:solidFill>
                  <a:srgbClr val="000000"/>
                </a:solidFill>
                <a:cs typeface="Times New Roman" pitchFamily="18" charset="0"/>
              </a:rPr>
              <a:t>a</a:t>
            </a:r>
            <a:r>
              <a:rPr lang="en-US" sz="2800" baseline="-30000" dirty="0" err="1" smtClean="0">
                <a:solidFill>
                  <a:srgbClr val="000000"/>
                </a:solidFill>
                <a:cs typeface="Times New Roman" pitchFamily="18" charset="0"/>
              </a:rPr>
              <a:t>j</a:t>
            </a:r>
            <a:r>
              <a:rPr lang="en-US" sz="2800" dirty="0" smtClean="0">
                <a:solidFill>
                  <a:srgbClr val="000000"/>
                </a:solidFill>
                <a:cs typeface="Times New Roman" pitchFamily="18" charset="0"/>
              </a:rPr>
              <a:t>;};};</a:t>
            </a:r>
          </a:p>
          <a:p>
            <a:pPr marL="609600" indent="-609600">
              <a:lnSpc>
                <a:spcPct val="90000"/>
              </a:lnSpc>
              <a:buFont typeface="Wingdings" pitchFamily="2" charset="2"/>
              <a:buNone/>
            </a:pPr>
            <a:r>
              <a:rPr lang="en-US" sz="2800" dirty="0" smtClean="0">
                <a:cs typeface="Times New Roman" pitchFamily="18" charset="0"/>
              </a:rPr>
              <a:t>(* each </a:t>
            </a:r>
            <a:r>
              <a:rPr lang="en-US" sz="2800" i="1" dirty="0" err="1" smtClean="0">
                <a:cs typeface="Times New Roman" pitchFamily="18" charset="0"/>
              </a:rPr>
              <a:t>a</a:t>
            </a:r>
            <a:r>
              <a:rPr lang="en-US" sz="2800" baseline="-30000" dirty="0" err="1" smtClean="0">
                <a:cs typeface="Times New Roman" pitchFamily="18" charset="0"/>
              </a:rPr>
              <a:t>j</a:t>
            </a:r>
            <a:r>
              <a:rPr lang="en-US" sz="2800" dirty="0" smtClean="0">
                <a:cs typeface="Times New Roman" pitchFamily="18" charset="0"/>
              </a:rPr>
              <a:t> is a distinct symbol associated with index (</a:t>
            </a:r>
            <a:r>
              <a:rPr lang="en-US" sz="2800" i="1" dirty="0" smtClean="0">
                <a:cs typeface="Times New Roman" pitchFamily="18" charset="0"/>
              </a:rPr>
              <a:t>j</a:t>
            </a:r>
            <a:r>
              <a:rPr lang="en-US" sz="2800" dirty="0" smtClean="0">
                <a:cs typeface="Times New Roman" pitchFamily="18" charset="0"/>
              </a:rPr>
              <a:t>) *)   </a:t>
            </a:r>
          </a:p>
          <a:p>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Properties of Relational Decompositions (7)</a:t>
            </a:r>
            <a:endParaRPr lang="en-IN" sz="3600" dirty="0"/>
          </a:p>
        </p:txBody>
      </p:sp>
      <p:sp>
        <p:nvSpPr>
          <p:cNvPr id="3" name="Content Placeholder 2"/>
          <p:cNvSpPr>
            <a:spLocks noGrp="1"/>
          </p:cNvSpPr>
          <p:nvPr>
            <p:ph idx="1"/>
          </p:nvPr>
        </p:nvSpPr>
        <p:spPr/>
        <p:txBody>
          <a:bodyPr>
            <a:normAutofit fontScale="70000" lnSpcReduction="20000"/>
          </a:bodyPr>
          <a:lstStyle/>
          <a:p>
            <a:pPr marL="609600" indent="-609600">
              <a:lnSpc>
                <a:spcPct val="90000"/>
              </a:lnSpc>
              <a:buFont typeface="Wingdings" pitchFamily="2" charset="2"/>
              <a:buNone/>
            </a:pPr>
            <a:r>
              <a:rPr lang="en-US" sz="2800" b="1" dirty="0" smtClean="0">
                <a:cs typeface="Times New Roman" pitchFamily="18" charset="0"/>
              </a:rPr>
              <a:t>Lossless (Non-additive) Join Property of a Decomposition (cont.)</a:t>
            </a:r>
            <a:r>
              <a:rPr lang="en-US" sz="2800" dirty="0" smtClean="0">
                <a:cs typeface="Times New Roman" pitchFamily="18" charset="0"/>
              </a:rPr>
              <a:t>: </a:t>
            </a:r>
          </a:p>
          <a:p>
            <a:pPr marL="609600" indent="-609600">
              <a:lnSpc>
                <a:spcPct val="90000"/>
              </a:lnSpc>
              <a:buFont typeface="Wingdings" pitchFamily="2" charset="2"/>
              <a:buNone/>
            </a:pPr>
            <a:r>
              <a:rPr lang="en-US" sz="2800" b="1" u="sng" dirty="0" smtClean="0">
                <a:cs typeface="Times New Roman" pitchFamily="18" charset="0"/>
              </a:rPr>
              <a:t>Algorithm 11.1: Testing for Lossless Join Property</a:t>
            </a:r>
            <a:r>
              <a:rPr lang="en-US" sz="2800" dirty="0" smtClean="0">
                <a:cs typeface="Times New Roman" pitchFamily="18" charset="0"/>
              </a:rPr>
              <a:t> </a:t>
            </a:r>
            <a:r>
              <a:rPr lang="en-US" sz="2800" b="1" dirty="0" smtClean="0">
                <a:cs typeface="Times New Roman" pitchFamily="18" charset="0"/>
              </a:rPr>
              <a:t>(cont.)</a:t>
            </a:r>
          </a:p>
          <a:p>
            <a:pPr marL="609600" indent="-609600">
              <a:lnSpc>
                <a:spcPct val="90000"/>
              </a:lnSpc>
              <a:buFont typeface="Wingdings" pitchFamily="2" charset="2"/>
              <a:buAutoNum type="arabicPeriod" startAt="4"/>
            </a:pPr>
            <a:r>
              <a:rPr lang="en-US" sz="2800" dirty="0" smtClean="0">
                <a:solidFill>
                  <a:srgbClr val="000000"/>
                </a:solidFill>
                <a:cs typeface="Times New Roman" pitchFamily="18" charset="0"/>
              </a:rPr>
              <a:t>Repeat the following loop until a </a:t>
            </a:r>
            <a:r>
              <a:rPr lang="en-US" sz="2800" i="1" dirty="0" smtClean="0">
                <a:solidFill>
                  <a:srgbClr val="000000"/>
                </a:solidFill>
                <a:cs typeface="Times New Roman" pitchFamily="18" charset="0"/>
              </a:rPr>
              <a:t>complete loop execution</a:t>
            </a:r>
            <a:r>
              <a:rPr lang="en-US" sz="2800" dirty="0" smtClean="0">
                <a:solidFill>
                  <a:srgbClr val="000000"/>
                </a:solidFill>
                <a:cs typeface="Times New Roman" pitchFamily="18" charset="0"/>
              </a:rPr>
              <a:t> results in no changes to </a:t>
            </a:r>
            <a:r>
              <a:rPr lang="en-US" sz="2800" i="1" dirty="0" smtClean="0">
                <a:solidFill>
                  <a:srgbClr val="000000"/>
                </a:solidFill>
                <a:cs typeface="Times New Roman" pitchFamily="18" charset="0"/>
              </a:rPr>
              <a:t>S</a:t>
            </a:r>
            <a:r>
              <a:rPr lang="en-US" sz="2800" dirty="0" smtClean="0">
                <a:solidFill>
                  <a:srgbClr val="000000"/>
                </a:solidFill>
                <a:cs typeface="Times New Roman" pitchFamily="18" charset="0"/>
              </a:rPr>
              <a:t> </a:t>
            </a:r>
          </a:p>
          <a:p>
            <a:pPr marL="609600" indent="-609600" algn="just">
              <a:lnSpc>
                <a:spcPct val="90000"/>
              </a:lnSpc>
              <a:buFont typeface="Wingdings" pitchFamily="2" charset="2"/>
              <a:buNone/>
            </a:pPr>
            <a:r>
              <a:rPr lang="en-US" sz="2800" dirty="0" smtClean="0">
                <a:solidFill>
                  <a:srgbClr val="000000"/>
                </a:solidFill>
                <a:cs typeface="Times New Roman" pitchFamily="18" charset="0"/>
              </a:rPr>
              <a:t>             </a:t>
            </a:r>
            <a:r>
              <a:rPr lang="en-US" sz="2400" dirty="0" smtClean="0">
                <a:solidFill>
                  <a:srgbClr val="000000"/>
                </a:solidFill>
                <a:cs typeface="Times New Roman" pitchFamily="18" charset="0"/>
              </a:rPr>
              <a:t>{for each functional dependency </a:t>
            </a:r>
            <a:r>
              <a:rPr lang="en-US" sz="2400" i="1" dirty="0" smtClean="0">
                <a:solidFill>
                  <a:srgbClr val="000000"/>
                </a:solidFill>
                <a:cs typeface="Times New Roman" pitchFamily="18" charset="0"/>
              </a:rPr>
              <a:t>X</a:t>
            </a:r>
            <a:r>
              <a:rPr lang="en-US" sz="2400" dirty="0" smtClean="0">
                <a:solidFill>
                  <a:srgbClr val="000000"/>
                </a:solidFill>
                <a:cs typeface="Times New Roman" pitchFamily="18" charset="0"/>
              </a:rPr>
              <a:t> </a:t>
            </a:r>
            <a:r>
              <a:rPr lang="en-US" sz="2800" dirty="0" smtClean="0">
                <a:solidFill>
                  <a:srgbClr val="000000"/>
                </a:solidFill>
                <a:cs typeface="Tahoma" pitchFamily="34" charset="0"/>
                <a:sym typeface="Wingdings 3" pitchFamily="18" charset="2"/>
              </a:rPr>
              <a:t></a:t>
            </a:r>
            <a:r>
              <a:rPr lang="en-US" sz="2400" i="1" dirty="0" smtClean="0">
                <a:solidFill>
                  <a:srgbClr val="000000"/>
                </a:solidFill>
                <a:cs typeface="Times New Roman" pitchFamily="18" charset="0"/>
              </a:rPr>
              <a:t>Y</a:t>
            </a:r>
            <a:r>
              <a:rPr lang="en-US" sz="2400" dirty="0" smtClean="0">
                <a:solidFill>
                  <a:srgbClr val="000000"/>
                </a:solidFill>
                <a:cs typeface="Times New Roman" pitchFamily="18" charset="0"/>
              </a:rPr>
              <a:t> in </a:t>
            </a:r>
            <a:r>
              <a:rPr lang="en-US" sz="2400" i="1" dirty="0" smtClean="0">
                <a:solidFill>
                  <a:srgbClr val="000000"/>
                </a:solidFill>
                <a:cs typeface="Times New Roman" pitchFamily="18" charset="0"/>
              </a:rPr>
              <a:t>F</a:t>
            </a:r>
            <a:r>
              <a:rPr lang="en-US" sz="2400" dirty="0" smtClean="0">
                <a:solidFill>
                  <a:srgbClr val="000000"/>
                </a:solidFill>
                <a:cs typeface="Times New Roman" pitchFamily="18" charset="0"/>
              </a:rPr>
              <a:t> </a:t>
            </a:r>
          </a:p>
          <a:p>
            <a:pPr marL="609600" indent="-609600">
              <a:lnSpc>
                <a:spcPct val="90000"/>
              </a:lnSpc>
              <a:buFont typeface="Wingdings" pitchFamily="2" charset="2"/>
              <a:buNone/>
            </a:pPr>
            <a:r>
              <a:rPr lang="en-US" sz="2400" dirty="0" smtClean="0">
                <a:solidFill>
                  <a:srgbClr val="000000"/>
                </a:solidFill>
                <a:cs typeface="Times New Roman" pitchFamily="18" charset="0"/>
              </a:rPr>
              <a:t>		{for all rows in </a:t>
            </a:r>
            <a:r>
              <a:rPr lang="en-US" sz="2400" i="1" dirty="0" smtClean="0">
                <a:solidFill>
                  <a:srgbClr val="000000"/>
                </a:solidFill>
                <a:cs typeface="Times New Roman" pitchFamily="18" charset="0"/>
              </a:rPr>
              <a:t>S which have the same symbols</a:t>
            </a:r>
            <a:r>
              <a:rPr lang="en-US" sz="2400" dirty="0" smtClean="0">
                <a:solidFill>
                  <a:srgbClr val="000000"/>
                </a:solidFill>
                <a:cs typeface="Times New Roman" pitchFamily="18" charset="0"/>
              </a:rPr>
              <a:t> in the columns corresponding to attributes in </a:t>
            </a:r>
            <a:r>
              <a:rPr lang="en-US" sz="2400" i="1" dirty="0" smtClean="0">
                <a:solidFill>
                  <a:srgbClr val="000000"/>
                </a:solidFill>
                <a:cs typeface="Times New Roman" pitchFamily="18" charset="0"/>
              </a:rPr>
              <a:t>X</a:t>
            </a:r>
            <a:endParaRPr lang="en-US" sz="2400" dirty="0" smtClean="0">
              <a:solidFill>
                <a:srgbClr val="000000"/>
              </a:solidFill>
              <a:cs typeface="Times New Roman" pitchFamily="18" charset="0"/>
            </a:endParaRPr>
          </a:p>
          <a:p>
            <a:pPr marL="609600" indent="-609600">
              <a:lnSpc>
                <a:spcPct val="90000"/>
              </a:lnSpc>
              <a:buFont typeface="Wingdings" pitchFamily="2" charset="2"/>
              <a:buNone/>
            </a:pPr>
            <a:r>
              <a:rPr lang="en-US" sz="2400" dirty="0" smtClean="0">
                <a:solidFill>
                  <a:srgbClr val="000000"/>
                </a:solidFill>
                <a:cs typeface="Times New Roman" pitchFamily="18" charset="0"/>
              </a:rPr>
              <a:t>		     {make the symbols in each column that correspond to an attribute in </a:t>
            </a:r>
            <a:r>
              <a:rPr lang="en-US" sz="2400" i="1" dirty="0" smtClean="0">
                <a:solidFill>
                  <a:srgbClr val="000000"/>
                </a:solidFill>
                <a:cs typeface="Times New Roman" pitchFamily="18" charset="0"/>
              </a:rPr>
              <a:t>Y</a:t>
            </a:r>
            <a:r>
              <a:rPr lang="en-US" sz="2400" dirty="0" smtClean="0">
                <a:solidFill>
                  <a:srgbClr val="000000"/>
                </a:solidFill>
                <a:cs typeface="Times New Roman" pitchFamily="18" charset="0"/>
              </a:rPr>
              <a:t> be the same in all 	these rows as follows: if any of the rows has an “</a:t>
            </a:r>
            <a:r>
              <a:rPr lang="en-US" sz="2400" i="1" dirty="0" smtClean="0">
                <a:solidFill>
                  <a:srgbClr val="000000"/>
                </a:solidFill>
                <a:cs typeface="Times New Roman" pitchFamily="18" charset="0"/>
              </a:rPr>
              <a:t>a</a:t>
            </a:r>
            <a:r>
              <a:rPr lang="en-US" sz="2400" dirty="0" smtClean="0">
                <a:solidFill>
                  <a:srgbClr val="000000"/>
                </a:solidFill>
                <a:cs typeface="Times New Roman" pitchFamily="18" charset="0"/>
              </a:rPr>
              <a:t>” symbol for the column, set the other rows to that </a:t>
            </a:r>
            <a:r>
              <a:rPr lang="en-US" sz="2400" i="1" dirty="0" smtClean="0">
                <a:solidFill>
                  <a:srgbClr val="000000"/>
                </a:solidFill>
                <a:cs typeface="Times New Roman" pitchFamily="18" charset="0"/>
              </a:rPr>
              <a:t>same</a:t>
            </a:r>
            <a:r>
              <a:rPr lang="en-US" sz="2400" dirty="0" smtClean="0">
                <a:solidFill>
                  <a:srgbClr val="000000"/>
                </a:solidFill>
                <a:cs typeface="Times New Roman" pitchFamily="18" charset="0"/>
              </a:rPr>
              <a:t> “</a:t>
            </a:r>
            <a:r>
              <a:rPr lang="en-US" sz="2400" i="1" dirty="0" smtClean="0">
                <a:solidFill>
                  <a:srgbClr val="000000"/>
                </a:solidFill>
                <a:cs typeface="Times New Roman" pitchFamily="18" charset="0"/>
              </a:rPr>
              <a:t>a</a:t>
            </a:r>
            <a:r>
              <a:rPr lang="en-US" sz="2400" dirty="0" smtClean="0">
                <a:solidFill>
                  <a:srgbClr val="000000"/>
                </a:solidFill>
                <a:cs typeface="Times New Roman" pitchFamily="18" charset="0"/>
              </a:rPr>
              <a:t>” symbol in the column. If no “</a:t>
            </a:r>
            <a:r>
              <a:rPr lang="en-US" sz="2400" i="1" dirty="0" smtClean="0">
                <a:solidFill>
                  <a:srgbClr val="000000"/>
                </a:solidFill>
                <a:cs typeface="Times New Roman" pitchFamily="18" charset="0"/>
              </a:rPr>
              <a:t>a</a:t>
            </a:r>
            <a:r>
              <a:rPr lang="en-US" sz="2400" dirty="0" smtClean="0">
                <a:solidFill>
                  <a:srgbClr val="000000"/>
                </a:solidFill>
                <a:cs typeface="Times New Roman" pitchFamily="18" charset="0"/>
              </a:rPr>
              <a:t>” symbol exists for the attribute in any of the rows, choose one of the “</a:t>
            </a:r>
            <a:r>
              <a:rPr lang="en-US" sz="2400" i="1" dirty="0" smtClean="0">
                <a:solidFill>
                  <a:srgbClr val="000000"/>
                </a:solidFill>
                <a:cs typeface="Times New Roman" pitchFamily="18" charset="0"/>
              </a:rPr>
              <a:t>b</a:t>
            </a:r>
            <a:r>
              <a:rPr lang="en-US" sz="2400" dirty="0" smtClean="0">
                <a:solidFill>
                  <a:srgbClr val="000000"/>
                </a:solidFill>
                <a:cs typeface="Times New Roman" pitchFamily="18" charset="0"/>
              </a:rPr>
              <a:t>” symbols that appear in one of the rows for the attribute and set the other rows to that same “</a:t>
            </a:r>
            <a:r>
              <a:rPr lang="en-US" sz="2400" i="1" dirty="0" smtClean="0">
                <a:solidFill>
                  <a:srgbClr val="000000"/>
                </a:solidFill>
                <a:cs typeface="Times New Roman" pitchFamily="18" charset="0"/>
              </a:rPr>
              <a:t>b</a:t>
            </a:r>
            <a:r>
              <a:rPr lang="en-US" sz="2400" dirty="0" smtClean="0">
                <a:solidFill>
                  <a:srgbClr val="000000"/>
                </a:solidFill>
                <a:cs typeface="Times New Roman" pitchFamily="18" charset="0"/>
              </a:rPr>
              <a:t>” symbol in the column ;};};};</a:t>
            </a:r>
          </a:p>
          <a:p>
            <a:pPr marL="609600" indent="-609600">
              <a:lnSpc>
                <a:spcPct val="90000"/>
              </a:lnSpc>
              <a:buFont typeface="Wingdings" pitchFamily="2" charset="2"/>
              <a:buAutoNum type="arabicPeriod" startAt="5"/>
            </a:pPr>
            <a:r>
              <a:rPr lang="en-US" sz="2800" dirty="0" smtClean="0">
                <a:solidFill>
                  <a:srgbClr val="000000"/>
                </a:solidFill>
                <a:cs typeface="Times New Roman" pitchFamily="18" charset="0"/>
              </a:rPr>
              <a:t>If a row is made up entirely of “</a:t>
            </a:r>
            <a:r>
              <a:rPr lang="en-US" sz="2800" i="1" dirty="0" smtClean="0">
                <a:solidFill>
                  <a:srgbClr val="000000"/>
                </a:solidFill>
                <a:cs typeface="Times New Roman" pitchFamily="18" charset="0"/>
              </a:rPr>
              <a:t>a</a:t>
            </a:r>
            <a:r>
              <a:rPr lang="en-US" sz="2800" dirty="0" smtClean="0">
                <a:solidFill>
                  <a:srgbClr val="000000"/>
                </a:solidFill>
                <a:cs typeface="Times New Roman" pitchFamily="18" charset="0"/>
              </a:rPr>
              <a:t>” symbols, then the decomposition has the lossless join property; otherwise it does not.</a:t>
            </a:r>
          </a:p>
          <a:p>
            <a:pPr marL="609600" indent="-609600">
              <a:lnSpc>
                <a:spcPct val="90000"/>
              </a:lnSpc>
              <a:buFont typeface="Wingdings" pitchFamily="2" charset="2"/>
              <a:buNone/>
            </a:pPr>
            <a:endParaRPr lang="en-US" sz="2800" dirty="0" smtClean="0">
              <a:cs typeface="Times New Roman" pitchFamily="18" charset="0"/>
            </a:endParaRPr>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4000" y="0"/>
            <a:ext cx="8712200" cy="1727200"/>
          </a:xfrm>
          <a:prstGeom prst="rect">
            <a:avLst/>
          </a:prstGeom>
        </p:spPr>
        <p:txBody>
          <a:bodyPr vert="horz" lIns="0" rIns="0" bIns="0" anchor="b">
            <a:normAutofit fontScale="975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Times New Roman" pitchFamily="18" charset="0"/>
              </a:rPr>
              <a:t>Properties of Relational Decompositions (8)</a:t>
            </a:r>
            <a:br>
              <a:rPr kumimoji="0" lang="en-US" sz="3200" b="0" i="0" u="none" strike="noStrike" kern="1200" cap="none" spc="0" normalizeH="0" baseline="0" noProof="0" dirty="0" smtClean="0">
                <a:ln>
                  <a:noFill/>
                </a:ln>
                <a:solidFill>
                  <a:schemeClr val="tx2"/>
                </a:solidFill>
                <a:effectLst/>
                <a:uLnTx/>
                <a:uFillTx/>
                <a:latin typeface="+mj-lt"/>
                <a:ea typeface="+mj-ea"/>
                <a:cs typeface="Times New Roman" pitchFamily="18" charset="0"/>
              </a:rPr>
            </a:br>
            <a:r>
              <a:rPr kumimoji="0" lang="en-US" sz="3200" b="0" i="0" u="none" strike="noStrike" kern="1200" cap="none" spc="0" normalizeH="0" baseline="0" noProof="0" dirty="0" smtClean="0">
                <a:ln>
                  <a:noFill/>
                </a:ln>
                <a:solidFill>
                  <a:schemeClr val="tx2"/>
                </a:solidFill>
                <a:effectLst/>
                <a:uLnTx/>
                <a:uFillTx/>
                <a:latin typeface="+mj-lt"/>
                <a:ea typeface="+mj-ea"/>
                <a:cs typeface="Times New Roman" pitchFamily="18" charset="0"/>
              </a:rPr>
              <a:t> </a:t>
            </a:r>
            <a:r>
              <a:rPr kumimoji="0" lang="en-US" sz="1600" b="0" i="0" u="none" strike="noStrike" kern="1200" cap="none" spc="0" normalizeH="0" baseline="0" noProof="0" dirty="0" smtClean="0">
                <a:ln>
                  <a:noFill/>
                </a:ln>
                <a:solidFill>
                  <a:schemeClr val="tx2"/>
                </a:solidFill>
                <a:effectLst/>
                <a:uLnTx/>
                <a:uFillTx/>
                <a:latin typeface="+mj-lt"/>
                <a:ea typeface="+mj-ea"/>
                <a:cs typeface="+mj-cs"/>
              </a:rPr>
              <a:t>Lossless (</a:t>
            </a:r>
            <a:r>
              <a:rPr kumimoji="0" lang="en-US" sz="1600" b="0" i="0" u="none" strike="noStrike" kern="1200" cap="none" spc="0" normalizeH="0" baseline="0" noProof="0" dirty="0" err="1" smtClean="0">
                <a:ln>
                  <a:noFill/>
                </a:ln>
                <a:solidFill>
                  <a:schemeClr val="tx2"/>
                </a:solidFill>
                <a:effectLst/>
                <a:uLnTx/>
                <a:uFillTx/>
                <a:latin typeface="+mj-lt"/>
                <a:ea typeface="+mj-ea"/>
                <a:cs typeface="+mj-cs"/>
              </a:rPr>
              <a:t>nonadditive</a:t>
            </a:r>
            <a:r>
              <a:rPr kumimoji="0" lang="en-US" sz="1600" b="0" i="0" u="none" strike="noStrike" kern="1200" cap="none" spc="0" normalizeH="0" baseline="0" noProof="0" dirty="0" smtClean="0">
                <a:ln>
                  <a:noFill/>
                </a:ln>
                <a:solidFill>
                  <a:schemeClr val="tx2"/>
                </a:solidFill>
                <a:effectLst/>
                <a:uLnTx/>
                <a:uFillTx/>
                <a:latin typeface="+mj-lt"/>
                <a:ea typeface="+mj-ea"/>
                <a:cs typeface="+mj-cs"/>
              </a:rPr>
              <a:t>) join test for </a:t>
            </a:r>
            <a:r>
              <a:rPr kumimoji="0" lang="en-US" sz="1600" b="0" i="1" u="none" strike="noStrike" kern="1200" cap="none" spc="0" normalizeH="0" baseline="0" noProof="0" dirty="0" smtClean="0">
                <a:ln>
                  <a:noFill/>
                </a:ln>
                <a:solidFill>
                  <a:schemeClr val="tx2"/>
                </a:solidFill>
                <a:effectLst/>
                <a:uLnTx/>
                <a:uFillTx/>
                <a:latin typeface="+mj-lt"/>
                <a:ea typeface="+mj-ea"/>
                <a:cs typeface="+mj-cs"/>
              </a:rPr>
              <a:t>n</a:t>
            </a:r>
            <a:r>
              <a:rPr kumimoji="0" lang="en-US" sz="1600" b="0" i="0" u="none" strike="noStrike" kern="1200" cap="none" spc="0" normalizeH="0" baseline="0" noProof="0" dirty="0" smtClean="0">
                <a:ln>
                  <a:noFill/>
                </a:ln>
                <a:solidFill>
                  <a:schemeClr val="tx2"/>
                </a:solidFill>
                <a:effectLst/>
                <a:uLnTx/>
                <a:uFillTx/>
                <a:latin typeface="+mj-lt"/>
                <a:ea typeface="+mj-ea"/>
                <a:cs typeface="+mj-cs"/>
              </a:rPr>
              <a:t>-</a:t>
            </a:r>
            <a:r>
              <a:rPr kumimoji="0" lang="en-US" sz="1600" b="0" i="0" u="none" strike="noStrike" kern="1200" cap="none" spc="0" normalizeH="0" baseline="0" noProof="0" dirty="0" err="1" smtClean="0">
                <a:ln>
                  <a:noFill/>
                </a:ln>
                <a:solidFill>
                  <a:schemeClr val="tx2"/>
                </a:solidFill>
                <a:effectLst/>
                <a:uLnTx/>
                <a:uFillTx/>
                <a:latin typeface="+mj-lt"/>
                <a:ea typeface="+mj-ea"/>
                <a:cs typeface="+mj-cs"/>
              </a:rPr>
              <a:t>ary</a:t>
            </a:r>
            <a:r>
              <a:rPr kumimoji="0" lang="en-US" sz="1600" b="0" i="0" u="none" strike="noStrike" kern="1200" cap="none" spc="0" normalizeH="0" baseline="0" noProof="0" dirty="0" smtClean="0">
                <a:ln>
                  <a:noFill/>
                </a:ln>
                <a:solidFill>
                  <a:schemeClr val="tx2"/>
                </a:solidFill>
                <a:effectLst/>
                <a:uLnTx/>
                <a:uFillTx/>
                <a:latin typeface="+mj-lt"/>
                <a:ea typeface="+mj-ea"/>
                <a:cs typeface="+mj-cs"/>
              </a:rPr>
              <a:t> decompositions. </a:t>
            </a:r>
            <a:br>
              <a:rPr kumimoji="0" lang="en-US" sz="1600" b="0" i="0" u="none" strike="noStrike" kern="1200" cap="none" spc="0" normalizeH="0" baseline="0" noProof="0" dirty="0" smtClean="0">
                <a:ln>
                  <a:noFill/>
                </a:ln>
                <a:solidFill>
                  <a:schemeClr val="tx2"/>
                </a:solidFill>
                <a:effectLst/>
                <a:uLnTx/>
                <a:uFillTx/>
                <a:latin typeface="+mj-lt"/>
                <a:ea typeface="+mj-ea"/>
                <a:cs typeface="+mj-cs"/>
              </a:rPr>
            </a:br>
            <a:r>
              <a:rPr kumimoji="0" lang="en-US" sz="1600" b="0" i="0" u="none" strike="noStrike" kern="1200" cap="none" spc="0" normalizeH="0" baseline="0" noProof="0" dirty="0" smtClean="0">
                <a:ln>
                  <a:noFill/>
                </a:ln>
                <a:solidFill>
                  <a:schemeClr val="tx2"/>
                </a:solidFill>
                <a:effectLst/>
                <a:uLnTx/>
                <a:uFillTx/>
                <a:latin typeface="+mj-lt"/>
                <a:ea typeface="+mj-ea"/>
                <a:cs typeface="+mj-cs"/>
              </a:rPr>
              <a:t>(a) Case 1: Decomposition of EMP_PROJ into EMP_PROJ1 and EMP_LOCS fails test. (b) A decomposition of EMP_PROJ that has the lossless join property.</a:t>
            </a:r>
            <a:r>
              <a:rPr kumimoji="0" lang="en-US" sz="3600" b="0" i="0" u="none" strike="noStrike" kern="1200" cap="none" spc="0" normalizeH="0" baseline="0" noProof="0" dirty="0" smtClean="0">
                <a:ln>
                  <a:noFill/>
                </a:ln>
                <a:solidFill>
                  <a:schemeClr val="tx2"/>
                </a:solidFill>
                <a:effectLst/>
                <a:uLnTx/>
                <a:uFillTx/>
                <a:latin typeface="+mj-lt"/>
                <a:ea typeface="+mj-ea"/>
                <a:cs typeface="+mj-cs"/>
              </a:rPr>
              <a:t> </a:t>
            </a:r>
            <a:endParaRPr kumimoji="0" lang="en-US" sz="3600" b="0" i="0" u="none" strike="noStrike" kern="1200" cap="none" spc="0" normalizeH="0" baseline="0" noProof="0" dirty="0">
              <a:ln>
                <a:noFill/>
              </a:ln>
              <a:solidFill>
                <a:schemeClr val="tx2"/>
              </a:solidFill>
              <a:effectLst/>
              <a:uLnTx/>
              <a:uFillTx/>
              <a:latin typeface="+mj-lt"/>
              <a:ea typeface="+mj-ea"/>
              <a:cs typeface="+mj-cs"/>
            </a:endParaRPr>
          </a:p>
        </p:txBody>
      </p:sp>
      <p:pic>
        <p:nvPicPr>
          <p:cNvPr id="6" name="Picture 8" descr="31755_FIG1501ab.gif                                            0001035BEeyore                         B91DCF3B:"/>
          <p:cNvPicPr>
            <a:picLocks noChangeAspect="1" noChangeArrowheads="1"/>
          </p:cNvPicPr>
          <p:nvPr/>
        </p:nvPicPr>
        <p:blipFill>
          <a:blip r:embed="rId2" cstate="print"/>
          <a:srcRect/>
          <a:stretch>
            <a:fillRect/>
          </a:stretch>
        </p:blipFill>
        <p:spPr bwMode="auto">
          <a:xfrm>
            <a:off x="467544" y="2132856"/>
            <a:ext cx="7772400" cy="40989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54000" y="346075"/>
            <a:ext cx="8712200" cy="922338"/>
          </a:xfrm>
          <a:prstGeom prst="rect">
            <a:avLst/>
          </a:prstGeom>
        </p:spPr>
        <p:txBody>
          <a:bodyPr vert="horz" lIns="0" rIns="0" bIns="0" anchor="b">
            <a:normAutofit fontScale="90000" lnSpcReduction="1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tx2"/>
                </a:solidFill>
                <a:effectLst/>
                <a:uLnTx/>
                <a:uFillTx/>
                <a:latin typeface="+mj-lt"/>
                <a:ea typeface="+mj-ea"/>
                <a:cs typeface="Times New Roman" pitchFamily="18" charset="0"/>
              </a:rPr>
              <a:t>Properties of Relational Decompositions (8)</a:t>
            </a:r>
            <a:br>
              <a:rPr kumimoji="0" lang="en-US" sz="3200" b="0" i="0" u="none" strike="noStrike" kern="1200" cap="none" spc="0" normalizeH="0" baseline="0" noProof="0" smtClean="0">
                <a:ln>
                  <a:noFill/>
                </a:ln>
                <a:solidFill>
                  <a:schemeClr val="tx2"/>
                </a:solidFill>
                <a:effectLst/>
                <a:uLnTx/>
                <a:uFillTx/>
                <a:latin typeface="+mj-lt"/>
                <a:ea typeface="+mj-ea"/>
                <a:cs typeface="Times New Roman" pitchFamily="18" charset="0"/>
              </a:rPr>
            </a:br>
            <a:endParaRPr kumimoji="0" lang="en-US" sz="3600" b="0" i="0" u="none" strike="noStrike" kern="1200" cap="none" spc="0" normalizeH="0" baseline="0" noProof="0">
              <a:ln>
                <a:noFill/>
              </a:ln>
              <a:solidFill>
                <a:schemeClr val="tx2"/>
              </a:solidFill>
              <a:effectLst/>
              <a:uLnTx/>
              <a:uFillTx/>
              <a:latin typeface="+mj-lt"/>
              <a:ea typeface="+mj-ea"/>
              <a:cs typeface="+mj-cs"/>
            </a:endParaRPr>
          </a:p>
        </p:txBody>
      </p:sp>
      <p:pic>
        <p:nvPicPr>
          <p:cNvPr id="6" name="Picture 4" descr="31755_FIG1501c.gif                                             0001035BEeyore                         B91DCF3B:"/>
          <p:cNvPicPr>
            <a:picLocks noChangeAspect="1" noChangeArrowheads="1"/>
          </p:cNvPicPr>
          <p:nvPr/>
        </p:nvPicPr>
        <p:blipFill>
          <a:blip r:embed="rId2" cstate="print"/>
          <a:srcRect/>
          <a:stretch>
            <a:fillRect/>
          </a:stretch>
        </p:blipFill>
        <p:spPr bwMode="auto">
          <a:xfrm>
            <a:off x="2843808" y="1268760"/>
            <a:ext cx="5562600" cy="4800600"/>
          </a:xfrm>
          <a:prstGeom prst="rect">
            <a:avLst/>
          </a:prstGeom>
          <a:noFill/>
          <a:ln w="9525">
            <a:noFill/>
            <a:miter lim="800000"/>
            <a:headEnd/>
            <a:tailEnd/>
          </a:ln>
          <a:effectLst/>
        </p:spPr>
      </p:pic>
      <p:sp>
        <p:nvSpPr>
          <p:cNvPr id="7" name="Text Box 5"/>
          <p:cNvSpPr txBox="1">
            <a:spLocks noChangeArrowheads="1"/>
          </p:cNvSpPr>
          <p:nvPr/>
        </p:nvSpPr>
        <p:spPr bwMode="auto">
          <a:xfrm>
            <a:off x="323528" y="1340768"/>
            <a:ext cx="2371725" cy="2292350"/>
          </a:xfrm>
          <a:prstGeom prst="rect">
            <a:avLst/>
          </a:prstGeom>
          <a:noFill/>
          <a:ln w="9525">
            <a:noFill/>
            <a:miter lim="800000"/>
            <a:headEnd/>
            <a:tailEnd/>
          </a:ln>
          <a:effectLst/>
        </p:spPr>
        <p:txBody>
          <a:bodyPr>
            <a:spAutoFit/>
          </a:bodyPr>
          <a:lstStyle/>
          <a:p>
            <a:pPr>
              <a:spcBef>
                <a:spcPct val="50000"/>
              </a:spcBef>
            </a:pPr>
            <a:r>
              <a:rPr lang="en-US" sz="1600" dirty="0">
                <a:solidFill>
                  <a:srgbClr val="333399"/>
                </a:solidFill>
                <a:latin typeface="Arial" pitchFamily="34" charset="0"/>
              </a:rPr>
              <a:t>Lossless (</a:t>
            </a:r>
            <a:r>
              <a:rPr lang="en-US" sz="1600" dirty="0" err="1">
                <a:solidFill>
                  <a:srgbClr val="333399"/>
                </a:solidFill>
                <a:latin typeface="Arial" pitchFamily="34" charset="0"/>
              </a:rPr>
              <a:t>nonadditive</a:t>
            </a:r>
            <a:r>
              <a:rPr lang="en-US" sz="1600" dirty="0">
                <a:solidFill>
                  <a:srgbClr val="333399"/>
                </a:solidFill>
                <a:latin typeface="Arial" pitchFamily="34" charset="0"/>
              </a:rPr>
              <a:t>) join test for </a:t>
            </a:r>
            <a:r>
              <a:rPr lang="en-US" sz="1600" i="1" dirty="0">
                <a:solidFill>
                  <a:srgbClr val="333399"/>
                </a:solidFill>
                <a:latin typeface="Arial" pitchFamily="34" charset="0"/>
              </a:rPr>
              <a:t>n</a:t>
            </a:r>
            <a:r>
              <a:rPr lang="en-US" sz="1600" dirty="0">
                <a:solidFill>
                  <a:srgbClr val="333399"/>
                </a:solidFill>
                <a:latin typeface="Arial" pitchFamily="34" charset="0"/>
              </a:rPr>
              <a:t>-</a:t>
            </a:r>
            <a:r>
              <a:rPr lang="en-US" sz="1600" dirty="0" err="1">
                <a:solidFill>
                  <a:srgbClr val="333399"/>
                </a:solidFill>
                <a:latin typeface="Arial" pitchFamily="34" charset="0"/>
              </a:rPr>
              <a:t>ary</a:t>
            </a:r>
            <a:r>
              <a:rPr lang="en-US" sz="1600" dirty="0">
                <a:solidFill>
                  <a:srgbClr val="333399"/>
                </a:solidFill>
                <a:latin typeface="Arial" pitchFamily="34" charset="0"/>
              </a:rPr>
              <a:t> decompositions. </a:t>
            </a:r>
            <a:br>
              <a:rPr lang="en-US" sz="1600" dirty="0">
                <a:solidFill>
                  <a:srgbClr val="333399"/>
                </a:solidFill>
                <a:latin typeface="Arial" pitchFamily="34" charset="0"/>
              </a:rPr>
            </a:br>
            <a:r>
              <a:rPr lang="en-US" sz="1600" dirty="0">
                <a:solidFill>
                  <a:srgbClr val="333399"/>
                </a:solidFill>
                <a:latin typeface="Arial" pitchFamily="34" charset="0"/>
              </a:rPr>
              <a:t> (c) Case 2: Decomposition of EMP_PROJ into EMP, PROJECT, and WORKS_ON satisfies test.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Properties of Relational Decompositions (9)</a:t>
            </a:r>
            <a:endParaRPr lang="en-IN" sz="3600" dirty="0"/>
          </a:p>
        </p:txBody>
      </p:sp>
      <p:sp>
        <p:nvSpPr>
          <p:cNvPr id="3" name="Content Placeholder 2"/>
          <p:cNvSpPr>
            <a:spLocks noGrp="1"/>
          </p:cNvSpPr>
          <p:nvPr>
            <p:ph idx="1"/>
          </p:nvPr>
        </p:nvSpPr>
        <p:spPr/>
        <p:txBody>
          <a:bodyPr>
            <a:normAutofit fontScale="92500" lnSpcReduction="10000"/>
          </a:bodyPr>
          <a:lstStyle/>
          <a:p>
            <a:pPr marL="609600" indent="-609600">
              <a:buFont typeface="Wingdings" pitchFamily="2" charset="2"/>
              <a:buNone/>
            </a:pPr>
            <a:r>
              <a:rPr lang="en-US" sz="2800" b="1" dirty="0" smtClean="0">
                <a:cs typeface="Times New Roman" pitchFamily="18" charset="0"/>
              </a:rPr>
              <a:t>Testing Binary Decompositions for Lossless Join Property</a:t>
            </a:r>
            <a:r>
              <a:rPr lang="en-US" sz="2800" dirty="0" smtClean="0">
                <a:cs typeface="Times New Roman" pitchFamily="18" charset="0"/>
              </a:rPr>
              <a:t>: </a:t>
            </a:r>
          </a:p>
          <a:p>
            <a:pPr marL="609600" indent="-609600"/>
            <a:r>
              <a:rPr lang="en-US" sz="2800" b="1" dirty="0" smtClean="0">
                <a:cs typeface="Times New Roman" pitchFamily="18" charset="0"/>
              </a:rPr>
              <a:t>Binary Decomposition</a:t>
            </a:r>
            <a:r>
              <a:rPr lang="en-US" sz="2800" dirty="0" smtClean="0">
                <a:cs typeface="Times New Roman" pitchFamily="18" charset="0"/>
              </a:rPr>
              <a:t>: decomposition of a relation </a:t>
            </a:r>
            <a:r>
              <a:rPr lang="en-US" sz="2800" i="1" dirty="0" smtClean="0">
                <a:cs typeface="Times New Roman" pitchFamily="18" charset="0"/>
              </a:rPr>
              <a:t>R</a:t>
            </a:r>
            <a:r>
              <a:rPr lang="en-US" sz="2800" dirty="0" smtClean="0">
                <a:cs typeface="Times New Roman" pitchFamily="18" charset="0"/>
              </a:rPr>
              <a:t> into two relations. </a:t>
            </a:r>
          </a:p>
          <a:p>
            <a:pPr marL="609600" indent="-609600"/>
            <a:r>
              <a:rPr lang="en-US" sz="2800" b="1" dirty="0" smtClean="0">
                <a:solidFill>
                  <a:srgbClr val="000000"/>
                </a:solidFill>
                <a:cs typeface="Times New Roman" pitchFamily="18" charset="0"/>
              </a:rPr>
              <a:t>PROPERTY LJ1 (lossless join test for binary decompositions): </a:t>
            </a:r>
            <a:r>
              <a:rPr lang="en-US" sz="2800" dirty="0" smtClean="0">
                <a:solidFill>
                  <a:srgbClr val="000000"/>
                </a:solidFill>
                <a:cs typeface="Times New Roman" pitchFamily="18" charset="0"/>
              </a:rPr>
              <a:t>A decomposition </a:t>
            </a:r>
            <a:r>
              <a:rPr lang="en-US" sz="2800" i="1" dirty="0" smtClean="0">
                <a:solidFill>
                  <a:srgbClr val="000000"/>
                </a:solidFill>
                <a:cs typeface="Times New Roman" pitchFamily="18" charset="0"/>
              </a:rPr>
              <a:t>D</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R</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R</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has the lossless join property with respect to a set of functional dependencies </a:t>
            </a:r>
            <a:r>
              <a:rPr lang="en-US" sz="2800" i="1" dirty="0" smtClean="0">
                <a:solidFill>
                  <a:srgbClr val="000000"/>
                </a:solidFill>
                <a:cs typeface="Times New Roman" pitchFamily="18" charset="0"/>
              </a:rPr>
              <a:t>F</a:t>
            </a:r>
            <a:r>
              <a:rPr lang="en-US" sz="2800" dirty="0" smtClean="0">
                <a:solidFill>
                  <a:srgbClr val="000000"/>
                </a:solidFill>
                <a:cs typeface="Times New Roman" pitchFamily="18" charset="0"/>
              </a:rPr>
              <a:t> on </a:t>
            </a:r>
            <a:r>
              <a:rPr lang="en-US" sz="2800" i="1" dirty="0" smtClean="0">
                <a:solidFill>
                  <a:srgbClr val="000000"/>
                </a:solidFill>
                <a:cs typeface="Times New Roman" pitchFamily="18" charset="0"/>
              </a:rPr>
              <a:t>R if and only if</a:t>
            </a:r>
            <a:r>
              <a:rPr lang="en-US" sz="2800" dirty="0" smtClean="0">
                <a:solidFill>
                  <a:srgbClr val="000000"/>
                </a:solidFill>
                <a:cs typeface="Times New Roman" pitchFamily="18" charset="0"/>
              </a:rPr>
              <a:t> either</a:t>
            </a:r>
          </a:p>
          <a:p>
            <a:pPr marL="990600" lvl="1" indent="-533400">
              <a:lnSpc>
                <a:spcPct val="120000"/>
              </a:lnSpc>
            </a:pPr>
            <a:r>
              <a:rPr lang="en-US" dirty="0" smtClean="0">
                <a:solidFill>
                  <a:srgbClr val="000000"/>
                </a:solidFill>
                <a:cs typeface="Times New Roman" pitchFamily="18" charset="0"/>
              </a:rPr>
              <a:t>The </a:t>
            </a:r>
            <a:r>
              <a:rPr lang="en-US" dirty="0" err="1" smtClean="0">
                <a:solidFill>
                  <a:srgbClr val="000000"/>
                </a:solidFill>
                <a:cs typeface="Times New Roman" pitchFamily="18" charset="0"/>
              </a:rPr>
              <a:t>f.d</a:t>
            </a:r>
            <a:r>
              <a:rPr lang="en-US" dirty="0" smtClean="0">
                <a:solidFill>
                  <a:srgbClr val="000000"/>
                </a:solidFill>
                <a:cs typeface="Times New Roman" pitchFamily="18" charset="0"/>
              </a:rPr>
              <a:t>. ((</a:t>
            </a:r>
            <a:r>
              <a:rPr lang="en-US" i="1" dirty="0" smtClean="0">
                <a:solidFill>
                  <a:srgbClr val="000000"/>
                </a:solidFill>
                <a:cs typeface="Times New Roman" pitchFamily="18" charset="0"/>
              </a:rPr>
              <a:t>R</a:t>
            </a:r>
            <a:r>
              <a:rPr lang="en-US" baseline="-30000" dirty="0" smtClean="0">
                <a:solidFill>
                  <a:srgbClr val="000000"/>
                </a:solidFill>
                <a:cs typeface="Times New Roman" pitchFamily="18" charset="0"/>
              </a:rPr>
              <a:t>1</a:t>
            </a:r>
            <a:r>
              <a:rPr lang="en-US" dirty="0" smtClean="0">
                <a:solidFill>
                  <a:srgbClr val="000000"/>
                </a:solidFill>
                <a:cs typeface="Times New Roman" pitchFamily="18" charset="0"/>
              </a:rPr>
              <a:t> </a:t>
            </a:r>
            <a:r>
              <a:rPr lang="en-US" sz="2000" dirty="0" smtClean="0">
                <a:solidFill>
                  <a:srgbClr val="000000"/>
                </a:solidFill>
                <a:cs typeface="Tahoma" pitchFamily="34" charset="0"/>
              </a:rPr>
              <a:t>∩ </a:t>
            </a:r>
            <a:r>
              <a:rPr lang="en-US" i="1" dirty="0" smtClean="0">
                <a:solidFill>
                  <a:srgbClr val="000000"/>
                </a:solidFill>
                <a:cs typeface="Times New Roman" pitchFamily="18" charset="0"/>
              </a:rPr>
              <a:t>R</a:t>
            </a:r>
            <a:r>
              <a:rPr lang="en-US" baseline="-30000" dirty="0" smtClean="0">
                <a:solidFill>
                  <a:srgbClr val="000000"/>
                </a:solidFill>
                <a:cs typeface="Times New Roman" pitchFamily="18" charset="0"/>
              </a:rPr>
              <a:t>2</a:t>
            </a:r>
            <a:r>
              <a:rPr lang="en-US" dirty="0" smtClean="0">
                <a:solidFill>
                  <a:srgbClr val="000000"/>
                </a:solidFill>
                <a:cs typeface="Times New Roman" pitchFamily="18" charset="0"/>
              </a:rPr>
              <a:t>) </a:t>
            </a:r>
            <a:r>
              <a:rPr lang="en-US" dirty="0" smtClean="0">
                <a:solidFill>
                  <a:srgbClr val="000000"/>
                </a:solidFill>
                <a:cs typeface="Tahoma" pitchFamily="34" charset="0"/>
                <a:sym typeface="Wingdings 3" pitchFamily="18" charset="2"/>
              </a:rPr>
              <a:t></a:t>
            </a:r>
            <a:r>
              <a:rPr lang="en-US" dirty="0" smtClean="0">
                <a:solidFill>
                  <a:srgbClr val="000000"/>
                </a:solidFill>
                <a:cs typeface="Times New Roman" pitchFamily="18" charset="0"/>
              </a:rPr>
              <a:t> (</a:t>
            </a:r>
            <a:r>
              <a:rPr lang="en-US" i="1" dirty="0" smtClean="0">
                <a:solidFill>
                  <a:srgbClr val="000000"/>
                </a:solidFill>
                <a:cs typeface="Times New Roman" pitchFamily="18" charset="0"/>
              </a:rPr>
              <a:t>R</a:t>
            </a:r>
            <a:r>
              <a:rPr lang="en-US" baseline="-30000" dirty="0" smtClean="0">
                <a:solidFill>
                  <a:srgbClr val="000000"/>
                </a:solidFill>
                <a:cs typeface="Times New Roman" pitchFamily="18" charset="0"/>
              </a:rPr>
              <a:t>1</a:t>
            </a:r>
            <a:r>
              <a:rPr lang="en-US" dirty="0" smtClean="0">
                <a:solidFill>
                  <a:srgbClr val="000000"/>
                </a:solidFill>
                <a:cs typeface="Times New Roman" pitchFamily="18" charset="0"/>
              </a:rPr>
              <a:t>- </a:t>
            </a:r>
            <a:r>
              <a:rPr lang="en-US" i="1" dirty="0" smtClean="0">
                <a:solidFill>
                  <a:srgbClr val="000000"/>
                </a:solidFill>
                <a:cs typeface="Times New Roman" pitchFamily="18" charset="0"/>
              </a:rPr>
              <a:t>R</a:t>
            </a:r>
            <a:r>
              <a:rPr lang="en-US" baseline="-30000" dirty="0" smtClean="0">
                <a:solidFill>
                  <a:srgbClr val="000000"/>
                </a:solidFill>
                <a:cs typeface="Times New Roman" pitchFamily="18" charset="0"/>
              </a:rPr>
              <a:t>2</a:t>
            </a:r>
            <a:r>
              <a:rPr lang="en-US" dirty="0" smtClean="0">
                <a:solidFill>
                  <a:srgbClr val="000000"/>
                </a:solidFill>
                <a:cs typeface="Times New Roman" pitchFamily="18" charset="0"/>
              </a:rPr>
              <a:t>)) is in </a:t>
            </a:r>
            <a:r>
              <a:rPr lang="en-US" i="1" dirty="0" smtClean="0">
                <a:solidFill>
                  <a:srgbClr val="000000"/>
                </a:solidFill>
                <a:cs typeface="Times New Roman" pitchFamily="18" charset="0"/>
              </a:rPr>
              <a:t>F</a:t>
            </a:r>
            <a:r>
              <a:rPr lang="en-US" baseline="30000" dirty="0" smtClean="0">
                <a:solidFill>
                  <a:srgbClr val="000000"/>
                </a:solidFill>
                <a:cs typeface="Times New Roman" pitchFamily="18" charset="0"/>
              </a:rPr>
              <a:t>+</a:t>
            </a:r>
            <a:r>
              <a:rPr lang="en-US" dirty="0" smtClean="0">
                <a:solidFill>
                  <a:srgbClr val="000000"/>
                </a:solidFill>
                <a:cs typeface="Times New Roman" pitchFamily="18" charset="0"/>
              </a:rPr>
              <a:t>, or</a:t>
            </a:r>
          </a:p>
          <a:p>
            <a:pPr marL="990600" lvl="1" indent="-533400">
              <a:lnSpc>
                <a:spcPct val="120000"/>
              </a:lnSpc>
            </a:pPr>
            <a:r>
              <a:rPr lang="en-US" dirty="0" smtClean="0">
                <a:cs typeface="Times New Roman" pitchFamily="18" charset="0"/>
              </a:rPr>
              <a:t>The </a:t>
            </a:r>
            <a:r>
              <a:rPr lang="en-US" dirty="0" err="1" smtClean="0">
                <a:cs typeface="Times New Roman" pitchFamily="18" charset="0"/>
              </a:rPr>
              <a:t>f.d</a:t>
            </a:r>
            <a:r>
              <a:rPr lang="en-US" dirty="0" smtClean="0">
                <a:cs typeface="Times New Roman" pitchFamily="18" charset="0"/>
              </a:rPr>
              <a:t>. ((</a:t>
            </a:r>
            <a:r>
              <a:rPr lang="en-US" i="1" dirty="0" smtClean="0">
                <a:cs typeface="Times New Roman" pitchFamily="18" charset="0"/>
              </a:rPr>
              <a:t>R</a:t>
            </a:r>
            <a:r>
              <a:rPr lang="en-US" baseline="-30000" dirty="0" smtClean="0">
                <a:cs typeface="Times New Roman" pitchFamily="18" charset="0"/>
              </a:rPr>
              <a:t>1</a:t>
            </a:r>
            <a:r>
              <a:rPr lang="en-US" dirty="0" smtClean="0">
                <a:cs typeface="Times New Roman" pitchFamily="18" charset="0"/>
              </a:rPr>
              <a:t> </a:t>
            </a:r>
            <a:r>
              <a:rPr lang="en-US" sz="2000" dirty="0" smtClean="0">
                <a:solidFill>
                  <a:srgbClr val="000000"/>
                </a:solidFill>
                <a:cs typeface="Tahoma" pitchFamily="34" charset="0"/>
              </a:rPr>
              <a:t>∩ </a:t>
            </a:r>
            <a:r>
              <a:rPr lang="en-US" i="1" dirty="0" smtClean="0">
                <a:cs typeface="Times New Roman" pitchFamily="18" charset="0"/>
              </a:rPr>
              <a:t>R</a:t>
            </a:r>
            <a:r>
              <a:rPr lang="en-US" baseline="-30000" dirty="0" smtClean="0">
                <a:cs typeface="Times New Roman" pitchFamily="18" charset="0"/>
              </a:rPr>
              <a:t>2</a:t>
            </a:r>
            <a:r>
              <a:rPr lang="en-US" dirty="0" smtClean="0">
                <a:cs typeface="Times New Roman" pitchFamily="18" charset="0"/>
              </a:rPr>
              <a:t>) </a:t>
            </a:r>
            <a:r>
              <a:rPr lang="en-US" dirty="0" smtClean="0">
                <a:solidFill>
                  <a:srgbClr val="000000"/>
                </a:solidFill>
                <a:cs typeface="Tahoma" pitchFamily="34" charset="0"/>
                <a:sym typeface="Wingdings 3" pitchFamily="18" charset="2"/>
              </a:rPr>
              <a:t></a:t>
            </a:r>
            <a:r>
              <a:rPr lang="en-US" dirty="0" smtClean="0">
                <a:cs typeface="Times New Roman" pitchFamily="18" charset="0"/>
              </a:rPr>
              <a:t> (</a:t>
            </a:r>
            <a:r>
              <a:rPr lang="en-US" i="1" dirty="0" smtClean="0">
                <a:cs typeface="Times New Roman" pitchFamily="18" charset="0"/>
              </a:rPr>
              <a:t>R</a:t>
            </a:r>
            <a:r>
              <a:rPr lang="en-US" baseline="-30000" dirty="0" smtClean="0">
                <a:cs typeface="Times New Roman" pitchFamily="18" charset="0"/>
              </a:rPr>
              <a:t>2 </a:t>
            </a:r>
            <a:r>
              <a:rPr lang="en-US" dirty="0" smtClean="0">
                <a:solidFill>
                  <a:srgbClr val="000000"/>
                </a:solidFill>
                <a:cs typeface="Times New Roman" pitchFamily="18" charset="0"/>
              </a:rPr>
              <a:t>-</a:t>
            </a:r>
            <a:r>
              <a:rPr lang="en-US" dirty="0" smtClean="0">
                <a:cs typeface="Times New Roman" pitchFamily="18" charset="0"/>
              </a:rPr>
              <a:t> </a:t>
            </a:r>
            <a:r>
              <a:rPr lang="en-US" i="1" dirty="0" smtClean="0">
                <a:cs typeface="Times New Roman" pitchFamily="18" charset="0"/>
              </a:rPr>
              <a:t>R</a:t>
            </a:r>
            <a:r>
              <a:rPr lang="en-US" baseline="-30000" dirty="0" smtClean="0">
                <a:cs typeface="Times New Roman" pitchFamily="18" charset="0"/>
              </a:rPr>
              <a:t>1</a:t>
            </a:r>
            <a:r>
              <a:rPr lang="en-US" dirty="0" smtClean="0">
                <a:cs typeface="Times New Roman" pitchFamily="18" charset="0"/>
              </a:rPr>
              <a:t>)) is in </a:t>
            </a:r>
            <a:r>
              <a:rPr lang="en-US" i="1" dirty="0" smtClean="0">
                <a:cs typeface="Times New Roman" pitchFamily="18" charset="0"/>
              </a:rPr>
              <a:t>F</a:t>
            </a:r>
            <a:r>
              <a:rPr lang="en-US" baseline="30000" dirty="0" smtClean="0">
                <a:cs typeface="Times New Roman" pitchFamily="18" charset="0"/>
              </a:rPr>
              <a:t>+</a:t>
            </a:r>
            <a:r>
              <a:rPr lang="en-US" dirty="0" smtClean="0">
                <a:cs typeface="Times New Roman" pitchFamily="18" charset="0"/>
              </a:rPr>
              <a:t>. </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2. Algorithms for Relational Database Schema Design (1)</a:t>
            </a:r>
            <a:endParaRPr lang="en-IN" sz="3200" dirty="0"/>
          </a:p>
        </p:txBody>
      </p:sp>
      <p:sp>
        <p:nvSpPr>
          <p:cNvPr id="3" name="Content Placeholder 2"/>
          <p:cNvSpPr>
            <a:spLocks noGrp="1"/>
          </p:cNvSpPr>
          <p:nvPr>
            <p:ph idx="1"/>
          </p:nvPr>
        </p:nvSpPr>
        <p:spPr>
          <a:xfrm>
            <a:off x="457200" y="1935480"/>
            <a:ext cx="8229600" cy="4661872"/>
          </a:xfrm>
        </p:spPr>
        <p:txBody>
          <a:bodyPr>
            <a:normAutofit fontScale="85000" lnSpcReduction="20000"/>
          </a:bodyPr>
          <a:lstStyle/>
          <a:p>
            <a:pPr marL="609600" indent="-609600">
              <a:lnSpc>
                <a:spcPct val="90000"/>
              </a:lnSpc>
              <a:buFont typeface="Wingdings" pitchFamily="2" charset="2"/>
              <a:buNone/>
            </a:pPr>
            <a:r>
              <a:rPr lang="en-US" sz="2800" b="1" dirty="0" smtClean="0">
                <a:cs typeface="Times New Roman" pitchFamily="18" charset="0"/>
              </a:rPr>
              <a:t>Algorithm 11.2</a:t>
            </a:r>
            <a:r>
              <a:rPr lang="en-US" sz="2800" dirty="0" smtClean="0">
                <a:cs typeface="Times New Roman" pitchFamily="18" charset="0"/>
              </a:rPr>
              <a:t>: </a:t>
            </a:r>
            <a:r>
              <a:rPr lang="en-US" sz="2800" b="1" dirty="0" smtClean="0">
                <a:cs typeface="Times New Roman" pitchFamily="18" charset="0"/>
              </a:rPr>
              <a:t>Relational Synthesis into 3NF with Dependency Preservation (</a:t>
            </a:r>
            <a:r>
              <a:rPr lang="en-US" sz="2800" b="1" i="1" dirty="0" smtClean="0">
                <a:cs typeface="Times New Roman" pitchFamily="18" charset="0"/>
              </a:rPr>
              <a:t>Relational Synthesis Algorithm)</a:t>
            </a:r>
            <a:r>
              <a:rPr lang="en-US" sz="2800" b="1" dirty="0" smtClean="0">
                <a:cs typeface="Times New Roman" pitchFamily="18" charset="0"/>
              </a:rPr>
              <a:t> </a:t>
            </a:r>
          </a:p>
          <a:p>
            <a:pPr marL="609600" indent="-609600" algn="just">
              <a:lnSpc>
                <a:spcPct val="90000"/>
              </a:lnSpc>
              <a:buFont typeface="Wingdings" pitchFamily="2" charset="2"/>
              <a:buNone/>
            </a:pPr>
            <a:r>
              <a:rPr lang="en-US" sz="2800" b="1" dirty="0" smtClean="0">
                <a:solidFill>
                  <a:srgbClr val="000000"/>
                </a:solidFill>
                <a:cs typeface="Times New Roman" pitchFamily="18" charset="0"/>
              </a:rPr>
              <a:t>Input: </a:t>
            </a:r>
            <a:r>
              <a:rPr lang="en-US" sz="2800" dirty="0" smtClean="0">
                <a:solidFill>
                  <a:srgbClr val="000000"/>
                </a:solidFill>
                <a:cs typeface="Times New Roman" pitchFamily="18" charset="0"/>
              </a:rPr>
              <a:t>A universal relation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and a set of functional dependencies </a:t>
            </a:r>
            <a:r>
              <a:rPr lang="en-US" sz="2800" i="1" dirty="0" smtClean="0">
                <a:solidFill>
                  <a:srgbClr val="000000"/>
                </a:solidFill>
                <a:cs typeface="Times New Roman" pitchFamily="18" charset="0"/>
              </a:rPr>
              <a:t>F</a:t>
            </a:r>
            <a:r>
              <a:rPr lang="en-US" sz="2800" dirty="0" smtClean="0">
                <a:solidFill>
                  <a:srgbClr val="000000"/>
                </a:solidFill>
                <a:cs typeface="Times New Roman" pitchFamily="18" charset="0"/>
              </a:rPr>
              <a:t> on the attributes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a:t>
            </a:r>
          </a:p>
          <a:p>
            <a:pPr marL="609600" indent="-609600" algn="just">
              <a:lnSpc>
                <a:spcPct val="90000"/>
              </a:lnSpc>
              <a:buFont typeface="Wingdings" pitchFamily="2" charset="2"/>
              <a:buAutoNum type="arabicPeriod"/>
            </a:pPr>
            <a:r>
              <a:rPr lang="en-US" sz="2800" dirty="0" smtClean="0">
                <a:solidFill>
                  <a:srgbClr val="000000"/>
                </a:solidFill>
                <a:cs typeface="Times New Roman" pitchFamily="18" charset="0"/>
              </a:rPr>
              <a:t>Find a minimal cover </a:t>
            </a:r>
            <a:r>
              <a:rPr lang="en-US" sz="2800" i="1" dirty="0" smtClean="0">
                <a:solidFill>
                  <a:srgbClr val="000000"/>
                </a:solidFill>
                <a:cs typeface="Times New Roman" pitchFamily="18" charset="0"/>
              </a:rPr>
              <a:t>G</a:t>
            </a:r>
            <a:r>
              <a:rPr lang="en-US" sz="2800" dirty="0" smtClean="0">
                <a:solidFill>
                  <a:srgbClr val="000000"/>
                </a:solidFill>
                <a:cs typeface="Times New Roman" pitchFamily="18" charset="0"/>
              </a:rPr>
              <a:t> for </a:t>
            </a:r>
            <a:r>
              <a:rPr lang="en-US" sz="2800" i="1" dirty="0" smtClean="0">
                <a:solidFill>
                  <a:srgbClr val="000000"/>
                </a:solidFill>
                <a:cs typeface="Times New Roman" pitchFamily="18" charset="0"/>
              </a:rPr>
              <a:t>F</a:t>
            </a:r>
            <a:r>
              <a:rPr lang="en-US" sz="2800" dirty="0" smtClean="0">
                <a:solidFill>
                  <a:srgbClr val="000000"/>
                </a:solidFill>
                <a:cs typeface="Times New Roman" pitchFamily="18" charset="0"/>
              </a:rPr>
              <a:t> (use Algorithm 10.2);</a:t>
            </a:r>
          </a:p>
          <a:p>
            <a:pPr marL="609600" indent="-609600" algn="just">
              <a:lnSpc>
                <a:spcPct val="90000"/>
              </a:lnSpc>
              <a:buFont typeface="Wingdings" pitchFamily="2" charset="2"/>
              <a:buAutoNum type="arabicPeriod"/>
            </a:pPr>
            <a:r>
              <a:rPr lang="en-US" sz="2800" dirty="0" smtClean="0">
                <a:solidFill>
                  <a:srgbClr val="000000"/>
                </a:solidFill>
                <a:cs typeface="Times New Roman" pitchFamily="18" charset="0"/>
              </a:rPr>
              <a:t>For each left-hand-side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of a functional dependency that appears in </a:t>
            </a:r>
            <a:r>
              <a:rPr lang="en-US" sz="2800" i="1" dirty="0" smtClean="0">
                <a:solidFill>
                  <a:srgbClr val="000000"/>
                </a:solidFill>
                <a:cs typeface="Times New Roman" pitchFamily="18" charset="0"/>
              </a:rPr>
              <a:t>G</a:t>
            </a:r>
            <a:r>
              <a:rPr lang="en-US" sz="2800" dirty="0" smtClean="0">
                <a:solidFill>
                  <a:srgbClr val="000000"/>
                </a:solidFill>
                <a:cs typeface="Times New Roman" pitchFamily="18" charset="0"/>
              </a:rPr>
              <a:t>, create a relation schema in </a:t>
            </a:r>
            <a:r>
              <a:rPr lang="en-US" sz="2800" i="1" dirty="0" smtClean="0">
                <a:solidFill>
                  <a:srgbClr val="000000"/>
                </a:solidFill>
                <a:cs typeface="Times New Roman" pitchFamily="18" charset="0"/>
              </a:rPr>
              <a:t>D</a:t>
            </a:r>
            <a:r>
              <a:rPr lang="en-US" sz="2800" dirty="0" smtClean="0">
                <a:solidFill>
                  <a:srgbClr val="000000"/>
                </a:solidFill>
                <a:cs typeface="Times New Roman" pitchFamily="18" charset="0"/>
              </a:rPr>
              <a:t> with attributes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cs typeface="Arial" pitchFamily="34" charset="0"/>
              </a:rPr>
              <a:t>υ</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A</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 </a:t>
            </a:r>
            <a:r>
              <a:rPr lang="en-US" sz="2800" dirty="0" smtClean="0">
                <a:cs typeface="Arial" pitchFamily="34" charset="0"/>
              </a:rPr>
              <a:t>υ</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A</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 ... </a:t>
            </a:r>
            <a:r>
              <a:rPr lang="en-US" sz="2800" dirty="0" smtClean="0">
                <a:cs typeface="Arial" pitchFamily="34" charset="0"/>
              </a:rPr>
              <a:t>υ</a:t>
            </a:r>
            <a:r>
              <a:rPr lang="en-US" sz="2800" dirty="0" smtClean="0">
                <a:solidFill>
                  <a:srgbClr val="000000"/>
                </a:solidFill>
                <a:cs typeface="Times New Roman" pitchFamily="18" charset="0"/>
              </a:rPr>
              <a:t> {</a:t>
            </a:r>
            <a:r>
              <a:rPr lang="en-US" sz="2800" i="1" dirty="0" err="1" smtClean="0">
                <a:solidFill>
                  <a:srgbClr val="000000"/>
                </a:solidFill>
                <a:cs typeface="Times New Roman" pitchFamily="18" charset="0"/>
              </a:rPr>
              <a:t>A</a:t>
            </a:r>
            <a:r>
              <a:rPr lang="en-US" sz="2800" baseline="-30000" dirty="0" err="1" smtClean="0">
                <a:solidFill>
                  <a:srgbClr val="000000"/>
                </a:solidFill>
                <a:cs typeface="Times New Roman" pitchFamily="18" charset="0"/>
              </a:rPr>
              <a:t>k</a:t>
            </a:r>
            <a:r>
              <a:rPr lang="en-US" sz="2800" dirty="0" smtClean="0">
                <a:solidFill>
                  <a:srgbClr val="000000"/>
                </a:solidFill>
                <a:cs typeface="Times New Roman" pitchFamily="18" charset="0"/>
              </a:rPr>
              <a:t>}}, where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solidFill>
                  <a:srgbClr val="000000"/>
                </a:solidFill>
                <a:cs typeface="Tahoma" pitchFamily="34" charset="0"/>
                <a:sym typeface="Wingdings 3" pitchFamily="18" charset="2"/>
              </a:rPr>
              <a:t></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A</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solidFill>
                  <a:srgbClr val="000000"/>
                </a:solidFill>
                <a:cs typeface="Tahoma" pitchFamily="34" charset="0"/>
                <a:sym typeface="Wingdings 3" pitchFamily="18" charset="2"/>
              </a:rPr>
              <a:t></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A</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solidFill>
                  <a:srgbClr val="000000"/>
                </a:solidFill>
                <a:cs typeface="Tahoma" pitchFamily="34" charset="0"/>
                <a:sym typeface="Wingdings 3" pitchFamily="18" charset="2"/>
              </a:rPr>
              <a:t></a:t>
            </a:r>
            <a:r>
              <a:rPr lang="en-US" sz="2800" dirty="0" smtClean="0">
                <a:solidFill>
                  <a:srgbClr val="000000"/>
                </a:solidFill>
                <a:cs typeface="Times New Roman" pitchFamily="18" charset="0"/>
              </a:rPr>
              <a:t> </a:t>
            </a:r>
            <a:r>
              <a:rPr lang="en-US" sz="2800" i="1" dirty="0" err="1" smtClean="0">
                <a:solidFill>
                  <a:srgbClr val="000000"/>
                </a:solidFill>
                <a:cs typeface="Times New Roman" pitchFamily="18" charset="0"/>
              </a:rPr>
              <a:t>A</a:t>
            </a:r>
            <a:r>
              <a:rPr lang="en-US" sz="2800" baseline="-30000" dirty="0" err="1" smtClean="0">
                <a:solidFill>
                  <a:srgbClr val="000000"/>
                </a:solidFill>
                <a:cs typeface="Times New Roman" pitchFamily="18" charset="0"/>
              </a:rPr>
              <a:t>k</a:t>
            </a:r>
            <a:r>
              <a:rPr lang="en-US" sz="2800" dirty="0" smtClean="0">
                <a:solidFill>
                  <a:srgbClr val="000000"/>
                </a:solidFill>
                <a:cs typeface="Times New Roman" pitchFamily="18" charset="0"/>
              </a:rPr>
              <a:t> are the only dependencies in </a:t>
            </a:r>
            <a:r>
              <a:rPr lang="en-US" sz="2800" i="1" dirty="0" smtClean="0">
                <a:solidFill>
                  <a:srgbClr val="000000"/>
                </a:solidFill>
                <a:cs typeface="Times New Roman" pitchFamily="18" charset="0"/>
              </a:rPr>
              <a:t>G</a:t>
            </a:r>
            <a:r>
              <a:rPr lang="en-US" sz="2800" dirty="0" smtClean="0">
                <a:solidFill>
                  <a:srgbClr val="000000"/>
                </a:solidFill>
                <a:cs typeface="Times New Roman" pitchFamily="18" charset="0"/>
              </a:rPr>
              <a:t> with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as left-hand-side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is the </a:t>
            </a:r>
            <a:r>
              <a:rPr lang="en-US" sz="2800" i="1" dirty="0" smtClean="0">
                <a:solidFill>
                  <a:srgbClr val="000000"/>
                </a:solidFill>
                <a:cs typeface="Times New Roman" pitchFamily="18" charset="0"/>
              </a:rPr>
              <a:t>key</a:t>
            </a:r>
            <a:r>
              <a:rPr lang="en-US" sz="2800" dirty="0" smtClean="0">
                <a:solidFill>
                  <a:srgbClr val="000000"/>
                </a:solidFill>
                <a:cs typeface="Times New Roman" pitchFamily="18" charset="0"/>
              </a:rPr>
              <a:t> of this relation) ;</a:t>
            </a:r>
          </a:p>
          <a:p>
            <a:pPr marL="609600" indent="-609600" algn="just">
              <a:lnSpc>
                <a:spcPct val="90000"/>
              </a:lnSpc>
              <a:buFont typeface="Wingdings" pitchFamily="2" charset="2"/>
              <a:buAutoNum type="arabicPeriod"/>
            </a:pPr>
            <a:r>
              <a:rPr lang="en-US" sz="2800" dirty="0" smtClean="0">
                <a:cs typeface="Times New Roman" pitchFamily="18" charset="0"/>
              </a:rPr>
              <a:t>Place any remaining attributes (that have not been placed in any relation) in a single relation schema to ensure the attribute preservation property. </a:t>
            </a:r>
          </a:p>
          <a:p>
            <a:pPr marL="609600" indent="-609600" algn="just">
              <a:lnSpc>
                <a:spcPct val="90000"/>
              </a:lnSpc>
              <a:buFont typeface="Wingdings" pitchFamily="2" charset="2"/>
              <a:buNone/>
            </a:pPr>
            <a:r>
              <a:rPr lang="en-US" sz="2800" b="1" dirty="0" smtClean="0">
                <a:cs typeface="Times New Roman" pitchFamily="18" charset="0"/>
              </a:rPr>
              <a:t>Claim 3:</a:t>
            </a:r>
            <a:r>
              <a:rPr lang="en-US" sz="2800" dirty="0" smtClean="0">
                <a:cs typeface="Times New Roman" pitchFamily="18" charset="0"/>
              </a:rPr>
              <a:t> </a:t>
            </a:r>
            <a:r>
              <a:rPr lang="en-US" sz="2800" i="1" dirty="0" smtClean="0">
                <a:cs typeface="Times New Roman" pitchFamily="18" charset="0"/>
              </a:rPr>
              <a:t>Every relation schema created by Algorithm 11.2 is in 3NF.</a:t>
            </a:r>
            <a:r>
              <a:rPr lang="en-US" sz="2800" dirty="0" smtClean="0">
                <a:cs typeface="Times New Roman" pitchFamily="18" charset="0"/>
              </a:rPr>
              <a:t>   </a:t>
            </a: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Algorithms for Relational Database Schema Design (2)</a:t>
            </a:r>
            <a:endParaRPr lang="en-IN" sz="3200" dirty="0"/>
          </a:p>
        </p:txBody>
      </p:sp>
      <p:sp>
        <p:nvSpPr>
          <p:cNvPr id="3" name="Content Placeholder 2"/>
          <p:cNvSpPr>
            <a:spLocks noGrp="1"/>
          </p:cNvSpPr>
          <p:nvPr>
            <p:ph idx="1"/>
          </p:nvPr>
        </p:nvSpPr>
        <p:spPr/>
        <p:txBody>
          <a:bodyPr>
            <a:normAutofit fontScale="77500" lnSpcReduction="20000"/>
          </a:bodyPr>
          <a:lstStyle/>
          <a:p>
            <a:pPr marL="609600" indent="-609600" algn="just">
              <a:buFont typeface="Wingdings" pitchFamily="2" charset="2"/>
              <a:buNone/>
            </a:pPr>
            <a:r>
              <a:rPr lang="en-US" sz="2800" b="1" dirty="0" smtClean="0">
                <a:solidFill>
                  <a:srgbClr val="000000"/>
                </a:solidFill>
                <a:cs typeface="Courier New" pitchFamily="49" charset="0"/>
              </a:rPr>
              <a:t>Algorithm 11.3: </a:t>
            </a:r>
            <a:r>
              <a:rPr lang="en-US" sz="2800" b="1" dirty="0" smtClean="0">
                <a:solidFill>
                  <a:srgbClr val="000000"/>
                </a:solidFill>
                <a:cs typeface="Times New Roman" pitchFamily="18" charset="0"/>
              </a:rPr>
              <a:t>Relational Decomposition into BCNF with Lossless (non-additive) join property</a:t>
            </a:r>
          </a:p>
          <a:p>
            <a:pPr marL="609600" indent="-609600" algn="just">
              <a:buFont typeface="Wingdings" pitchFamily="2" charset="2"/>
              <a:buNone/>
            </a:pPr>
            <a:r>
              <a:rPr lang="en-US" sz="2800" b="1" dirty="0" smtClean="0">
                <a:solidFill>
                  <a:srgbClr val="000000"/>
                </a:solidFill>
                <a:cs typeface="Times New Roman" pitchFamily="18" charset="0"/>
              </a:rPr>
              <a:t>Input: </a:t>
            </a:r>
            <a:r>
              <a:rPr lang="en-US" sz="2800" dirty="0" smtClean="0">
                <a:solidFill>
                  <a:srgbClr val="000000"/>
                </a:solidFill>
                <a:cs typeface="Times New Roman" pitchFamily="18" charset="0"/>
              </a:rPr>
              <a:t>A universal relation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and a set of functional dependencies </a:t>
            </a:r>
            <a:r>
              <a:rPr lang="en-US" sz="2800" i="1" dirty="0" smtClean="0">
                <a:solidFill>
                  <a:srgbClr val="000000"/>
                </a:solidFill>
                <a:cs typeface="Times New Roman" pitchFamily="18" charset="0"/>
              </a:rPr>
              <a:t>F</a:t>
            </a:r>
            <a:r>
              <a:rPr lang="en-US" sz="2800" dirty="0" smtClean="0">
                <a:solidFill>
                  <a:srgbClr val="000000"/>
                </a:solidFill>
                <a:cs typeface="Times New Roman" pitchFamily="18" charset="0"/>
              </a:rPr>
              <a:t> on the attributes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a:t>
            </a:r>
          </a:p>
          <a:p>
            <a:pPr marL="609600" indent="-609600" algn="just">
              <a:buFont typeface="Wingdings" pitchFamily="2" charset="2"/>
              <a:buAutoNum type="arabicPeriod"/>
            </a:pPr>
            <a:r>
              <a:rPr lang="en-US" sz="2800" dirty="0" smtClean="0">
                <a:solidFill>
                  <a:srgbClr val="000000"/>
                </a:solidFill>
                <a:cs typeface="Times New Roman" pitchFamily="18" charset="0"/>
              </a:rPr>
              <a:t>Set D := {R};</a:t>
            </a:r>
          </a:p>
          <a:p>
            <a:pPr marL="609600" indent="-609600" algn="just">
              <a:buFont typeface="Wingdings" pitchFamily="2" charset="2"/>
              <a:buAutoNum type="arabicPeriod"/>
            </a:pPr>
            <a:r>
              <a:rPr lang="en-US" sz="2800" dirty="0" smtClean="0">
                <a:solidFill>
                  <a:srgbClr val="000000"/>
                </a:solidFill>
                <a:cs typeface="Times New Roman" pitchFamily="18" charset="0"/>
              </a:rPr>
              <a:t>While there is a relation schema </a:t>
            </a:r>
            <a:r>
              <a:rPr lang="en-US" sz="2800" i="1" dirty="0" smtClean="0">
                <a:solidFill>
                  <a:srgbClr val="000000"/>
                </a:solidFill>
                <a:cs typeface="Times New Roman" pitchFamily="18" charset="0"/>
              </a:rPr>
              <a:t>Q</a:t>
            </a:r>
            <a:r>
              <a:rPr lang="en-US" sz="2800" dirty="0" smtClean="0">
                <a:solidFill>
                  <a:srgbClr val="000000"/>
                </a:solidFill>
                <a:cs typeface="Times New Roman" pitchFamily="18" charset="0"/>
              </a:rPr>
              <a:t> in </a:t>
            </a:r>
            <a:r>
              <a:rPr lang="en-US" sz="2800" i="1" dirty="0" smtClean="0">
                <a:solidFill>
                  <a:srgbClr val="000000"/>
                </a:solidFill>
                <a:cs typeface="Times New Roman" pitchFamily="18" charset="0"/>
              </a:rPr>
              <a:t>D</a:t>
            </a:r>
            <a:r>
              <a:rPr lang="en-US" sz="2800" dirty="0" smtClean="0">
                <a:solidFill>
                  <a:srgbClr val="000000"/>
                </a:solidFill>
                <a:cs typeface="Times New Roman" pitchFamily="18" charset="0"/>
              </a:rPr>
              <a:t> that is not in BCNF </a:t>
            </a:r>
          </a:p>
          <a:p>
            <a:pPr marL="609600" indent="-609600" algn="just">
              <a:buFont typeface="Wingdings" pitchFamily="2" charset="2"/>
              <a:buNone/>
            </a:pPr>
            <a:r>
              <a:rPr lang="en-US" sz="2800" dirty="0" smtClean="0">
                <a:solidFill>
                  <a:srgbClr val="000000"/>
                </a:solidFill>
                <a:cs typeface="Times New Roman" pitchFamily="18" charset="0"/>
              </a:rPr>
              <a:t>	do {</a:t>
            </a:r>
          </a:p>
          <a:p>
            <a:pPr marL="609600" indent="-609600" algn="just">
              <a:buFont typeface="Wingdings" pitchFamily="2" charset="2"/>
              <a:buNone/>
            </a:pPr>
            <a:r>
              <a:rPr lang="en-US" sz="2800" dirty="0" smtClean="0">
                <a:solidFill>
                  <a:srgbClr val="000000"/>
                </a:solidFill>
                <a:cs typeface="Times New Roman" pitchFamily="18" charset="0"/>
              </a:rPr>
              <a:t>		choose a relation schema </a:t>
            </a:r>
            <a:r>
              <a:rPr lang="en-US" sz="2800" i="1" dirty="0" smtClean="0">
                <a:solidFill>
                  <a:srgbClr val="000000"/>
                </a:solidFill>
                <a:cs typeface="Times New Roman" pitchFamily="18" charset="0"/>
              </a:rPr>
              <a:t>Q</a:t>
            </a:r>
            <a:r>
              <a:rPr lang="en-US" sz="2800" dirty="0" smtClean="0">
                <a:solidFill>
                  <a:srgbClr val="000000"/>
                </a:solidFill>
                <a:cs typeface="Times New Roman" pitchFamily="18" charset="0"/>
              </a:rPr>
              <a:t> in </a:t>
            </a:r>
            <a:r>
              <a:rPr lang="en-US" sz="2800" i="1" dirty="0" smtClean="0">
                <a:solidFill>
                  <a:srgbClr val="000000"/>
                </a:solidFill>
                <a:cs typeface="Times New Roman" pitchFamily="18" charset="0"/>
              </a:rPr>
              <a:t>D</a:t>
            </a:r>
            <a:r>
              <a:rPr lang="en-US" sz="2800" dirty="0" smtClean="0">
                <a:solidFill>
                  <a:srgbClr val="000000"/>
                </a:solidFill>
                <a:cs typeface="Times New Roman" pitchFamily="18" charset="0"/>
              </a:rPr>
              <a:t> that is not in BCNF;</a:t>
            </a:r>
          </a:p>
          <a:p>
            <a:pPr marL="609600" indent="-609600" algn="just">
              <a:buFont typeface="Wingdings" pitchFamily="2" charset="2"/>
              <a:buNone/>
            </a:pPr>
            <a:r>
              <a:rPr lang="en-US" sz="2800" dirty="0" smtClean="0">
                <a:solidFill>
                  <a:srgbClr val="000000"/>
                </a:solidFill>
                <a:cs typeface="Times New Roman" pitchFamily="18" charset="0"/>
              </a:rPr>
              <a:t>            find a functional dependency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solidFill>
                  <a:srgbClr val="000000"/>
                </a:solidFill>
                <a:cs typeface="Tahoma" pitchFamily="34" charset="0"/>
                <a:sym typeface="Wingdings 3" pitchFamily="18" charset="2"/>
              </a:rPr>
              <a:t></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 in </a:t>
            </a:r>
            <a:r>
              <a:rPr lang="en-US" sz="2800" i="1" dirty="0" smtClean="0">
                <a:solidFill>
                  <a:srgbClr val="000000"/>
                </a:solidFill>
                <a:cs typeface="Times New Roman" pitchFamily="18" charset="0"/>
              </a:rPr>
              <a:t>Q</a:t>
            </a:r>
            <a:r>
              <a:rPr lang="en-US" sz="2800" dirty="0" smtClean="0">
                <a:solidFill>
                  <a:srgbClr val="000000"/>
                </a:solidFill>
                <a:cs typeface="Times New Roman" pitchFamily="18" charset="0"/>
              </a:rPr>
              <a:t> that violates BCNF;</a:t>
            </a:r>
          </a:p>
          <a:p>
            <a:pPr marL="609600" indent="-609600" algn="just">
              <a:buFont typeface="Wingdings" pitchFamily="2" charset="2"/>
              <a:buNone/>
            </a:pPr>
            <a:r>
              <a:rPr lang="en-US" sz="2800" dirty="0" smtClean="0">
                <a:solidFill>
                  <a:srgbClr val="000000"/>
                </a:solidFill>
                <a:cs typeface="Times New Roman" pitchFamily="18" charset="0"/>
              </a:rPr>
              <a:t>            replace </a:t>
            </a:r>
            <a:r>
              <a:rPr lang="en-US" sz="2800" i="1" dirty="0" smtClean="0">
                <a:solidFill>
                  <a:srgbClr val="000000"/>
                </a:solidFill>
                <a:cs typeface="Times New Roman" pitchFamily="18" charset="0"/>
              </a:rPr>
              <a:t>Q</a:t>
            </a:r>
            <a:r>
              <a:rPr lang="en-US" sz="2800" dirty="0" smtClean="0">
                <a:solidFill>
                  <a:srgbClr val="000000"/>
                </a:solidFill>
                <a:cs typeface="Times New Roman" pitchFamily="18" charset="0"/>
              </a:rPr>
              <a:t> in </a:t>
            </a:r>
            <a:r>
              <a:rPr lang="en-US" sz="2800" i="1" dirty="0" smtClean="0">
                <a:solidFill>
                  <a:srgbClr val="000000"/>
                </a:solidFill>
                <a:cs typeface="Times New Roman" pitchFamily="18" charset="0"/>
              </a:rPr>
              <a:t>D</a:t>
            </a:r>
            <a:r>
              <a:rPr lang="en-US" sz="2800" dirty="0" smtClean="0">
                <a:solidFill>
                  <a:srgbClr val="000000"/>
                </a:solidFill>
                <a:cs typeface="Times New Roman" pitchFamily="18" charset="0"/>
              </a:rPr>
              <a:t> by two relation schemas (</a:t>
            </a:r>
            <a:r>
              <a:rPr lang="en-US" sz="2800" i="1" dirty="0" smtClean="0">
                <a:solidFill>
                  <a:srgbClr val="000000"/>
                </a:solidFill>
                <a:cs typeface="Times New Roman" pitchFamily="18" charset="0"/>
              </a:rPr>
              <a:t>Q</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 and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cs typeface="Arial" pitchFamily="34" charset="0"/>
              </a:rPr>
              <a:t>υ</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a:t>
            </a:r>
          </a:p>
          <a:p>
            <a:pPr marL="609600" indent="-609600">
              <a:buFont typeface="Wingdings" pitchFamily="2" charset="2"/>
              <a:buNone/>
            </a:pPr>
            <a:r>
              <a:rPr lang="en-US" sz="2800" dirty="0" smtClean="0">
                <a:cs typeface="Times New Roman" pitchFamily="18" charset="0"/>
              </a:rPr>
              <a:t>	}; </a:t>
            </a:r>
          </a:p>
          <a:p>
            <a:pPr marL="609600" indent="-609600">
              <a:buFont typeface="Wingdings" pitchFamily="2" charset="2"/>
              <a:buNone/>
            </a:pPr>
            <a:r>
              <a:rPr lang="en-US" sz="2800" b="1" dirty="0" smtClean="0">
                <a:solidFill>
                  <a:srgbClr val="000000"/>
                </a:solidFill>
                <a:cs typeface="Times New Roman" pitchFamily="18" charset="0"/>
              </a:rPr>
              <a:t>Assumption</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No null values are allowed for the join attributes.</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Algorithms for Relational Database Schema Design (3)</a:t>
            </a:r>
            <a:endParaRPr lang="en-IN" sz="3200" dirty="0"/>
          </a:p>
        </p:txBody>
      </p:sp>
      <p:sp>
        <p:nvSpPr>
          <p:cNvPr id="3" name="Content Placeholder 2"/>
          <p:cNvSpPr>
            <a:spLocks noGrp="1"/>
          </p:cNvSpPr>
          <p:nvPr>
            <p:ph idx="1"/>
          </p:nvPr>
        </p:nvSpPr>
        <p:spPr>
          <a:xfrm>
            <a:off x="457200" y="1935480"/>
            <a:ext cx="8229600" cy="4733880"/>
          </a:xfrm>
        </p:spPr>
        <p:txBody>
          <a:bodyPr>
            <a:normAutofit fontScale="77500" lnSpcReduction="20000"/>
          </a:bodyPr>
          <a:lstStyle/>
          <a:p>
            <a:pPr marL="609600" indent="-609600" algn="just">
              <a:lnSpc>
                <a:spcPct val="90000"/>
              </a:lnSpc>
              <a:buFont typeface="Wingdings" pitchFamily="2" charset="2"/>
              <a:buNone/>
            </a:pPr>
            <a:r>
              <a:rPr lang="en-US" sz="2800" b="1" dirty="0" smtClean="0">
                <a:solidFill>
                  <a:srgbClr val="000000"/>
                </a:solidFill>
                <a:cs typeface="Courier New" pitchFamily="49" charset="0"/>
              </a:rPr>
              <a:t>Algorithm 11.4 </a:t>
            </a:r>
            <a:r>
              <a:rPr lang="en-US" sz="2800" b="1" dirty="0" smtClean="0">
                <a:solidFill>
                  <a:srgbClr val="000000"/>
                </a:solidFill>
                <a:cs typeface="Times New Roman" pitchFamily="18" charset="0"/>
              </a:rPr>
              <a:t>Relational Synthesis into 3NF with Dependency Preservation and Lossless (Non-Additive) Join Property</a:t>
            </a:r>
          </a:p>
          <a:p>
            <a:pPr marL="609600" indent="-609600" algn="just">
              <a:lnSpc>
                <a:spcPct val="90000"/>
              </a:lnSpc>
              <a:buFont typeface="Wingdings" pitchFamily="2" charset="2"/>
              <a:buNone/>
            </a:pPr>
            <a:r>
              <a:rPr lang="en-US" sz="2800" b="1" dirty="0" smtClean="0">
                <a:solidFill>
                  <a:srgbClr val="000000"/>
                </a:solidFill>
                <a:cs typeface="Times New Roman" pitchFamily="18" charset="0"/>
              </a:rPr>
              <a:t>Input: </a:t>
            </a:r>
            <a:r>
              <a:rPr lang="en-US" sz="2800" dirty="0" smtClean="0">
                <a:solidFill>
                  <a:srgbClr val="000000"/>
                </a:solidFill>
                <a:cs typeface="Times New Roman" pitchFamily="18" charset="0"/>
              </a:rPr>
              <a:t>A universal relation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and a set of functional dependencies </a:t>
            </a:r>
            <a:r>
              <a:rPr lang="en-US" sz="2800" i="1" dirty="0" smtClean="0">
                <a:solidFill>
                  <a:srgbClr val="000000"/>
                </a:solidFill>
                <a:cs typeface="Times New Roman" pitchFamily="18" charset="0"/>
              </a:rPr>
              <a:t>F</a:t>
            </a:r>
            <a:r>
              <a:rPr lang="en-US" sz="2800" dirty="0" smtClean="0">
                <a:solidFill>
                  <a:srgbClr val="000000"/>
                </a:solidFill>
                <a:cs typeface="Times New Roman" pitchFamily="18" charset="0"/>
              </a:rPr>
              <a:t> on the attributes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a:t>
            </a:r>
          </a:p>
          <a:p>
            <a:pPr marL="609600" indent="-609600" algn="just">
              <a:lnSpc>
                <a:spcPct val="90000"/>
              </a:lnSpc>
              <a:buFont typeface="Wingdings" pitchFamily="2" charset="2"/>
              <a:buAutoNum type="arabicPeriod"/>
            </a:pPr>
            <a:r>
              <a:rPr lang="en-US" sz="2800" dirty="0" smtClean="0">
                <a:solidFill>
                  <a:srgbClr val="000000"/>
                </a:solidFill>
                <a:cs typeface="Times New Roman" pitchFamily="18" charset="0"/>
              </a:rPr>
              <a:t>Find a minimal cover </a:t>
            </a:r>
            <a:r>
              <a:rPr lang="en-US" sz="2800" i="1" dirty="0" smtClean="0">
                <a:solidFill>
                  <a:srgbClr val="000000"/>
                </a:solidFill>
                <a:cs typeface="Times New Roman" pitchFamily="18" charset="0"/>
              </a:rPr>
              <a:t>G</a:t>
            </a:r>
            <a:r>
              <a:rPr lang="en-US" sz="2800" dirty="0" smtClean="0">
                <a:solidFill>
                  <a:srgbClr val="000000"/>
                </a:solidFill>
                <a:cs typeface="Times New Roman" pitchFamily="18" charset="0"/>
              </a:rPr>
              <a:t> for </a:t>
            </a:r>
            <a:r>
              <a:rPr lang="en-US" sz="2800" i="1" dirty="0" smtClean="0">
                <a:solidFill>
                  <a:srgbClr val="000000"/>
                </a:solidFill>
                <a:cs typeface="Times New Roman" pitchFamily="18" charset="0"/>
              </a:rPr>
              <a:t>F</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Use Algorithm 10.2</a:t>
            </a:r>
            <a:r>
              <a:rPr lang="en-US" sz="2800" dirty="0" smtClean="0">
                <a:solidFill>
                  <a:srgbClr val="000000"/>
                </a:solidFill>
                <a:cs typeface="Times New Roman" pitchFamily="18" charset="0"/>
              </a:rPr>
              <a:t>).</a:t>
            </a:r>
          </a:p>
          <a:p>
            <a:pPr marL="609600" indent="-609600" algn="just">
              <a:lnSpc>
                <a:spcPct val="90000"/>
              </a:lnSpc>
              <a:buFont typeface="Wingdings" pitchFamily="2" charset="2"/>
              <a:buAutoNum type="arabicPeriod"/>
            </a:pPr>
            <a:r>
              <a:rPr lang="en-US" sz="2800" dirty="0" smtClean="0">
                <a:solidFill>
                  <a:srgbClr val="000000"/>
                </a:solidFill>
                <a:cs typeface="Times New Roman" pitchFamily="18" charset="0"/>
              </a:rPr>
              <a:t>For each left-hand-side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of a functional dependency that appears in </a:t>
            </a:r>
            <a:r>
              <a:rPr lang="en-US" sz="2800" i="1" dirty="0" smtClean="0">
                <a:solidFill>
                  <a:srgbClr val="000000"/>
                </a:solidFill>
                <a:cs typeface="Times New Roman" pitchFamily="18" charset="0"/>
              </a:rPr>
              <a:t>G,</a:t>
            </a:r>
            <a:r>
              <a:rPr lang="en-US" sz="2800" dirty="0" smtClean="0">
                <a:solidFill>
                  <a:srgbClr val="000000"/>
                </a:solidFill>
                <a:cs typeface="Times New Roman" pitchFamily="18" charset="0"/>
              </a:rPr>
              <a:t> create a relation schema in </a:t>
            </a:r>
            <a:r>
              <a:rPr lang="en-US" sz="2800" i="1" dirty="0" smtClean="0">
                <a:solidFill>
                  <a:srgbClr val="000000"/>
                </a:solidFill>
                <a:cs typeface="Times New Roman" pitchFamily="18" charset="0"/>
              </a:rPr>
              <a:t>D</a:t>
            </a:r>
            <a:r>
              <a:rPr lang="en-US" sz="2800" dirty="0" smtClean="0">
                <a:solidFill>
                  <a:srgbClr val="000000"/>
                </a:solidFill>
                <a:cs typeface="Times New Roman" pitchFamily="18" charset="0"/>
              </a:rPr>
              <a:t> with attributes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cs typeface="Arial" pitchFamily="34" charset="0"/>
              </a:rPr>
              <a:t>υ</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A</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 </a:t>
            </a:r>
            <a:r>
              <a:rPr lang="en-US" sz="2800" dirty="0" smtClean="0">
                <a:cs typeface="Arial" pitchFamily="34" charset="0"/>
              </a:rPr>
              <a:t>υ</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A</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 ... </a:t>
            </a:r>
            <a:r>
              <a:rPr lang="en-US" sz="2800" dirty="0" smtClean="0">
                <a:cs typeface="Arial" pitchFamily="34" charset="0"/>
              </a:rPr>
              <a:t>υ</a:t>
            </a:r>
            <a:r>
              <a:rPr lang="en-US" sz="2800" dirty="0" smtClean="0">
                <a:solidFill>
                  <a:srgbClr val="000000"/>
                </a:solidFill>
                <a:cs typeface="Times New Roman" pitchFamily="18" charset="0"/>
              </a:rPr>
              <a:t> {</a:t>
            </a:r>
            <a:r>
              <a:rPr lang="en-US" sz="2800" i="1" dirty="0" err="1" smtClean="0">
                <a:solidFill>
                  <a:srgbClr val="000000"/>
                </a:solidFill>
                <a:cs typeface="Times New Roman" pitchFamily="18" charset="0"/>
              </a:rPr>
              <a:t>A</a:t>
            </a:r>
            <a:r>
              <a:rPr lang="en-US" sz="2800" baseline="-30000" dirty="0" err="1" smtClean="0">
                <a:solidFill>
                  <a:srgbClr val="000000"/>
                </a:solidFill>
                <a:cs typeface="Times New Roman" pitchFamily="18" charset="0"/>
              </a:rPr>
              <a:t>k</a:t>
            </a:r>
            <a:r>
              <a:rPr lang="en-US" sz="2800" dirty="0" smtClean="0">
                <a:solidFill>
                  <a:srgbClr val="000000"/>
                </a:solidFill>
                <a:cs typeface="Times New Roman" pitchFamily="18" charset="0"/>
              </a:rPr>
              <a:t>}}, where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solidFill>
                  <a:srgbClr val="000000"/>
                </a:solidFill>
                <a:cs typeface="Tahoma" pitchFamily="34" charset="0"/>
                <a:sym typeface="Wingdings 3" pitchFamily="18" charset="2"/>
              </a:rPr>
              <a:t></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A</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solidFill>
                  <a:srgbClr val="000000"/>
                </a:solidFill>
                <a:cs typeface="Tahoma" pitchFamily="34" charset="0"/>
                <a:sym typeface="Wingdings 3" pitchFamily="18" charset="2"/>
              </a:rPr>
              <a:t></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A</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solidFill>
                  <a:srgbClr val="000000"/>
                </a:solidFill>
                <a:cs typeface="Tahoma" pitchFamily="34" charset="0"/>
                <a:sym typeface="Wingdings 3" pitchFamily="18" charset="2"/>
              </a:rPr>
              <a:t>–&gt;</a:t>
            </a:r>
            <a:r>
              <a:rPr lang="en-US" sz="2800" i="1" dirty="0" err="1" smtClean="0">
                <a:solidFill>
                  <a:srgbClr val="000000"/>
                </a:solidFill>
                <a:cs typeface="Times New Roman" pitchFamily="18" charset="0"/>
              </a:rPr>
              <a:t>A</a:t>
            </a:r>
            <a:r>
              <a:rPr lang="en-US" sz="2800" baseline="-30000" dirty="0" err="1" smtClean="0">
                <a:solidFill>
                  <a:srgbClr val="000000"/>
                </a:solidFill>
                <a:cs typeface="Times New Roman" pitchFamily="18" charset="0"/>
              </a:rPr>
              <a:t>k</a:t>
            </a:r>
            <a:r>
              <a:rPr lang="en-US" sz="2800" dirty="0" smtClean="0">
                <a:solidFill>
                  <a:srgbClr val="000000"/>
                </a:solidFill>
                <a:cs typeface="Times New Roman" pitchFamily="18" charset="0"/>
              </a:rPr>
              <a:t> are the only dependencies in </a:t>
            </a:r>
            <a:r>
              <a:rPr lang="en-US" sz="2800" i="1" dirty="0" smtClean="0">
                <a:solidFill>
                  <a:srgbClr val="000000"/>
                </a:solidFill>
                <a:cs typeface="Times New Roman" pitchFamily="18" charset="0"/>
              </a:rPr>
              <a:t>G</a:t>
            </a:r>
            <a:r>
              <a:rPr lang="en-US" sz="2800" dirty="0" smtClean="0">
                <a:solidFill>
                  <a:srgbClr val="000000"/>
                </a:solidFill>
                <a:cs typeface="Times New Roman" pitchFamily="18" charset="0"/>
              </a:rPr>
              <a:t> with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as left-hand-side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is the </a:t>
            </a:r>
            <a:r>
              <a:rPr lang="en-US" sz="2800" i="1" dirty="0" smtClean="0">
                <a:solidFill>
                  <a:srgbClr val="000000"/>
                </a:solidFill>
                <a:cs typeface="Times New Roman" pitchFamily="18" charset="0"/>
              </a:rPr>
              <a:t>key</a:t>
            </a:r>
            <a:r>
              <a:rPr lang="en-US" sz="2800" dirty="0" smtClean="0">
                <a:solidFill>
                  <a:srgbClr val="000000"/>
                </a:solidFill>
                <a:cs typeface="Times New Roman" pitchFamily="18" charset="0"/>
              </a:rPr>
              <a:t> of this relation).</a:t>
            </a:r>
          </a:p>
          <a:p>
            <a:pPr marL="609600" indent="-609600" algn="just">
              <a:lnSpc>
                <a:spcPct val="90000"/>
              </a:lnSpc>
              <a:buFont typeface="Wingdings" pitchFamily="2" charset="2"/>
              <a:buAutoNum type="arabicPeriod"/>
            </a:pPr>
            <a:r>
              <a:rPr lang="en-US" sz="2800" dirty="0" smtClean="0">
                <a:solidFill>
                  <a:srgbClr val="000000"/>
                </a:solidFill>
                <a:cs typeface="Times New Roman" pitchFamily="18" charset="0"/>
              </a:rPr>
              <a:t>If none of the relation schemas in </a:t>
            </a:r>
            <a:r>
              <a:rPr lang="en-US" sz="2800" i="1" dirty="0" smtClean="0">
                <a:solidFill>
                  <a:srgbClr val="000000"/>
                </a:solidFill>
                <a:cs typeface="Times New Roman" pitchFamily="18" charset="0"/>
              </a:rPr>
              <a:t>D</a:t>
            </a:r>
            <a:r>
              <a:rPr lang="en-US" sz="2800" dirty="0" smtClean="0">
                <a:solidFill>
                  <a:srgbClr val="000000"/>
                </a:solidFill>
                <a:cs typeface="Times New Roman" pitchFamily="18" charset="0"/>
              </a:rPr>
              <a:t> contains a key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then create one more relation schema in </a:t>
            </a:r>
            <a:r>
              <a:rPr lang="en-US" sz="2800" i="1" dirty="0" smtClean="0">
                <a:solidFill>
                  <a:srgbClr val="000000"/>
                </a:solidFill>
                <a:cs typeface="Times New Roman" pitchFamily="18" charset="0"/>
              </a:rPr>
              <a:t>D</a:t>
            </a:r>
            <a:r>
              <a:rPr lang="en-US" sz="2800" dirty="0" smtClean="0">
                <a:solidFill>
                  <a:srgbClr val="000000"/>
                </a:solidFill>
                <a:cs typeface="Times New Roman" pitchFamily="18" charset="0"/>
              </a:rPr>
              <a:t> that contains attributes that form a key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Use Algorithm 11.4a to find the key of R</a:t>
            </a:r>
            <a:r>
              <a:rPr lang="en-US" sz="2800" dirty="0" smtClean="0">
                <a:solidFill>
                  <a:srgbClr val="000000"/>
                </a:solidFill>
                <a:cs typeface="Times New Roman" pitchFamily="18" charset="0"/>
              </a:rPr>
              <a:t>)</a:t>
            </a:r>
          </a:p>
          <a:p>
            <a:pPr marL="609600" indent="-609600" algn="just">
              <a:lnSpc>
                <a:spcPct val="90000"/>
              </a:lnSpc>
              <a:buFont typeface="Wingdings" pitchFamily="2" charset="2"/>
              <a:buAutoNum type="arabicPeriod"/>
            </a:pPr>
            <a:r>
              <a:rPr lang="en-US" sz="2800" dirty="0" smtClean="0">
                <a:solidFill>
                  <a:srgbClr val="000000"/>
                </a:solidFill>
                <a:cs typeface="Times New Roman" pitchFamily="18" charset="0"/>
              </a:rPr>
              <a:t>Eliminate redundant relations from the resulting set of relations in the relational database schema. A relation R is considered redundant if R is a projection of another relation S in the schema; alternately, R is subsumed by S.</a:t>
            </a:r>
          </a:p>
          <a:p>
            <a:pPr marL="609600" indent="-609600" algn="just">
              <a:lnSpc>
                <a:spcPct val="90000"/>
              </a:lnSpc>
              <a:buFont typeface="Wingdings" pitchFamily="2" charset="2"/>
              <a:buNone/>
            </a:pPr>
            <a:endParaRPr lang="en-US" sz="2800" dirty="0" smtClean="0">
              <a:solidFill>
                <a:srgbClr val="000000"/>
              </a:solidFill>
              <a:cs typeface="Times New Roman" pitchFamily="18" charset="0"/>
            </a:endParaRPr>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Algorithms for Relational Database Schema Design (4)</a:t>
            </a:r>
            <a:endParaRPr lang="en-IN" sz="3200" dirty="0"/>
          </a:p>
        </p:txBody>
      </p:sp>
      <p:sp>
        <p:nvSpPr>
          <p:cNvPr id="3" name="Content Placeholder 2"/>
          <p:cNvSpPr>
            <a:spLocks noGrp="1"/>
          </p:cNvSpPr>
          <p:nvPr>
            <p:ph idx="1"/>
          </p:nvPr>
        </p:nvSpPr>
        <p:spPr/>
        <p:txBody>
          <a:bodyPr>
            <a:normAutofit fontScale="92500"/>
          </a:bodyPr>
          <a:lstStyle/>
          <a:p>
            <a:pPr marL="609600" indent="-609600" algn="just">
              <a:buFont typeface="Wingdings" pitchFamily="2" charset="2"/>
              <a:buNone/>
            </a:pPr>
            <a:r>
              <a:rPr lang="en-US" sz="3200" b="1" dirty="0" smtClean="0">
                <a:solidFill>
                  <a:srgbClr val="000000"/>
                </a:solidFill>
                <a:cs typeface="Courier New" pitchFamily="49" charset="0"/>
              </a:rPr>
              <a:t>Algorithm 11.4a </a:t>
            </a:r>
            <a:r>
              <a:rPr lang="en-US" sz="3200" b="1" dirty="0" smtClean="0">
                <a:solidFill>
                  <a:srgbClr val="000000"/>
                </a:solidFill>
                <a:cs typeface="Times New Roman" pitchFamily="18" charset="0"/>
              </a:rPr>
              <a:t>Finding a Key </a:t>
            </a:r>
            <a:r>
              <a:rPr lang="en-US" sz="3200" b="1" i="1" dirty="0" smtClean="0">
                <a:solidFill>
                  <a:srgbClr val="000000"/>
                </a:solidFill>
                <a:cs typeface="Times New Roman" pitchFamily="18" charset="0"/>
              </a:rPr>
              <a:t>K</a:t>
            </a:r>
            <a:r>
              <a:rPr lang="en-US" sz="3200" b="1" dirty="0" smtClean="0">
                <a:solidFill>
                  <a:srgbClr val="000000"/>
                </a:solidFill>
                <a:cs typeface="Times New Roman" pitchFamily="18" charset="0"/>
              </a:rPr>
              <a:t> for </a:t>
            </a:r>
            <a:r>
              <a:rPr lang="en-US" sz="3200" b="1" i="1" dirty="0" smtClean="0">
                <a:solidFill>
                  <a:srgbClr val="000000"/>
                </a:solidFill>
                <a:cs typeface="Times New Roman" pitchFamily="18" charset="0"/>
              </a:rPr>
              <a:t>R</a:t>
            </a:r>
            <a:r>
              <a:rPr lang="en-US" sz="3200" b="1" dirty="0" smtClean="0">
                <a:solidFill>
                  <a:srgbClr val="000000"/>
                </a:solidFill>
                <a:cs typeface="Times New Roman" pitchFamily="18" charset="0"/>
              </a:rPr>
              <a:t> Given a set </a:t>
            </a:r>
            <a:r>
              <a:rPr lang="en-US" sz="3200" b="1" i="1" dirty="0" smtClean="0">
                <a:solidFill>
                  <a:srgbClr val="000000"/>
                </a:solidFill>
                <a:cs typeface="Times New Roman" pitchFamily="18" charset="0"/>
              </a:rPr>
              <a:t>F</a:t>
            </a:r>
            <a:r>
              <a:rPr lang="en-US" sz="3200" b="1" dirty="0" smtClean="0">
                <a:solidFill>
                  <a:srgbClr val="000000"/>
                </a:solidFill>
                <a:cs typeface="Times New Roman" pitchFamily="18" charset="0"/>
              </a:rPr>
              <a:t> of Functional Dependencies</a:t>
            </a:r>
          </a:p>
          <a:p>
            <a:pPr marL="609600" indent="-609600" algn="just">
              <a:buFont typeface="Wingdings" pitchFamily="2" charset="2"/>
              <a:buNone/>
            </a:pPr>
            <a:r>
              <a:rPr lang="en-US" sz="2800" b="1" dirty="0" smtClean="0">
                <a:solidFill>
                  <a:srgbClr val="000000"/>
                </a:solidFill>
                <a:cs typeface="Times New Roman" pitchFamily="18" charset="0"/>
              </a:rPr>
              <a:t>Input:</a:t>
            </a:r>
            <a:r>
              <a:rPr lang="en-US" sz="3200" b="1" dirty="0" smtClean="0">
                <a:solidFill>
                  <a:srgbClr val="000000"/>
                </a:solidFill>
                <a:cs typeface="Times New Roman" pitchFamily="18" charset="0"/>
              </a:rPr>
              <a:t> </a:t>
            </a:r>
            <a:r>
              <a:rPr lang="en-US" sz="2800" dirty="0" smtClean="0">
                <a:solidFill>
                  <a:srgbClr val="000000"/>
                </a:solidFill>
                <a:cs typeface="Times New Roman" pitchFamily="18" charset="0"/>
              </a:rPr>
              <a:t>A universal relation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and a set of functional dependencies </a:t>
            </a:r>
            <a:r>
              <a:rPr lang="en-US" sz="2800" i="1" dirty="0" smtClean="0">
                <a:solidFill>
                  <a:srgbClr val="000000"/>
                </a:solidFill>
                <a:cs typeface="Times New Roman" pitchFamily="18" charset="0"/>
              </a:rPr>
              <a:t>F</a:t>
            </a:r>
            <a:r>
              <a:rPr lang="en-US" sz="2800" dirty="0" smtClean="0">
                <a:solidFill>
                  <a:srgbClr val="000000"/>
                </a:solidFill>
                <a:cs typeface="Times New Roman" pitchFamily="18" charset="0"/>
              </a:rPr>
              <a:t> on the attributes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a:t>
            </a:r>
          </a:p>
          <a:p>
            <a:pPr marL="609600" indent="-609600" algn="just">
              <a:buFont typeface="Wingdings" pitchFamily="2" charset="2"/>
              <a:buAutoNum type="arabicPeriod"/>
            </a:pPr>
            <a:r>
              <a:rPr lang="en-US" sz="2800" dirty="0" smtClean="0">
                <a:solidFill>
                  <a:srgbClr val="000000"/>
                </a:solidFill>
                <a:cs typeface="Times New Roman" pitchFamily="18" charset="0"/>
              </a:rPr>
              <a:t>Set </a:t>
            </a:r>
            <a:r>
              <a:rPr lang="en-US" sz="2800" i="1" dirty="0" smtClean="0">
                <a:solidFill>
                  <a:srgbClr val="000000"/>
                </a:solidFill>
                <a:cs typeface="Times New Roman" pitchFamily="18" charset="0"/>
              </a:rPr>
              <a:t>K</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a:t>
            </a:r>
          </a:p>
          <a:p>
            <a:pPr marL="609600" indent="-609600" algn="just">
              <a:buFont typeface="Wingdings" pitchFamily="2" charset="2"/>
              <a:buAutoNum type="arabicPeriod"/>
            </a:pPr>
            <a:r>
              <a:rPr lang="en-US" sz="2800" dirty="0" smtClean="0">
                <a:solidFill>
                  <a:srgbClr val="000000"/>
                </a:solidFill>
                <a:cs typeface="Times New Roman" pitchFamily="18" charset="0"/>
              </a:rPr>
              <a:t>For each attribute </a:t>
            </a:r>
            <a:r>
              <a:rPr lang="en-US" sz="2800" i="1" dirty="0" smtClean="0">
                <a:solidFill>
                  <a:srgbClr val="000000"/>
                </a:solidFill>
                <a:cs typeface="Times New Roman" pitchFamily="18" charset="0"/>
              </a:rPr>
              <a:t>A</a:t>
            </a:r>
            <a:r>
              <a:rPr lang="en-US" sz="2800" dirty="0" smtClean="0">
                <a:solidFill>
                  <a:srgbClr val="000000"/>
                </a:solidFill>
                <a:cs typeface="Times New Roman" pitchFamily="18" charset="0"/>
              </a:rPr>
              <a:t> in </a:t>
            </a:r>
            <a:r>
              <a:rPr lang="en-US" sz="2800" i="1" dirty="0" smtClean="0">
                <a:solidFill>
                  <a:srgbClr val="000000"/>
                </a:solidFill>
                <a:cs typeface="Times New Roman" pitchFamily="18" charset="0"/>
              </a:rPr>
              <a:t>K </a:t>
            </a:r>
            <a:r>
              <a:rPr lang="en-US" sz="2800" dirty="0" smtClean="0">
                <a:solidFill>
                  <a:srgbClr val="000000"/>
                </a:solidFill>
                <a:cs typeface="Times New Roman" pitchFamily="18" charset="0"/>
              </a:rPr>
              <a:t>{</a:t>
            </a:r>
          </a:p>
          <a:p>
            <a:pPr marL="609600" indent="-609600" algn="just">
              <a:buFont typeface="Wingdings" pitchFamily="2" charset="2"/>
              <a:buNone/>
            </a:pPr>
            <a:r>
              <a:rPr lang="en-US" sz="2800" dirty="0" smtClean="0">
                <a:solidFill>
                  <a:srgbClr val="000000"/>
                </a:solidFill>
                <a:cs typeface="Times New Roman" pitchFamily="18" charset="0"/>
              </a:rPr>
              <a:t>            compute (</a:t>
            </a:r>
            <a:r>
              <a:rPr lang="en-US" sz="2800" i="1" dirty="0" smtClean="0">
                <a:solidFill>
                  <a:srgbClr val="000000"/>
                </a:solidFill>
                <a:cs typeface="Times New Roman" pitchFamily="18" charset="0"/>
              </a:rPr>
              <a:t>K</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A</a:t>
            </a:r>
            <a:r>
              <a:rPr lang="en-US" sz="2800" dirty="0" smtClean="0">
                <a:solidFill>
                  <a:srgbClr val="000000"/>
                </a:solidFill>
                <a:cs typeface="Times New Roman" pitchFamily="18" charset="0"/>
              </a:rPr>
              <a:t>)</a:t>
            </a:r>
            <a:r>
              <a:rPr lang="en-US" sz="2800" baseline="30000" dirty="0" smtClean="0">
                <a:solidFill>
                  <a:srgbClr val="000000"/>
                </a:solidFill>
                <a:cs typeface="Times New Roman" pitchFamily="18" charset="0"/>
              </a:rPr>
              <a:t>+</a:t>
            </a:r>
            <a:r>
              <a:rPr lang="en-US" sz="2800" dirty="0" smtClean="0">
                <a:solidFill>
                  <a:srgbClr val="000000"/>
                </a:solidFill>
                <a:cs typeface="Times New Roman" pitchFamily="18" charset="0"/>
              </a:rPr>
              <a:t> with respect to </a:t>
            </a:r>
            <a:r>
              <a:rPr lang="en-US" sz="2800" i="1" dirty="0" smtClean="0">
                <a:solidFill>
                  <a:srgbClr val="000000"/>
                </a:solidFill>
                <a:cs typeface="Times New Roman" pitchFamily="18" charset="0"/>
              </a:rPr>
              <a:t>F</a:t>
            </a:r>
            <a:r>
              <a:rPr lang="en-US" sz="2800" dirty="0" smtClean="0">
                <a:solidFill>
                  <a:srgbClr val="000000"/>
                </a:solidFill>
                <a:cs typeface="Times New Roman" pitchFamily="18" charset="0"/>
              </a:rPr>
              <a:t>;</a:t>
            </a:r>
          </a:p>
          <a:p>
            <a:pPr marL="609600" indent="-609600" algn="just">
              <a:buFont typeface="Wingdings" pitchFamily="2" charset="2"/>
              <a:buNone/>
            </a:pPr>
            <a:r>
              <a:rPr lang="en-US" sz="2800" dirty="0" smtClean="0">
                <a:solidFill>
                  <a:srgbClr val="000000"/>
                </a:solidFill>
                <a:cs typeface="Times New Roman" pitchFamily="18" charset="0"/>
              </a:rPr>
              <a:t>		If (</a:t>
            </a:r>
            <a:r>
              <a:rPr lang="en-US" sz="2800" i="1" dirty="0" smtClean="0">
                <a:solidFill>
                  <a:srgbClr val="000000"/>
                </a:solidFill>
                <a:cs typeface="Times New Roman" pitchFamily="18" charset="0"/>
              </a:rPr>
              <a:t>K</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A</a:t>
            </a:r>
            <a:r>
              <a:rPr lang="en-US" sz="2800" dirty="0" smtClean="0">
                <a:solidFill>
                  <a:srgbClr val="000000"/>
                </a:solidFill>
                <a:cs typeface="Times New Roman" pitchFamily="18" charset="0"/>
              </a:rPr>
              <a:t>)</a:t>
            </a:r>
            <a:r>
              <a:rPr lang="en-US" sz="2800" baseline="30000" dirty="0" smtClean="0">
                <a:solidFill>
                  <a:srgbClr val="000000"/>
                </a:solidFill>
                <a:cs typeface="Times New Roman" pitchFamily="18" charset="0"/>
              </a:rPr>
              <a:t>+</a:t>
            </a:r>
            <a:r>
              <a:rPr lang="en-US" sz="2800" dirty="0" smtClean="0">
                <a:solidFill>
                  <a:srgbClr val="000000"/>
                </a:solidFill>
                <a:cs typeface="Times New Roman" pitchFamily="18" charset="0"/>
              </a:rPr>
              <a:t> contains all the attributes in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a:t>
            </a:r>
          </a:p>
          <a:p>
            <a:pPr marL="609600" indent="-609600" algn="just">
              <a:buFont typeface="Wingdings" pitchFamily="2" charset="2"/>
              <a:buNone/>
            </a:pPr>
            <a:r>
              <a:rPr lang="en-US" sz="2800" dirty="0" smtClean="0">
                <a:solidFill>
                  <a:srgbClr val="000000"/>
                </a:solidFill>
                <a:cs typeface="Times New Roman" pitchFamily="18" charset="0"/>
              </a:rPr>
              <a:t>			then set </a:t>
            </a:r>
            <a:r>
              <a:rPr lang="en-US" sz="2800" i="1" dirty="0" smtClean="0">
                <a:solidFill>
                  <a:srgbClr val="000000"/>
                </a:solidFill>
                <a:cs typeface="Times New Roman" pitchFamily="18" charset="0"/>
              </a:rPr>
              <a:t>K</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K</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A</a:t>
            </a:r>
            <a:r>
              <a:rPr lang="en-US" sz="2800" dirty="0" smtClean="0">
                <a:solidFill>
                  <a:srgbClr val="000000"/>
                </a:solidFill>
                <a:cs typeface="Times New Roman" pitchFamily="18" charset="0"/>
              </a:rPr>
              <a:t>}; } </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cs typeface="Times New Roman" pitchFamily="18" charset="0"/>
              </a:rPr>
              <a:t>Algorithms for Relational Database Schema Design (5)</a:t>
            </a:r>
            <a:br>
              <a:rPr lang="en-US" sz="2400" dirty="0" smtClean="0">
                <a:cs typeface="Times New Roman" pitchFamily="18" charset="0"/>
              </a:rPr>
            </a:br>
            <a:r>
              <a:rPr lang="en-US" sz="2400" dirty="0" smtClean="0">
                <a:cs typeface="Times New Roman" pitchFamily="18" charset="0"/>
              </a:rPr>
              <a:t> </a:t>
            </a:r>
            <a:r>
              <a:rPr lang="en-US" sz="2400" dirty="0" smtClean="0"/>
              <a:t>Issues with null-value joins. (a) Some EMPLOYEE </a:t>
            </a:r>
            <a:r>
              <a:rPr lang="en-US" sz="2400" dirty="0" err="1" smtClean="0"/>
              <a:t>tuples</a:t>
            </a:r>
            <a:r>
              <a:rPr lang="en-US" sz="2400" dirty="0" smtClean="0"/>
              <a:t> have null for the join attribute DNUM. </a:t>
            </a:r>
            <a:endParaRPr lang="en-IN" sz="2400" dirty="0"/>
          </a:p>
        </p:txBody>
      </p:sp>
      <p:pic>
        <p:nvPicPr>
          <p:cNvPr id="4" name="Picture 6" descr="31755_FIG1502a.gif                                             0001035BEeyore                         B91DCF3B:"/>
          <p:cNvPicPr>
            <a:picLocks noChangeAspect="1" noChangeArrowheads="1"/>
          </p:cNvPicPr>
          <p:nvPr/>
        </p:nvPicPr>
        <p:blipFill>
          <a:blip r:embed="rId2" cstate="print"/>
          <a:srcRect/>
          <a:stretch>
            <a:fillRect/>
          </a:stretch>
        </p:blipFill>
        <p:spPr bwMode="auto">
          <a:xfrm>
            <a:off x="611560" y="2132856"/>
            <a:ext cx="8064500" cy="399891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cs typeface="Times New Roman" pitchFamily="18" charset="0"/>
              </a:rPr>
              <a:t>DESIGNING A SET OF RELATIONS (2)</a:t>
            </a:r>
            <a:endParaRPr lang="en-IN" sz="3600" dirty="0"/>
          </a:p>
        </p:txBody>
      </p:sp>
      <p:sp>
        <p:nvSpPr>
          <p:cNvPr id="3" name="Content Placeholder 2"/>
          <p:cNvSpPr>
            <a:spLocks noGrp="1"/>
          </p:cNvSpPr>
          <p:nvPr>
            <p:ph idx="1"/>
          </p:nvPr>
        </p:nvSpPr>
        <p:spPr/>
        <p:txBody>
          <a:bodyPr/>
          <a:lstStyle/>
          <a:p>
            <a:pPr>
              <a:buFont typeface="Wingdings" pitchFamily="2" charset="2"/>
              <a:buNone/>
            </a:pPr>
            <a:r>
              <a:rPr lang="en-US" sz="2800" b="1" dirty="0" smtClean="0">
                <a:cs typeface="Times New Roman" pitchFamily="18" charset="0"/>
              </a:rPr>
              <a:t>Goals</a:t>
            </a:r>
            <a:r>
              <a:rPr lang="en-US" sz="2800" dirty="0" smtClean="0">
                <a:cs typeface="Times New Roman" pitchFamily="18" charset="0"/>
              </a:rPr>
              <a:t>: </a:t>
            </a:r>
          </a:p>
          <a:p>
            <a:r>
              <a:rPr lang="en-US" sz="2800" dirty="0" smtClean="0">
                <a:cs typeface="Times New Roman" pitchFamily="18" charset="0"/>
              </a:rPr>
              <a:t>Lossless join property (a must) – algorithm 11.1 tests for general </a:t>
            </a:r>
            <a:r>
              <a:rPr lang="en-US" sz="2800" dirty="0" err="1" smtClean="0">
                <a:cs typeface="Times New Roman" pitchFamily="18" charset="0"/>
              </a:rPr>
              <a:t>losslessness</a:t>
            </a:r>
            <a:r>
              <a:rPr lang="en-US" sz="2800" dirty="0" smtClean="0">
                <a:cs typeface="Times New Roman" pitchFamily="18" charset="0"/>
              </a:rPr>
              <a:t>.</a:t>
            </a:r>
          </a:p>
          <a:p>
            <a:r>
              <a:rPr lang="en-US" sz="2800" dirty="0" smtClean="0">
                <a:cs typeface="Times New Roman" pitchFamily="18" charset="0"/>
              </a:rPr>
              <a:t>Dependency preservation property – algorithms 11.3 decomposes a relation into BCNF components by sacrificing the dependency preservation.</a:t>
            </a:r>
          </a:p>
          <a:p>
            <a:r>
              <a:rPr lang="en-US" sz="2800" dirty="0" smtClean="0">
                <a:cs typeface="Times New Roman" pitchFamily="18" charset="0"/>
              </a:rPr>
              <a:t>Additional normal forms</a:t>
            </a:r>
          </a:p>
          <a:p>
            <a:pPr lvl="1"/>
            <a:r>
              <a:rPr lang="en-US" dirty="0" smtClean="0">
                <a:cs typeface="Times New Roman" pitchFamily="18" charset="0"/>
              </a:rPr>
              <a:t>4NF (based on multi-valued dependencies)</a:t>
            </a:r>
          </a:p>
          <a:p>
            <a:pPr lvl="1"/>
            <a:r>
              <a:rPr lang="en-US" dirty="0" smtClean="0">
                <a:cs typeface="Times New Roman" pitchFamily="18" charset="0"/>
              </a:rPr>
              <a:t>5NF (based on join dependencies)</a:t>
            </a:r>
            <a:r>
              <a:rPr lang="en-US" dirty="0" smtClean="0"/>
              <a:t> </a:t>
            </a:r>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cs typeface="Times New Roman" pitchFamily="18" charset="0"/>
              </a:rPr>
              <a:t>Algorithms for Relational Database Schema Design (5)</a:t>
            </a:r>
            <a:br>
              <a:rPr lang="en-US" sz="2000" dirty="0" smtClean="0">
                <a:cs typeface="Times New Roman" pitchFamily="18" charset="0"/>
              </a:rPr>
            </a:br>
            <a:r>
              <a:rPr lang="en-US" sz="2000" dirty="0" smtClean="0">
                <a:cs typeface="Times New Roman" pitchFamily="18" charset="0"/>
              </a:rPr>
              <a:t> </a:t>
            </a:r>
            <a:r>
              <a:rPr lang="en-US" sz="2000" dirty="0" smtClean="0"/>
              <a:t>Issues with null-value joins. (b) Result of applying NATURAL JOIN to the EMPLOYEE and DEPARTMENT relations. (c) Result of applying LEFT OUTER JOIN to EMPLOYEE and DEPARTMENT.</a:t>
            </a:r>
            <a:endParaRPr lang="en-IN" sz="2000" dirty="0"/>
          </a:p>
        </p:txBody>
      </p:sp>
      <p:pic>
        <p:nvPicPr>
          <p:cNvPr id="4" name="Picture 5" descr="31755_FIG1502bc.gif                                            0001035BEeyore                         B91DCF3B:"/>
          <p:cNvPicPr>
            <a:picLocks noChangeAspect="1" noChangeArrowheads="1"/>
          </p:cNvPicPr>
          <p:nvPr/>
        </p:nvPicPr>
        <p:blipFill>
          <a:blip r:embed="rId2" cstate="print"/>
          <a:srcRect/>
          <a:stretch>
            <a:fillRect/>
          </a:stretch>
        </p:blipFill>
        <p:spPr bwMode="auto">
          <a:xfrm>
            <a:off x="539552" y="1988840"/>
            <a:ext cx="7653338" cy="44767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cs typeface="Times New Roman" pitchFamily="18" charset="0"/>
              </a:rPr>
              <a:t>Algorithms for Relational Database Schema Design (6)</a:t>
            </a:r>
            <a:br>
              <a:rPr lang="en-US" sz="2000" dirty="0" smtClean="0">
                <a:cs typeface="Times New Roman" pitchFamily="18" charset="0"/>
              </a:rPr>
            </a:br>
            <a:r>
              <a:rPr lang="en-US" sz="2000" dirty="0" smtClean="0">
                <a:cs typeface="Times New Roman" pitchFamily="18" charset="0"/>
              </a:rPr>
              <a:t> </a:t>
            </a:r>
            <a:r>
              <a:rPr lang="en-US" sz="2000" dirty="0" smtClean="0"/>
              <a:t>The “dangling </a:t>
            </a:r>
            <a:r>
              <a:rPr lang="en-US" sz="2000" dirty="0" err="1" smtClean="0"/>
              <a:t>tuple</a:t>
            </a:r>
            <a:r>
              <a:rPr lang="en-US" sz="2000" dirty="0" smtClean="0"/>
              <a:t>” problem. (a) The relation EMPLOYEE_1 (includes all attributes of EMPLOYEE from </a:t>
            </a:r>
            <a:r>
              <a:rPr lang="en-US" sz="2000" dirty="0" err="1" smtClean="0"/>
              <a:t>frigure</a:t>
            </a:r>
            <a:r>
              <a:rPr lang="en-US" sz="2000" dirty="0" smtClean="0"/>
              <a:t> 11.2a except DNUM). </a:t>
            </a:r>
            <a:endParaRPr lang="en-IN" sz="2000" dirty="0"/>
          </a:p>
        </p:txBody>
      </p:sp>
      <p:pic>
        <p:nvPicPr>
          <p:cNvPr id="4" name="Picture 6" descr="31755_FIG1503a.gif                                             0001035BEeyore                         B91DCF3B:"/>
          <p:cNvPicPr>
            <a:picLocks noChangeAspect="1" noChangeArrowheads="1"/>
          </p:cNvPicPr>
          <p:nvPr/>
        </p:nvPicPr>
        <p:blipFill>
          <a:blip r:embed="rId2" cstate="print"/>
          <a:srcRect/>
          <a:stretch>
            <a:fillRect/>
          </a:stretch>
        </p:blipFill>
        <p:spPr bwMode="auto">
          <a:xfrm>
            <a:off x="539552" y="2276872"/>
            <a:ext cx="7772400" cy="2973387"/>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cs typeface="Times New Roman" pitchFamily="18" charset="0"/>
              </a:rPr>
              <a:t>Algorithms for Relational Database Schema Design (6)</a:t>
            </a:r>
            <a:br>
              <a:rPr lang="en-US" sz="2000" dirty="0" smtClean="0">
                <a:cs typeface="Times New Roman" pitchFamily="18" charset="0"/>
              </a:rPr>
            </a:br>
            <a:r>
              <a:rPr lang="en-US" sz="2000" dirty="0" smtClean="0">
                <a:cs typeface="Times New Roman" pitchFamily="18" charset="0"/>
              </a:rPr>
              <a:t> </a:t>
            </a:r>
            <a:r>
              <a:rPr lang="en-US" sz="2000" dirty="0" smtClean="0"/>
              <a:t>The “dangling </a:t>
            </a:r>
            <a:r>
              <a:rPr lang="en-US" sz="2000" dirty="0" err="1" smtClean="0"/>
              <a:t>tuple</a:t>
            </a:r>
            <a:r>
              <a:rPr lang="en-US" sz="2000" dirty="0" smtClean="0"/>
              <a:t>” problem. (b) The relation EMPLOYEE_2 (includes DNUM attribute with null values). (c) The relation EMPLOYEE_3 (includes DNUM attribute but does not include </a:t>
            </a:r>
            <a:r>
              <a:rPr lang="en-US" sz="2000" dirty="0" err="1" smtClean="0"/>
              <a:t>tuples</a:t>
            </a:r>
            <a:r>
              <a:rPr lang="en-US" sz="2000" dirty="0" smtClean="0"/>
              <a:t> for which DNUM has null values).</a:t>
            </a:r>
            <a:endParaRPr lang="en-IN" sz="2000" dirty="0"/>
          </a:p>
        </p:txBody>
      </p:sp>
      <p:pic>
        <p:nvPicPr>
          <p:cNvPr id="4" name="Picture 4" descr="31755_FIG1503bc.gif                                            0001035BEeyore                         B91DCF3B:"/>
          <p:cNvPicPr>
            <a:picLocks noChangeAspect="1" noChangeArrowheads="1"/>
          </p:cNvPicPr>
          <p:nvPr/>
        </p:nvPicPr>
        <p:blipFill>
          <a:blip r:embed="rId2" cstate="print"/>
          <a:srcRect/>
          <a:stretch>
            <a:fillRect/>
          </a:stretch>
        </p:blipFill>
        <p:spPr bwMode="auto">
          <a:xfrm>
            <a:off x="685800" y="2617788"/>
            <a:ext cx="7772400" cy="2840037"/>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Algorithms for Relational Database Schema Design (7)</a:t>
            </a:r>
            <a:endParaRPr lang="en-IN" sz="3200" dirty="0"/>
          </a:p>
        </p:txBody>
      </p:sp>
      <p:sp>
        <p:nvSpPr>
          <p:cNvPr id="3" name="Content Placeholder 2"/>
          <p:cNvSpPr>
            <a:spLocks noGrp="1"/>
          </p:cNvSpPr>
          <p:nvPr>
            <p:ph idx="1"/>
          </p:nvPr>
        </p:nvSpPr>
        <p:spPr/>
        <p:txBody>
          <a:bodyPr>
            <a:normAutofit fontScale="92500" lnSpcReduction="10000"/>
          </a:bodyPr>
          <a:lstStyle/>
          <a:p>
            <a:pPr marL="609600" indent="-609600" algn="just">
              <a:buFont typeface="Wingdings" pitchFamily="2" charset="2"/>
              <a:buNone/>
            </a:pPr>
            <a:r>
              <a:rPr lang="en-US" sz="3200" b="1" dirty="0" smtClean="0">
                <a:solidFill>
                  <a:srgbClr val="000000"/>
                </a:solidFill>
                <a:cs typeface="Courier New" pitchFamily="49" charset="0"/>
              </a:rPr>
              <a:t>Discussion of Normalization Algorithms:</a:t>
            </a:r>
          </a:p>
          <a:p>
            <a:pPr marL="609600" indent="-609600" algn="just">
              <a:buFont typeface="Wingdings" pitchFamily="2" charset="2"/>
              <a:buNone/>
            </a:pPr>
            <a:r>
              <a:rPr lang="en-US" sz="3200" b="1" dirty="0" smtClean="0">
                <a:solidFill>
                  <a:srgbClr val="000000"/>
                </a:solidFill>
                <a:cs typeface="Courier New" pitchFamily="49" charset="0"/>
              </a:rPr>
              <a:t>Problems:</a:t>
            </a:r>
          </a:p>
          <a:p>
            <a:pPr marL="609600" indent="-609600" algn="just"/>
            <a:r>
              <a:rPr lang="en-US" sz="2800" dirty="0" smtClean="0">
                <a:solidFill>
                  <a:srgbClr val="000000"/>
                </a:solidFill>
                <a:cs typeface="Times New Roman" pitchFamily="18" charset="0"/>
              </a:rPr>
              <a:t>The database designer must first specify </a:t>
            </a:r>
            <a:r>
              <a:rPr lang="en-US" sz="2800" i="1" dirty="0" smtClean="0">
                <a:solidFill>
                  <a:srgbClr val="000000"/>
                </a:solidFill>
                <a:cs typeface="Times New Roman" pitchFamily="18" charset="0"/>
              </a:rPr>
              <a:t>all</a:t>
            </a:r>
            <a:r>
              <a:rPr lang="en-US" sz="2800" dirty="0" smtClean="0">
                <a:solidFill>
                  <a:srgbClr val="000000"/>
                </a:solidFill>
                <a:cs typeface="Times New Roman" pitchFamily="18" charset="0"/>
              </a:rPr>
              <a:t> the relevant functional dependencies among the database attributes. </a:t>
            </a:r>
          </a:p>
          <a:p>
            <a:pPr marL="609600" indent="-609600" algn="just"/>
            <a:r>
              <a:rPr lang="en-US" sz="2800" dirty="0" smtClean="0">
                <a:solidFill>
                  <a:srgbClr val="000000"/>
                </a:solidFill>
                <a:cs typeface="Times New Roman" pitchFamily="18" charset="0"/>
              </a:rPr>
              <a:t>These algorithms are </a:t>
            </a:r>
            <a:r>
              <a:rPr lang="en-US" sz="2800" i="1" dirty="0" smtClean="0">
                <a:solidFill>
                  <a:srgbClr val="000000"/>
                </a:solidFill>
                <a:cs typeface="Times New Roman" pitchFamily="18" charset="0"/>
              </a:rPr>
              <a:t>not deterministic</a:t>
            </a:r>
            <a:r>
              <a:rPr lang="en-US" sz="2800" dirty="0" smtClean="0">
                <a:solidFill>
                  <a:srgbClr val="000000"/>
                </a:solidFill>
                <a:cs typeface="Times New Roman" pitchFamily="18" charset="0"/>
              </a:rPr>
              <a:t> in general. </a:t>
            </a:r>
          </a:p>
          <a:p>
            <a:pPr marL="609600" indent="-609600" algn="just"/>
            <a:r>
              <a:rPr lang="en-US" sz="2800" dirty="0" smtClean="0">
                <a:solidFill>
                  <a:srgbClr val="000000"/>
                </a:solidFill>
                <a:cs typeface="Times New Roman" pitchFamily="18" charset="0"/>
              </a:rPr>
              <a:t>It is not always possible to find a decomposition into relation schemas that preserves dependencies and allows each relation schema in the decomposition to be in BCNF (instead of 3NF as in Algorithm 11.4). </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229600" cy="1143000"/>
          </a:xfrm>
        </p:spPr>
        <p:txBody>
          <a:bodyPr>
            <a:normAutofit/>
          </a:bodyPr>
          <a:lstStyle/>
          <a:p>
            <a:r>
              <a:rPr lang="en-US" sz="2800" dirty="0" smtClean="0">
                <a:cs typeface="Times New Roman" pitchFamily="18" charset="0"/>
              </a:rPr>
              <a:t>Algorithms for Relational Database Schema Design (8)</a:t>
            </a:r>
            <a:endParaRPr lang="en-IN" sz="2800" dirty="0"/>
          </a:p>
        </p:txBody>
      </p:sp>
      <p:grpSp>
        <p:nvGrpSpPr>
          <p:cNvPr id="5" name="Group 104"/>
          <p:cNvGrpSpPr>
            <a:grpSpLocks/>
          </p:cNvGrpSpPr>
          <p:nvPr/>
        </p:nvGrpSpPr>
        <p:grpSpPr bwMode="auto">
          <a:xfrm>
            <a:off x="179512" y="1340768"/>
            <a:ext cx="8596313" cy="5105400"/>
            <a:chOff x="248" y="861"/>
            <a:chExt cx="5512" cy="3216"/>
          </a:xfrm>
        </p:grpSpPr>
        <p:grpSp>
          <p:nvGrpSpPr>
            <p:cNvPr id="6" name="Group 98"/>
            <p:cNvGrpSpPr>
              <a:grpSpLocks/>
            </p:cNvGrpSpPr>
            <p:nvPr/>
          </p:nvGrpSpPr>
          <p:grpSpPr bwMode="auto">
            <a:xfrm>
              <a:off x="248" y="867"/>
              <a:ext cx="5502" cy="3210"/>
              <a:chOff x="0" y="0"/>
              <a:chExt cx="3074" cy="3268"/>
            </a:xfrm>
          </p:grpSpPr>
          <p:grpSp>
            <p:nvGrpSpPr>
              <p:cNvPr id="8" name="Group 39"/>
              <p:cNvGrpSpPr>
                <a:grpSpLocks/>
              </p:cNvGrpSpPr>
              <p:nvPr/>
            </p:nvGrpSpPr>
            <p:grpSpPr bwMode="auto">
              <a:xfrm>
                <a:off x="0" y="0"/>
                <a:ext cx="375" cy="442"/>
                <a:chOff x="0" y="0"/>
                <a:chExt cx="375" cy="442"/>
              </a:xfrm>
            </p:grpSpPr>
            <p:sp>
              <p:nvSpPr>
                <p:cNvPr id="96" name="Rectangle 8"/>
                <p:cNvSpPr>
                  <a:spLocks noChangeArrowheads="1"/>
                </p:cNvSpPr>
                <p:nvPr/>
              </p:nvSpPr>
              <p:spPr bwMode="auto">
                <a:xfrm>
                  <a:off x="43" y="0"/>
                  <a:ext cx="289" cy="442"/>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b="1" dirty="0">
                      <a:solidFill>
                        <a:srgbClr val="000000"/>
                      </a:solidFill>
                      <a:cs typeface="Times New Roman" pitchFamily="18" charset="0"/>
                    </a:rPr>
                    <a:t>Algorithm</a:t>
                  </a:r>
                </a:p>
                <a:p>
                  <a:pPr eaLnBrk="0" hangingPunct="0">
                    <a:tabLst>
                      <a:tab pos="457200" algn="l"/>
                      <a:tab pos="914400" algn="l"/>
                      <a:tab pos="1371600" algn="l"/>
                    </a:tabLst>
                  </a:pPr>
                  <a:endParaRPr lang="en-US" sz="1400" b="1" dirty="0"/>
                </a:p>
              </p:txBody>
            </p:sp>
            <p:sp>
              <p:nvSpPr>
                <p:cNvPr id="97" name="Rectangle 38"/>
                <p:cNvSpPr>
                  <a:spLocks noChangeArrowheads="1"/>
                </p:cNvSpPr>
                <p:nvPr/>
              </p:nvSpPr>
              <p:spPr bwMode="auto">
                <a:xfrm>
                  <a:off x="0" y="0"/>
                  <a:ext cx="375" cy="442"/>
                </a:xfrm>
                <a:prstGeom prst="rect">
                  <a:avLst/>
                </a:prstGeom>
                <a:noFill/>
                <a:ln w="7">
                  <a:solidFill>
                    <a:srgbClr val="A0A0A0"/>
                  </a:solidFill>
                  <a:miter lim="800000"/>
                  <a:headEnd/>
                  <a:tailEnd/>
                </a:ln>
                <a:effectLst/>
              </p:spPr>
              <p:txBody>
                <a:bodyPr wrap="none"/>
                <a:lstStyle/>
                <a:p>
                  <a:endParaRPr lang="en-IN" sz="1400"/>
                </a:p>
              </p:txBody>
            </p:sp>
          </p:grpSp>
          <p:grpSp>
            <p:nvGrpSpPr>
              <p:cNvPr id="9" name="Group 41"/>
              <p:cNvGrpSpPr>
                <a:grpSpLocks/>
              </p:cNvGrpSpPr>
              <p:nvPr/>
            </p:nvGrpSpPr>
            <p:grpSpPr bwMode="auto">
              <a:xfrm>
                <a:off x="375" y="0"/>
                <a:ext cx="697" cy="442"/>
                <a:chOff x="375" y="0"/>
                <a:chExt cx="697" cy="442"/>
              </a:xfrm>
            </p:grpSpPr>
            <p:sp>
              <p:nvSpPr>
                <p:cNvPr id="94" name="Rectangle 9"/>
                <p:cNvSpPr>
                  <a:spLocks noChangeArrowheads="1"/>
                </p:cNvSpPr>
                <p:nvPr/>
              </p:nvSpPr>
              <p:spPr bwMode="auto">
                <a:xfrm>
                  <a:off x="418" y="0"/>
                  <a:ext cx="611" cy="442"/>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b="1" dirty="0">
                      <a:solidFill>
                        <a:srgbClr val="000000"/>
                      </a:solidFill>
                      <a:cs typeface="Times New Roman" pitchFamily="18" charset="0"/>
                    </a:rPr>
                    <a:t>Input</a:t>
                  </a:r>
                  <a:endParaRPr lang="en-US" sz="1400" b="1" dirty="0"/>
                </a:p>
              </p:txBody>
            </p:sp>
            <p:sp>
              <p:nvSpPr>
                <p:cNvPr id="95" name="Rectangle 40"/>
                <p:cNvSpPr>
                  <a:spLocks noChangeArrowheads="1"/>
                </p:cNvSpPr>
                <p:nvPr/>
              </p:nvSpPr>
              <p:spPr bwMode="auto">
                <a:xfrm>
                  <a:off x="375" y="0"/>
                  <a:ext cx="697" cy="442"/>
                </a:xfrm>
                <a:prstGeom prst="rect">
                  <a:avLst/>
                </a:prstGeom>
                <a:noFill/>
                <a:ln w="7">
                  <a:solidFill>
                    <a:srgbClr val="A0A0A0"/>
                  </a:solidFill>
                  <a:miter lim="800000"/>
                  <a:headEnd/>
                  <a:tailEnd/>
                </a:ln>
                <a:effectLst/>
              </p:spPr>
              <p:txBody>
                <a:bodyPr wrap="none"/>
                <a:lstStyle/>
                <a:p>
                  <a:endParaRPr lang="en-IN" sz="1400"/>
                </a:p>
              </p:txBody>
            </p:sp>
          </p:grpSp>
          <p:grpSp>
            <p:nvGrpSpPr>
              <p:cNvPr id="10" name="Group 43"/>
              <p:cNvGrpSpPr>
                <a:grpSpLocks/>
              </p:cNvGrpSpPr>
              <p:nvPr/>
            </p:nvGrpSpPr>
            <p:grpSpPr bwMode="auto">
              <a:xfrm>
                <a:off x="1072" y="0"/>
                <a:ext cx="638" cy="442"/>
                <a:chOff x="1072" y="0"/>
                <a:chExt cx="638" cy="442"/>
              </a:xfrm>
            </p:grpSpPr>
            <p:sp>
              <p:nvSpPr>
                <p:cNvPr id="92" name="Rectangle 10"/>
                <p:cNvSpPr>
                  <a:spLocks noChangeArrowheads="1"/>
                </p:cNvSpPr>
                <p:nvPr/>
              </p:nvSpPr>
              <p:spPr bwMode="auto">
                <a:xfrm>
                  <a:off x="1115" y="0"/>
                  <a:ext cx="552" cy="442"/>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b="1" dirty="0">
                      <a:solidFill>
                        <a:srgbClr val="000000"/>
                      </a:solidFill>
                      <a:cs typeface="Times New Roman" pitchFamily="18" charset="0"/>
                    </a:rPr>
                    <a:t>Output</a:t>
                  </a:r>
                </a:p>
                <a:p>
                  <a:pPr eaLnBrk="0" hangingPunct="0">
                    <a:tabLst>
                      <a:tab pos="457200" algn="l"/>
                      <a:tab pos="914400" algn="l"/>
                      <a:tab pos="1371600" algn="l"/>
                    </a:tabLst>
                  </a:pPr>
                  <a:endParaRPr lang="en-US" sz="1400" dirty="0"/>
                </a:p>
              </p:txBody>
            </p:sp>
            <p:sp>
              <p:nvSpPr>
                <p:cNvPr id="93" name="Rectangle 42"/>
                <p:cNvSpPr>
                  <a:spLocks noChangeArrowheads="1"/>
                </p:cNvSpPr>
                <p:nvPr/>
              </p:nvSpPr>
              <p:spPr bwMode="auto">
                <a:xfrm>
                  <a:off x="1072" y="0"/>
                  <a:ext cx="638" cy="442"/>
                </a:xfrm>
                <a:prstGeom prst="rect">
                  <a:avLst/>
                </a:prstGeom>
                <a:noFill/>
                <a:ln w="7">
                  <a:solidFill>
                    <a:srgbClr val="A0A0A0"/>
                  </a:solidFill>
                  <a:miter lim="800000"/>
                  <a:headEnd/>
                  <a:tailEnd/>
                </a:ln>
                <a:effectLst/>
              </p:spPr>
              <p:txBody>
                <a:bodyPr wrap="none"/>
                <a:lstStyle/>
                <a:p>
                  <a:endParaRPr lang="en-IN" sz="1400"/>
                </a:p>
              </p:txBody>
            </p:sp>
          </p:grpSp>
          <p:grpSp>
            <p:nvGrpSpPr>
              <p:cNvPr id="11" name="Group 45"/>
              <p:cNvGrpSpPr>
                <a:grpSpLocks/>
              </p:cNvGrpSpPr>
              <p:nvPr/>
            </p:nvGrpSpPr>
            <p:grpSpPr bwMode="auto">
              <a:xfrm>
                <a:off x="1710" y="0"/>
                <a:ext cx="667" cy="442"/>
                <a:chOff x="1710" y="0"/>
                <a:chExt cx="667" cy="442"/>
              </a:xfrm>
            </p:grpSpPr>
            <p:sp>
              <p:nvSpPr>
                <p:cNvPr id="90" name="Rectangle 11"/>
                <p:cNvSpPr>
                  <a:spLocks noChangeArrowheads="1"/>
                </p:cNvSpPr>
                <p:nvPr/>
              </p:nvSpPr>
              <p:spPr bwMode="auto">
                <a:xfrm>
                  <a:off x="1753" y="0"/>
                  <a:ext cx="581" cy="442"/>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b="1">
                      <a:solidFill>
                        <a:srgbClr val="000000"/>
                      </a:solidFill>
                      <a:cs typeface="Times New Roman" pitchFamily="18" charset="0"/>
                    </a:rPr>
                    <a:t>Properties/Purpose</a:t>
                  </a:r>
                </a:p>
                <a:p>
                  <a:pPr eaLnBrk="0" hangingPunct="0">
                    <a:tabLst>
                      <a:tab pos="457200" algn="l"/>
                      <a:tab pos="914400" algn="l"/>
                      <a:tab pos="1371600" algn="l"/>
                    </a:tabLst>
                  </a:pPr>
                  <a:endParaRPr lang="en-US" sz="1400" b="1"/>
                </a:p>
              </p:txBody>
            </p:sp>
            <p:sp>
              <p:nvSpPr>
                <p:cNvPr id="91" name="Rectangle 44"/>
                <p:cNvSpPr>
                  <a:spLocks noChangeArrowheads="1"/>
                </p:cNvSpPr>
                <p:nvPr/>
              </p:nvSpPr>
              <p:spPr bwMode="auto">
                <a:xfrm>
                  <a:off x="1710" y="0"/>
                  <a:ext cx="667" cy="442"/>
                </a:xfrm>
                <a:prstGeom prst="rect">
                  <a:avLst/>
                </a:prstGeom>
                <a:noFill/>
                <a:ln w="7">
                  <a:solidFill>
                    <a:srgbClr val="A0A0A0"/>
                  </a:solidFill>
                  <a:miter lim="800000"/>
                  <a:headEnd/>
                  <a:tailEnd/>
                </a:ln>
                <a:effectLst/>
              </p:spPr>
              <p:txBody>
                <a:bodyPr wrap="none"/>
                <a:lstStyle/>
                <a:p>
                  <a:endParaRPr lang="en-IN" sz="1400"/>
                </a:p>
              </p:txBody>
            </p:sp>
          </p:grpSp>
          <p:grpSp>
            <p:nvGrpSpPr>
              <p:cNvPr id="12" name="Group 47"/>
              <p:cNvGrpSpPr>
                <a:grpSpLocks/>
              </p:cNvGrpSpPr>
              <p:nvPr/>
            </p:nvGrpSpPr>
            <p:grpSpPr bwMode="auto">
              <a:xfrm>
                <a:off x="2377" y="0"/>
                <a:ext cx="697" cy="442"/>
                <a:chOff x="2377" y="0"/>
                <a:chExt cx="697" cy="442"/>
              </a:xfrm>
            </p:grpSpPr>
            <p:sp>
              <p:nvSpPr>
                <p:cNvPr id="88" name="Rectangle 12"/>
                <p:cNvSpPr>
                  <a:spLocks noChangeArrowheads="1"/>
                </p:cNvSpPr>
                <p:nvPr/>
              </p:nvSpPr>
              <p:spPr bwMode="auto">
                <a:xfrm>
                  <a:off x="2420" y="0"/>
                  <a:ext cx="611" cy="442"/>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b="1">
                      <a:solidFill>
                        <a:srgbClr val="000000"/>
                      </a:solidFill>
                      <a:cs typeface="Times New Roman" pitchFamily="18" charset="0"/>
                    </a:rPr>
                    <a:t>Remarks</a:t>
                  </a:r>
                </a:p>
                <a:p>
                  <a:pPr eaLnBrk="0" hangingPunct="0">
                    <a:tabLst>
                      <a:tab pos="457200" algn="l"/>
                      <a:tab pos="914400" algn="l"/>
                      <a:tab pos="1371600" algn="l"/>
                    </a:tabLst>
                  </a:pPr>
                  <a:endParaRPr lang="en-US" sz="1400"/>
                </a:p>
              </p:txBody>
            </p:sp>
            <p:sp>
              <p:nvSpPr>
                <p:cNvPr id="89" name="Rectangle 46"/>
                <p:cNvSpPr>
                  <a:spLocks noChangeArrowheads="1"/>
                </p:cNvSpPr>
                <p:nvPr/>
              </p:nvSpPr>
              <p:spPr bwMode="auto">
                <a:xfrm>
                  <a:off x="2377" y="0"/>
                  <a:ext cx="697" cy="442"/>
                </a:xfrm>
                <a:prstGeom prst="rect">
                  <a:avLst/>
                </a:prstGeom>
                <a:noFill/>
                <a:ln w="7">
                  <a:solidFill>
                    <a:srgbClr val="A0A0A0"/>
                  </a:solidFill>
                  <a:miter lim="800000"/>
                  <a:headEnd/>
                  <a:tailEnd/>
                </a:ln>
                <a:effectLst/>
              </p:spPr>
              <p:txBody>
                <a:bodyPr wrap="none"/>
                <a:lstStyle/>
                <a:p>
                  <a:endParaRPr lang="en-IN" sz="1400"/>
                </a:p>
              </p:txBody>
            </p:sp>
          </p:grpSp>
          <p:grpSp>
            <p:nvGrpSpPr>
              <p:cNvPr id="13" name="Group 49"/>
              <p:cNvGrpSpPr>
                <a:grpSpLocks/>
              </p:cNvGrpSpPr>
              <p:nvPr/>
            </p:nvGrpSpPr>
            <p:grpSpPr bwMode="auto">
              <a:xfrm>
                <a:off x="0" y="442"/>
                <a:ext cx="375" cy="596"/>
                <a:chOff x="0" y="442"/>
                <a:chExt cx="375" cy="596"/>
              </a:xfrm>
            </p:grpSpPr>
            <p:sp>
              <p:nvSpPr>
                <p:cNvPr id="86" name="Rectangle 13"/>
                <p:cNvSpPr>
                  <a:spLocks noChangeArrowheads="1"/>
                </p:cNvSpPr>
                <p:nvPr/>
              </p:nvSpPr>
              <p:spPr bwMode="auto">
                <a:xfrm>
                  <a:off x="43" y="442"/>
                  <a:ext cx="289"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11.1</a:t>
                  </a:r>
                </a:p>
                <a:p>
                  <a:pPr eaLnBrk="0" hangingPunct="0">
                    <a:tabLst>
                      <a:tab pos="457200" algn="l"/>
                      <a:tab pos="914400" algn="l"/>
                      <a:tab pos="1371600" algn="l"/>
                    </a:tabLst>
                  </a:pPr>
                  <a:endParaRPr lang="en-US" sz="1400"/>
                </a:p>
              </p:txBody>
            </p:sp>
            <p:sp>
              <p:nvSpPr>
                <p:cNvPr id="87" name="Rectangle 48"/>
                <p:cNvSpPr>
                  <a:spLocks noChangeArrowheads="1"/>
                </p:cNvSpPr>
                <p:nvPr/>
              </p:nvSpPr>
              <p:spPr bwMode="auto">
                <a:xfrm>
                  <a:off x="0" y="442"/>
                  <a:ext cx="375" cy="596"/>
                </a:xfrm>
                <a:prstGeom prst="rect">
                  <a:avLst/>
                </a:prstGeom>
                <a:noFill/>
                <a:ln w="7">
                  <a:solidFill>
                    <a:srgbClr val="A0A0A0"/>
                  </a:solidFill>
                  <a:miter lim="800000"/>
                  <a:headEnd/>
                  <a:tailEnd/>
                </a:ln>
                <a:effectLst/>
              </p:spPr>
              <p:txBody>
                <a:bodyPr wrap="none"/>
                <a:lstStyle/>
                <a:p>
                  <a:endParaRPr lang="en-IN" sz="1400"/>
                </a:p>
              </p:txBody>
            </p:sp>
          </p:grpSp>
          <p:grpSp>
            <p:nvGrpSpPr>
              <p:cNvPr id="14" name="Group 51"/>
              <p:cNvGrpSpPr>
                <a:grpSpLocks/>
              </p:cNvGrpSpPr>
              <p:nvPr/>
            </p:nvGrpSpPr>
            <p:grpSpPr bwMode="auto">
              <a:xfrm>
                <a:off x="375" y="442"/>
                <a:ext cx="697" cy="596"/>
                <a:chOff x="375" y="442"/>
                <a:chExt cx="697" cy="596"/>
              </a:xfrm>
            </p:grpSpPr>
            <p:sp>
              <p:nvSpPr>
                <p:cNvPr id="84" name="Rectangle 14"/>
                <p:cNvSpPr>
                  <a:spLocks noChangeArrowheads="1"/>
                </p:cNvSpPr>
                <p:nvPr/>
              </p:nvSpPr>
              <p:spPr bwMode="auto">
                <a:xfrm>
                  <a:off x="418" y="442"/>
                  <a:ext cx="611"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dirty="0">
                      <a:solidFill>
                        <a:srgbClr val="000000"/>
                      </a:solidFill>
                      <a:cs typeface="Times New Roman" pitchFamily="18" charset="0"/>
                    </a:rPr>
                    <a:t>A decomposition D of R and a set F of functional dependencies</a:t>
                  </a:r>
                </a:p>
                <a:p>
                  <a:pPr eaLnBrk="0" hangingPunct="0">
                    <a:tabLst>
                      <a:tab pos="457200" algn="l"/>
                      <a:tab pos="914400" algn="l"/>
                      <a:tab pos="1371600" algn="l"/>
                    </a:tabLst>
                  </a:pPr>
                  <a:endParaRPr lang="en-US" sz="1400" dirty="0"/>
                </a:p>
              </p:txBody>
            </p:sp>
            <p:sp>
              <p:nvSpPr>
                <p:cNvPr id="85" name="Rectangle 50"/>
                <p:cNvSpPr>
                  <a:spLocks noChangeArrowheads="1"/>
                </p:cNvSpPr>
                <p:nvPr/>
              </p:nvSpPr>
              <p:spPr bwMode="auto">
                <a:xfrm>
                  <a:off x="375" y="442"/>
                  <a:ext cx="697" cy="596"/>
                </a:xfrm>
                <a:prstGeom prst="rect">
                  <a:avLst/>
                </a:prstGeom>
                <a:noFill/>
                <a:ln w="7">
                  <a:solidFill>
                    <a:srgbClr val="A0A0A0"/>
                  </a:solidFill>
                  <a:miter lim="800000"/>
                  <a:headEnd/>
                  <a:tailEnd/>
                </a:ln>
                <a:effectLst/>
              </p:spPr>
              <p:txBody>
                <a:bodyPr wrap="none"/>
                <a:lstStyle/>
                <a:p>
                  <a:endParaRPr lang="en-IN" sz="1400"/>
                </a:p>
              </p:txBody>
            </p:sp>
          </p:grpSp>
          <p:grpSp>
            <p:nvGrpSpPr>
              <p:cNvPr id="15" name="Group 53"/>
              <p:cNvGrpSpPr>
                <a:grpSpLocks/>
              </p:cNvGrpSpPr>
              <p:nvPr/>
            </p:nvGrpSpPr>
            <p:grpSpPr bwMode="auto">
              <a:xfrm>
                <a:off x="1072" y="442"/>
                <a:ext cx="638" cy="596"/>
                <a:chOff x="1072" y="442"/>
                <a:chExt cx="638" cy="596"/>
              </a:xfrm>
            </p:grpSpPr>
            <p:sp>
              <p:nvSpPr>
                <p:cNvPr id="82" name="Rectangle 15"/>
                <p:cNvSpPr>
                  <a:spLocks noChangeArrowheads="1"/>
                </p:cNvSpPr>
                <p:nvPr/>
              </p:nvSpPr>
              <p:spPr bwMode="auto">
                <a:xfrm>
                  <a:off x="1115" y="442"/>
                  <a:ext cx="552"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dirty="0">
                      <a:solidFill>
                        <a:srgbClr val="000000"/>
                      </a:solidFill>
                      <a:cs typeface="Times New Roman" pitchFamily="18" charset="0"/>
                    </a:rPr>
                    <a:t>Boolean result: yes or no for lossless join property</a:t>
                  </a:r>
                </a:p>
                <a:p>
                  <a:pPr eaLnBrk="0" hangingPunct="0">
                    <a:tabLst>
                      <a:tab pos="457200" algn="l"/>
                      <a:tab pos="914400" algn="l"/>
                      <a:tab pos="1371600" algn="l"/>
                    </a:tabLst>
                  </a:pPr>
                  <a:endParaRPr lang="en-US" sz="1400" dirty="0"/>
                </a:p>
              </p:txBody>
            </p:sp>
            <p:sp>
              <p:nvSpPr>
                <p:cNvPr id="83" name="Rectangle 52"/>
                <p:cNvSpPr>
                  <a:spLocks noChangeArrowheads="1"/>
                </p:cNvSpPr>
                <p:nvPr/>
              </p:nvSpPr>
              <p:spPr bwMode="auto">
                <a:xfrm>
                  <a:off x="1072" y="442"/>
                  <a:ext cx="638" cy="596"/>
                </a:xfrm>
                <a:prstGeom prst="rect">
                  <a:avLst/>
                </a:prstGeom>
                <a:noFill/>
                <a:ln w="7">
                  <a:solidFill>
                    <a:srgbClr val="A0A0A0"/>
                  </a:solidFill>
                  <a:miter lim="800000"/>
                  <a:headEnd/>
                  <a:tailEnd/>
                </a:ln>
                <a:effectLst/>
              </p:spPr>
              <p:txBody>
                <a:bodyPr wrap="none"/>
                <a:lstStyle/>
                <a:p>
                  <a:endParaRPr lang="en-IN" sz="1400"/>
                </a:p>
              </p:txBody>
            </p:sp>
          </p:grpSp>
          <p:grpSp>
            <p:nvGrpSpPr>
              <p:cNvPr id="16" name="Group 55"/>
              <p:cNvGrpSpPr>
                <a:grpSpLocks/>
              </p:cNvGrpSpPr>
              <p:nvPr/>
            </p:nvGrpSpPr>
            <p:grpSpPr bwMode="auto">
              <a:xfrm>
                <a:off x="1710" y="442"/>
                <a:ext cx="667" cy="596"/>
                <a:chOff x="1710" y="442"/>
                <a:chExt cx="667" cy="596"/>
              </a:xfrm>
            </p:grpSpPr>
            <p:sp>
              <p:nvSpPr>
                <p:cNvPr id="80" name="Rectangle 16"/>
                <p:cNvSpPr>
                  <a:spLocks noChangeArrowheads="1"/>
                </p:cNvSpPr>
                <p:nvPr/>
              </p:nvSpPr>
              <p:spPr bwMode="auto">
                <a:xfrm>
                  <a:off x="1753" y="442"/>
                  <a:ext cx="581"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Testing for non-additive join decomposition</a:t>
                  </a:r>
                </a:p>
                <a:p>
                  <a:pPr eaLnBrk="0" hangingPunct="0">
                    <a:tabLst>
                      <a:tab pos="457200" algn="l"/>
                      <a:tab pos="914400" algn="l"/>
                      <a:tab pos="1371600" algn="l"/>
                    </a:tabLst>
                  </a:pPr>
                  <a:endParaRPr lang="en-US" sz="1400"/>
                </a:p>
              </p:txBody>
            </p:sp>
            <p:sp>
              <p:nvSpPr>
                <p:cNvPr id="81" name="Rectangle 54"/>
                <p:cNvSpPr>
                  <a:spLocks noChangeArrowheads="1"/>
                </p:cNvSpPr>
                <p:nvPr/>
              </p:nvSpPr>
              <p:spPr bwMode="auto">
                <a:xfrm>
                  <a:off x="1710" y="442"/>
                  <a:ext cx="667" cy="596"/>
                </a:xfrm>
                <a:prstGeom prst="rect">
                  <a:avLst/>
                </a:prstGeom>
                <a:noFill/>
                <a:ln w="7">
                  <a:solidFill>
                    <a:srgbClr val="A0A0A0"/>
                  </a:solidFill>
                  <a:miter lim="800000"/>
                  <a:headEnd/>
                  <a:tailEnd/>
                </a:ln>
                <a:effectLst/>
              </p:spPr>
              <p:txBody>
                <a:bodyPr wrap="none"/>
                <a:lstStyle/>
                <a:p>
                  <a:endParaRPr lang="en-IN" sz="1400"/>
                </a:p>
              </p:txBody>
            </p:sp>
          </p:grpSp>
          <p:grpSp>
            <p:nvGrpSpPr>
              <p:cNvPr id="17" name="Group 57"/>
              <p:cNvGrpSpPr>
                <a:grpSpLocks/>
              </p:cNvGrpSpPr>
              <p:nvPr/>
            </p:nvGrpSpPr>
            <p:grpSpPr bwMode="auto">
              <a:xfrm>
                <a:off x="2377" y="442"/>
                <a:ext cx="697" cy="596"/>
                <a:chOff x="2377" y="442"/>
                <a:chExt cx="697" cy="596"/>
              </a:xfrm>
            </p:grpSpPr>
            <p:sp>
              <p:nvSpPr>
                <p:cNvPr id="78" name="Rectangle 17"/>
                <p:cNvSpPr>
                  <a:spLocks noChangeArrowheads="1"/>
                </p:cNvSpPr>
                <p:nvPr/>
              </p:nvSpPr>
              <p:spPr bwMode="auto">
                <a:xfrm>
                  <a:off x="2420" y="442"/>
                  <a:ext cx="611"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See a simpler test in Section  11.1.4 for binary decompositions</a:t>
                  </a:r>
                </a:p>
                <a:p>
                  <a:pPr eaLnBrk="0" hangingPunct="0">
                    <a:tabLst>
                      <a:tab pos="457200" algn="l"/>
                      <a:tab pos="914400" algn="l"/>
                      <a:tab pos="1371600" algn="l"/>
                    </a:tabLst>
                  </a:pPr>
                  <a:endParaRPr lang="en-US" sz="1400"/>
                </a:p>
              </p:txBody>
            </p:sp>
            <p:sp>
              <p:nvSpPr>
                <p:cNvPr id="79" name="Rectangle 56"/>
                <p:cNvSpPr>
                  <a:spLocks noChangeArrowheads="1"/>
                </p:cNvSpPr>
                <p:nvPr/>
              </p:nvSpPr>
              <p:spPr bwMode="auto">
                <a:xfrm>
                  <a:off x="2377" y="442"/>
                  <a:ext cx="697" cy="596"/>
                </a:xfrm>
                <a:prstGeom prst="rect">
                  <a:avLst/>
                </a:prstGeom>
                <a:noFill/>
                <a:ln w="7">
                  <a:solidFill>
                    <a:srgbClr val="A0A0A0"/>
                  </a:solidFill>
                  <a:miter lim="800000"/>
                  <a:headEnd/>
                  <a:tailEnd/>
                </a:ln>
                <a:effectLst/>
              </p:spPr>
              <p:txBody>
                <a:bodyPr wrap="none"/>
                <a:lstStyle/>
                <a:p>
                  <a:endParaRPr lang="en-IN" sz="1400"/>
                </a:p>
              </p:txBody>
            </p:sp>
          </p:grpSp>
          <p:grpSp>
            <p:nvGrpSpPr>
              <p:cNvPr id="18" name="Group 59"/>
              <p:cNvGrpSpPr>
                <a:grpSpLocks/>
              </p:cNvGrpSpPr>
              <p:nvPr/>
            </p:nvGrpSpPr>
            <p:grpSpPr bwMode="auto">
              <a:xfrm>
                <a:off x="0" y="1038"/>
                <a:ext cx="375" cy="519"/>
                <a:chOff x="0" y="1038"/>
                <a:chExt cx="375" cy="519"/>
              </a:xfrm>
            </p:grpSpPr>
            <p:sp>
              <p:nvSpPr>
                <p:cNvPr id="76" name="Rectangle 18"/>
                <p:cNvSpPr>
                  <a:spLocks noChangeArrowheads="1"/>
                </p:cNvSpPr>
                <p:nvPr/>
              </p:nvSpPr>
              <p:spPr bwMode="auto">
                <a:xfrm>
                  <a:off x="43" y="1038"/>
                  <a:ext cx="289" cy="519"/>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11.2</a:t>
                  </a:r>
                </a:p>
                <a:p>
                  <a:pPr eaLnBrk="0" hangingPunct="0">
                    <a:tabLst>
                      <a:tab pos="457200" algn="l"/>
                      <a:tab pos="914400" algn="l"/>
                      <a:tab pos="1371600" algn="l"/>
                    </a:tabLst>
                  </a:pPr>
                  <a:endParaRPr lang="en-US" sz="1400"/>
                </a:p>
              </p:txBody>
            </p:sp>
            <p:sp>
              <p:nvSpPr>
                <p:cNvPr id="77" name="Rectangle 58"/>
                <p:cNvSpPr>
                  <a:spLocks noChangeArrowheads="1"/>
                </p:cNvSpPr>
                <p:nvPr/>
              </p:nvSpPr>
              <p:spPr bwMode="auto">
                <a:xfrm>
                  <a:off x="0" y="1038"/>
                  <a:ext cx="375" cy="519"/>
                </a:xfrm>
                <a:prstGeom prst="rect">
                  <a:avLst/>
                </a:prstGeom>
                <a:noFill/>
                <a:ln w="7">
                  <a:solidFill>
                    <a:srgbClr val="A0A0A0"/>
                  </a:solidFill>
                  <a:miter lim="800000"/>
                  <a:headEnd/>
                  <a:tailEnd/>
                </a:ln>
                <a:effectLst/>
              </p:spPr>
              <p:txBody>
                <a:bodyPr wrap="none"/>
                <a:lstStyle/>
                <a:p>
                  <a:endParaRPr lang="en-IN" sz="1400"/>
                </a:p>
              </p:txBody>
            </p:sp>
          </p:grpSp>
          <p:grpSp>
            <p:nvGrpSpPr>
              <p:cNvPr id="19" name="Group 61"/>
              <p:cNvGrpSpPr>
                <a:grpSpLocks/>
              </p:cNvGrpSpPr>
              <p:nvPr/>
            </p:nvGrpSpPr>
            <p:grpSpPr bwMode="auto">
              <a:xfrm>
                <a:off x="375" y="1038"/>
                <a:ext cx="697" cy="519"/>
                <a:chOff x="375" y="1038"/>
                <a:chExt cx="697" cy="519"/>
              </a:xfrm>
            </p:grpSpPr>
            <p:sp>
              <p:nvSpPr>
                <p:cNvPr id="74" name="Rectangle 19"/>
                <p:cNvSpPr>
                  <a:spLocks noChangeArrowheads="1"/>
                </p:cNvSpPr>
                <p:nvPr/>
              </p:nvSpPr>
              <p:spPr bwMode="auto">
                <a:xfrm>
                  <a:off x="418" y="1038"/>
                  <a:ext cx="611" cy="519"/>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Set of functional dependencies F</a:t>
                  </a:r>
                </a:p>
                <a:p>
                  <a:pPr eaLnBrk="0" hangingPunct="0">
                    <a:tabLst>
                      <a:tab pos="457200" algn="l"/>
                      <a:tab pos="914400" algn="l"/>
                      <a:tab pos="1371600" algn="l"/>
                    </a:tabLst>
                  </a:pPr>
                  <a:endParaRPr lang="en-US" sz="1400"/>
                </a:p>
              </p:txBody>
            </p:sp>
            <p:sp>
              <p:nvSpPr>
                <p:cNvPr id="75" name="Rectangle 60"/>
                <p:cNvSpPr>
                  <a:spLocks noChangeArrowheads="1"/>
                </p:cNvSpPr>
                <p:nvPr/>
              </p:nvSpPr>
              <p:spPr bwMode="auto">
                <a:xfrm>
                  <a:off x="375" y="1038"/>
                  <a:ext cx="697" cy="519"/>
                </a:xfrm>
                <a:prstGeom prst="rect">
                  <a:avLst/>
                </a:prstGeom>
                <a:noFill/>
                <a:ln w="7">
                  <a:solidFill>
                    <a:srgbClr val="A0A0A0"/>
                  </a:solidFill>
                  <a:miter lim="800000"/>
                  <a:headEnd/>
                  <a:tailEnd/>
                </a:ln>
                <a:effectLst/>
              </p:spPr>
              <p:txBody>
                <a:bodyPr wrap="none"/>
                <a:lstStyle/>
                <a:p>
                  <a:endParaRPr lang="en-IN" sz="1400"/>
                </a:p>
              </p:txBody>
            </p:sp>
          </p:grpSp>
          <p:grpSp>
            <p:nvGrpSpPr>
              <p:cNvPr id="20" name="Group 63"/>
              <p:cNvGrpSpPr>
                <a:grpSpLocks/>
              </p:cNvGrpSpPr>
              <p:nvPr/>
            </p:nvGrpSpPr>
            <p:grpSpPr bwMode="auto">
              <a:xfrm>
                <a:off x="1072" y="1038"/>
                <a:ext cx="638" cy="519"/>
                <a:chOff x="1072" y="1038"/>
                <a:chExt cx="638" cy="519"/>
              </a:xfrm>
            </p:grpSpPr>
            <p:sp>
              <p:nvSpPr>
                <p:cNvPr id="72" name="Rectangle 20"/>
                <p:cNvSpPr>
                  <a:spLocks noChangeArrowheads="1"/>
                </p:cNvSpPr>
                <p:nvPr/>
              </p:nvSpPr>
              <p:spPr bwMode="auto">
                <a:xfrm>
                  <a:off x="1115" y="1038"/>
                  <a:ext cx="552" cy="519"/>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A set of relations in 3NF</a:t>
                  </a:r>
                </a:p>
                <a:p>
                  <a:pPr eaLnBrk="0" hangingPunct="0">
                    <a:tabLst>
                      <a:tab pos="457200" algn="l"/>
                      <a:tab pos="914400" algn="l"/>
                      <a:tab pos="1371600" algn="l"/>
                    </a:tabLst>
                  </a:pPr>
                  <a:endParaRPr lang="en-US" sz="1400"/>
                </a:p>
              </p:txBody>
            </p:sp>
            <p:sp>
              <p:nvSpPr>
                <p:cNvPr id="73" name="Rectangle 62"/>
                <p:cNvSpPr>
                  <a:spLocks noChangeArrowheads="1"/>
                </p:cNvSpPr>
                <p:nvPr/>
              </p:nvSpPr>
              <p:spPr bwMode="auto">
                <a:xfrm>
                  <a:off x="1072" y="1038"/>
                  <a:ext cx="638" cy="519"/>
                </a:xfrm>
                <a:prstGeom prst="rect">
                  <a:avLst/>
                </a:prstGeom>
                <a:noFill/>
                <a:ln w="7">
                  <a:solidFill>
                    <a:srgbClr val="A0A0A0"/>
                  </a:solidFill>
                  <a:miter lim="800000"/>
                  <a:headEnd/>
                  <a:tailEnd/>
                </a:ln>
                <a:effectLst/>
              </p:spPr>
              <p:txBody>
                <a:bodyPr wrap="none"/>
                <a:lstStyle/>
                <a:p>
                  <a:endParaRPr lang="en-IN" sz="1400"/>
                </a:p>
              </p:txBody>
            </p:sp>
          </p:grpSp>
          <p:grpSp>
            <p:nvGrpSpPr>
              <p:cNvPr id="21" name="Group 65"/>
              <p:cNvGrpSpPr>
                <a:grpSpLocks/>
              </p:cNvGrpSpPr>
              <p:nvPr/>
            </p:nvGrpSpPr>
            <p:grpSpPr bwMode="auto">
              <a:xfrm>
                <a:off x="1710" y="1038"/>
                <a:ext cx="667" cy="519"/>
                <a:chOff x="1710" y="1038"/>
                <a:chExt cx="667" cy="519"/>
              </a:xfrm>
            </p:grpSpPr>
            <p:sp>
              <p:nvSpPr>
                <p:cNvPr id="70" name="Rectangle 21"/>
                <p:cNvSpPr>
                  <a:spLocks noChangeArrowheads="1"/>
                </p:cNvSpPr>
                <p:nvPr/>
              </p:nvSpPr>
              <p:spPr bwMode="auto">
                <a:xfrm>
                  <a:off x="1753" y="1038"/>
                  <a:ext cx="581" cy="519"/>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Dependency preservation</a:t>
                  </a:r>
                </a:p>
                <a:p>
                  <a:pPr eaLnBrk="0" hangingPunct="0">
                    <a:tabLst>
                      <a:tab pos="457200" algn="l"/>
                      <a:tab pos="914400" algn="l"/>
                      <a:tab pos="1371600" algn="l"/>
                    </a:tabLst>
                  </a:pPr>
                  <a:endParaRPr lang="en-US" sz="1400"/>
                </a:p>
              </p:txBody>
            </p:sp>
            <p:sp>
              <p:nvSpPr>
                <p:cNvPr id="71" name="Rectangle 64"/>
                <p:cNvSpPr>
                  <a:spLocks noChangeArrowheads="1"/>
                </p:cNvSpPr>
                <p:nvPr/>
              </p:nvSpPr>
              <p:spPr bwMode="auto">
                <a:xfrm>
                  <a:off x="1710" y="1038"/>
                  <a:ext cx="667" cy="519"/>
                </a:xfrm>
                <a:prstGeom prst="rect">
                  <a:avLst/>
                </a:prstGeom>
                <a:noFill/>
                <a:ln w="7">
                  <a:solidFill>
                    <a:srgbClr val="A0A0A0"/>
                  </a:solidFill>
                  <a:miter lim="800000"/>
                  <a:headEnd/>
                  <a:tailEnd/>
                </a:ln>
                <a:effectLst/>
              </p:spPr>
              <p:txBody>
                <a:bodyPr wrap="none"/>
                <a:lstStyle/>
                <a:p>
                  <a:endParaRPr lang="en-IN" sz="1400"/>
                </a:p>
              </p:txBody>
            </p:sp>
          </p:grpSp>
          <p:grpSp>
            <p:nvGrpSpPr>
              <p:cNvPr id="22" name="Group 67"/>
              <p:cNvGrpSpPr>
                <a:grpSpLocks/>
              </p:cNvGrpSpPr>
              <p:nvPr/>
            </p:nvGrpSpPr>
            <p:grpSpPr bwMode="auto">
              <a:xfrm>
                <a:off x="2377" y="1038"/>
                <a:ext cx="697" cy="519"/>
                <a:chOff x="2377" y="1038"/>
                <a:chExt cx="697" cy="519"/>
              </a:xfrm>
            </p:grpSpPr>
            <p:sp>
              <p:nvSpPr>
                <p:cNvPr id="68" name="Rectangle 22"/>
                <p:cNvSpPr>
                  <a:spLocks noChangeArrowheads="1"/>
                </p:cNvSpPr>
                <p:nvPr/>
              </p:nvSpPr>
              <p:spPr bwMode="auto">
                <a:xfrm>
                  <a:off x="2420" y="1038"/>
                  <a:ext cx="611" cy="519"/>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No guarantee of satisfying lossless join property </a:t>
                  </a:r>
                </a:p>
                <a:p>
                  <a:pPr eaLnBrk="0" hangingPunct="0">
                    <a:tabLst>
                      <a:tab pos="457200" algn="l"/>
                      <a:tab pos="914400" algn="l"/>
                      <a:tab pos="1371600" algn="l"/>
                    </a:tabLst>
                  </a:pPr>
                  <a:endParaRPr lang="en-US" sz="1400"/>
                </a:p>
              </p:txBody>
            </p:sp>
            <p:sp>
              <p:nvSpPr>
                <p:cNvPr id="69" name="Rectangle 66"/>
                <p:cNvSpPr>
                  <a:spLocks noChangeArrowheads="1"/>
                </p:cNvSpPr>
                <p:nvPr/>
              </p:nvSpPr>
              <p:spPr bwMode="auto">
                <a:xfrm>
                  <a:off x="2377" y="1038"/>
                  <a:ext cx="697" cy="519"/>
                </a:xfrm>
                <a:prstGeom prst="rect">
                  <a:avLst/>
                </a:prstGeom>
                <a:noFill/>
                <a:ln w="7">
                  <a:solidFill>
                    <a:srgbClr val="A0A0A0"/>
                  </a:solidFill>
                  <a:miter lim="800000"/>
                  <a:headEnd/>
                  <a:tailEnd/>
                </a:ln>
                <a:effectLst/>
              </p:spPr>
              <p:txBody>
                <a:bodyPr wrap="none"/>
                <a:lstStyle/>
                <a:p>
                  <a:endParaRPr lang="en-IN" sz="1400"/>
                </a:p>
              </p:txBody>
            </p:sp>
          </p:grpSp>
          <p:grpSp>
            <p:nvGrpSpPr>
              <p:cNvPr id="23" name="Group 69"/>
              <p:cNvGrpSpPr>
                <a:grpSpLocks/>
              </p:cNvGrpSpPr>
              <p:nvPr/>
            </p:nvGrpSpPr>
            <p:grpSpPr bwMode="auto">
              <a:xfrm>
                <a:off x="0" y="1557"/>
                <a:ext cx="375" cy="519"/>
                <a:chOff x="0" y="1557"/>
                <a:chExt cx="375" cy="519"/>
              </a:xfrm>
            </p:grpSpPr>
            <p:sp>
              <p:nvSpPr>
                <p:cNvPr id="66" name="Rectangle 23"/>
                <p:cNvSpPr>
                  <a:spLocks noChangeArrowheads="1"/>
                </p:cNvSpPr>
                <p:nvPr/>
              </p:nvSpPr>
              <p:spPr bwMode="auto">
                <a:xfrm>
                  <a:off x="43" y="1557"/>
                  <a:ext cx="289" cy="519"/>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11.3</a:t>
                  </a:r>
                </a:p>
                <a:p>
                  <a:pPr eaLnBrk="0" hangingPunct="0">
                    <a:tabLst>
                      <a:tab pos="457200" algn="l"/>
                      <a:tab pos="914400" algn="l"/>
                      <a:tab pos="1371600" algn="l"/>
                    </a:tabLst>
                  </a:pPr>
                  <a:endParaRPr lang="en-US" sz="1400"/>
                </a:p>
              </p:txBody>
            </p:sp>
            <p:sp>
              <p:nvSpPr>
                <p:cNvPr id="67" name="Rectangle 68"/>
                <p:cNvSpPr>
                  <a:spLocks noChangeArrowheads="1"/>
                </p:cNvSpPr>
                <p:nvPr/>
              </p:nvSpPr>
              <p:spPr bwMode="auto">
                <a:xfrm>
                  <a:off x="0" y="1557"/>
                  <a:ext cx="375" cy="519"/>
                </a:xfrm>
                <a:prstGeom prst="rect">
                  <a:avLst/>
                </a:prstGeom>
                <a:noFill/>
                <a:ln w="7">
                  <a:solidFill>
                    <a:srgbClr val="A0A0A0"/>
                  </a:solidFill>
                  <a:miter lim="800000"/>
                  <a:headEnd/>
                  <a:tailEnd/>
                </a:ln>
                <a:effectLst/>
              </p:spPr>
              <p:txBody>
                <a:bodyPr wrap="none"/>
                <a:lstStyle/>
                <a:p>
                  <a:endParaRPr lang="en-IN" sz="1400"/>
                </a:p>
              </p:txBody>
            </p:sp>
          </p:grpSp>
          <p:grpSp>
            <p:nvGrpSpPr>
              <p:cNvPr id="24" name="Group 71"/>
              <p:cNvGrpSpPr>
                <a:grpSpLocks/>
              </p:cNvGrpSpPr>
              <p:nvPr/>
            </p:nvGrpSpPr>
            <p:grpSpPr bwMode="auto">
              <a:xfrm>
                <a:off x="375" y="1557"/>
                <a:ext cx="697" cy="519"/>
                <a:chOff x="375" y="1557"/>
                <a:chExt cx="697" cy="519"/>
              </a:xfrm>
            </p:grpSpPr>
            <p:sp>
              <p:nvSpPr>
                <p:cNvPr id="64" name="Rectangle 24"/>
                <p:cNvSpPr>
                  <a:spLocks noChangeArrowheads="1"/>
                </p:cNvSpPr>
                <p:nvPr/>
              </p:nvSpPr>
              <p:spPr bwMode="auto">
                <a:xfrm>
                  <a:off x="418" y="1557"/>
                  <a:ext cx="611" cy="519"/>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Set of functional dependencies F</a:t>
                  </a:r>
                </a:p>
                <a:p>
                  <a:pPr eaLnBrk="0" hangingPunct="0">
                    <a:tabLst>
                      <a:tab pos="457200" algn="l"/>
                      <a:tab pos="914400" algn="l"/>
                      <a:tab pos="1371600" algn="l"/>
                    </a:tabLst>
                  </a:pPr>
                  <a:endParaRPr lang="en-US" sz="1400"/>
                </a:p>
              </p:txBody>
            </p:sp>
            <p:sp>
              <p:nvSpPr>
                <p:cNvPr id="65" name="Rectangle 70"/>
                <p:cNvSpPr>
                  <a:spLocks noChangeArrowheads="1"/>
                </p:cNvSpPr>
                <p:nvPr/>
              </p:nvSpPr>
              <p:spPr bwMode="auto">
                <a:xfrm>
                  <a:off x="375" y="1557"/>
                  <a:ext cx="697" cy="519"/>
                </a:xfrm>
                <a:prstGeom prst="rect">
                  <a:avLst/>
                </a:prstGeom>
                <a:noFill/>
                <a:ln w="7">
                  <a:solidFill>
                    <a:srgbClr val="A0A0A0"/>
                  </a:solidFill>
                  <a:miter lim="800000"/>
                  <a:headEnd/>
                  <a:tailEnd/>
                </a:ln>
                <a:effectLst/>
              </p:spPr>
              <p:txBody>
                <a:bodyPr wrap="none"/>
                <a:lstStyle/>
                <a:p>
                  <a:endParaRPr lang="en-IN" sz="1400"/>
                </a:p>
              </p:txBody>
            </p:sp>
          </p:grpSp>
          <p:grpSp>
            <p:nvGrpSpPr>
              <p:cNvPr id="25" name="Group 73"/>
              <p:cNvGrpSpPr>
                <a:grpSpLocks/>
              </p:cNvGrpSpPr>
              <p:nvPr/>
            </p:nvGrpSpPr>
            <p:grpSpPr bwMode="auto">
              <a:xfrm>
                <a:off x="1072" y="1557"/>
                <a:ext cx="638" cy="519"/>
                <a:chOff x="1072" y="1557"/>
                <a:chExt cx="638" cy="519"/>
              </a:xfrm>
            </p:grpSpPr>
            <p:sp>
              <p:nvSpPr>
                <p:cNvPr id="62" name="Rectangle 25"/>
                <p:cNvSpPr>
                  <a:spLocks noChangeArrowheads="1"/>
                </p:cNvSpPr>
                <p:nvPr/>
              </p:nvSpPr>
              <p:spPr bwMode="auto">
                <a:xfrm>
                  <a:off x="1115" y="1557"/>
                  <a:ext cx="552" cy="519"/>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A set of relations in BCNF</a:t>
                  </a:r>
                </a:p>
                <a:p>
                  <a:pPr eaLnBrk="0" hangingPunct="0">
                    <a:tabLst>
                      <a:tab pos="457200" algn="l"/>
                      <a:tab pos="914400" algn="l"/>
                      <a:tab pos="1371600" algn="l"/>
                    </a:tabLst>
                  </a:pPr>
                  <a:endParaRPr lang="en-US" sz="1400"/>
                </a:p>
              </p:txBody>
            </p:sp>
            <p:sp>
              <p:nvSpPr>
                <p:cNvPr id="63" name="Rectangle 72"/>
                <p:cNvSpPr>
                  <a:spLocks noChangeArrowheads="1"/>
                </p:cNvSpPr>
                <p:nvPr/>
              </p:nvSpPr>
              <p:spPr bwMode="auto">
                <a:xfrm>
                  <a:off x="1072" y="1557"/>
                  <a:ext cx="638" cy="519"/>
                </a:xfrm>
                <a:prstGeom prst="rect">
                  <a:avLst/>
                </a:prstGeom>
                <a:noFill/>
                <a:ln w="7">
                  <a:solidFill>
                    <a:srgbClr val="A0A0A0"/>
                  </a:solidFill>
                  <a:miter lim="800000"/>
                  <a:headEnd/>
                  <a:tailEnd/>
                </a:ln>
                <a:effectLst/>
              </p:spPr>
              <p:txBody>
                <a:bodyPr wrap="none"/>
                <a:lstStyle/>
                <a:p>
                  <a:endParaRPr lang="en-IN" sz="1400"/>
                </a:p>
              </p:txBody>
            </p:sp>
          </p:grpSp>
          <p:grpSp>
            <p:nvGrpSpPr>
              <p:cNvPr id="26" name="Group 75"/>
              <p:cNvGrpSpPr>
                <a:grpSpLocks/>
              </p:cNvGrpSpPr>
              <p:nvPr/>
            </p:nvGrpSpPr>
            <p:grpSpPr bwMode="auto">
              <a:xfrm>
                <a:off x="1710" y="1557"/>
                <a:ext cx="667" cy="519"/>
                <a:chOff x="1710" y="1557"/>
                <a:chExt cx="667" cy="519"/>
              </a:xfrm>
            </p:grpSpPr>
            <p:sp>
              <p:nvSpPr>
                <p:cNvPr id="60" name="Rectangle 26"/>
                <p:cNvSpPr>
                  <a:spLocks noChangeArrowheads="1"/>
                </p:cNvSpPr>
                <p:nvPr/>
              </p:nvSpPr>
              <p:spPr bwMode="auto">
                <a:xfrm>
                  <a:off x="1753" y="1557"/>
                  <a:ext cx="581" cy="519"/>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Lossless join decomposition</a:t>
                  </a:r>
                  <a:endParaRPr lang="en-US" sz="1400"/>
                </a:p>
              </p:txBody>
            </p:sp>
            <p:sp>
              <p:nvSpPr>
                <p:cNvPr id="61" name="Rectangle 74"/>
                <p:cNvSpPr>
                  <a:spLocks noChangeArrowheads="1"/>
                </p:cNvSpPr>
                <p:nvPr/>
              </p:nvSpPr>
              <p:spPr bwMode="auto">
                <a:xfrm>
                  <a:off x="1710" y="1557"/>
                  <a:ext cx="667" cy="519"/>
                </a:xfrm>
                <a:prstGeom prst="rect">
                  <a:avLst/>
                </a:prstGeom>
                <a:noFill/>
                <a:ln w="7">
                  <a:solidFill>
                    <a:srgbClr val="A0A0A0"/>
                  </a:solidFill>
                  <a:miter lim="800000"/>
                  <a:headEnd/>
                  <a:tailEnd/>
                </a:ln>
                <a:effectLst/>
              </p:spPr>
              <p:txBody>
                <a:bodyPr wrap="none"/>
                <a:lstStyle/>
                <a:p>
                  <a:endParaRPr lang="en-IN" sz="1400"/>
                </a:p>
              </p:txBody>
            </p:sp>
          </p:grpSp>
          <p:grpSp>
            <p:nvGrpSpPr>
              <p:cNvPr id="27" name="Group 77"/>
              <p:cNvGrpSpPr>
                <a:grpSpLocks/>
              </p:cNvGrpSpPr>
              <p:nvPr/>
            </p:nvGrpSpPr>
            <p:grpSpPr bwMode="auto">
              <a:xfrm>
                <a:off x="2377" y="1557"/>
                <a:ext cx="697" cy="519"/>
                <a:chOff x="2377" y="1557"/>
                <a:chExt cx="697" cy="519"/>
              </a:xfrm>
            </p:grpSpPr>
            <p:sp>
              <p:nvSpPr>
                <p:cNvPr id="58" name="Rectangle 27"/>
                <p:cNvSpPr>
                  <a:spLocks noChangeArrowheads="1"/>
                </p:cNvSpPr>
                <p:nvPr/>
              </p:nvSpPr>
              <p:spPr bwMode="auto">
                <a:xfrm>
                  <a:off x="2420" y="1557"/>
                  <a:ext cx="611" cy="519"/>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No guarantee of dependency preservation </a:t>
                  </a:r>
                </a:p>
                <a:p>
                  <a:pPr eaLnBrk="0" hangingPunct="0">
                    <a:tabLst>
                      <a:tab pos="457200" algn="l"/>
                      <a:tab pos="914400" algn="l"/>
                      <a:tab pos="1371600" algn="l"/>
                    </a:tabLst>
                  </a:pPr>
                  <a:endParaRPr lang="en-US" sz="1400"/>
                </a:p>
              </p:txBody>
            </p:sp>
            <p:sp>
              <p:nvSpPr>
                <p:cNvPr id="59" name="Rectangle 76"/>
                <p:cNvSpPr>
                  <a:spLocks noChangeArrowheads="1"/>
                </p:cNvSpPr>
                <p:nvPr/>
              </p:nvSpPr>
              <p:spPr bwMode="auto">
                <a:xfrm>
                  <a:off x="2377" y="1557"/>
                  <a:ext cx="697" cy="519"/>
                </a:xfrm>
                <a:prstGeom prst="rect">
                  <a:avLst/>
                </a:prstGeom>
                <a:noFill/>
                <a:ln w="7">
                  <a:solidFill>
                    <a:srgbClr val="A0A0A0"/>
                  </a:solidFill>
                  <a:miter lim="800000"/>
                  <a:headEnd/>
                  <a:tailEnd/>
                </a:ln>
                <a:effectLst/>
              </p:spPr>
              <p:txBody>
                <a:bodyPr wrap="none"/>
                <a:lstStyle/>
                <a:p>
                  <a:endParaRPr lang="en-IN" sz="1400"/>
                </a:p>
              </p:txBody>
            </p:sp>
          </p:grpSp>
          <p:grpSp>
            <p:nvGrpSpPr>
              <p:cNvPr id="28" name="Group 79"/>
              <p:cNvGrpSpPr>
                <a:grpSpLocks/>
              </p:cNvGrpSpPr>
              <p:nvPr/>
            </p:nvGrpSpPr>
            <p:grpSpPr bwMode="auto">
              <a:xfrm>
                <a:off x="0" y="2076"/>
                <a:ext cx="375" cy="596"/>
                <a:chOff x="0" y="2076"/>
                <a:chExt cx="375" cy="596"/>
              </a:xfrm>
            </p:grpSpPr>
            <p:sp>
              <p:nvSpPr>
                <p:cNvPr id="56" name="Rectangle 28"/>
                <p:cNvSpPr>
                  <a:spLocks noChangeArrowheads="1"/>
                </p:cNvSpPr>
                <p:nvPr/>
              </p:nvSpPr>
              <p:spPr bwMode="auto">
                <a:xfrm>
                  <a:off x="43" y="2076"/>
                  <a:ext cx="289"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11.4</a:t>
                  </a:r>
                </a:p>
                <a:p>
                  <a:pPr eaLnBrk="0" hangingPunct="0">
                    <a:tabLst>
                      <a:tab pos="457200" algn="l"/>
                      <a:tab pos="914400" algn="l"/>
                      <a:tab pos="1371600" algn="l"/>
                    </a:tabLst>
                  </a:pPr>
                  <a:endParaRPr lang="en-US" sz="1400"/>
                </a:p>
              </p:txBody>
            </p:sp>
            <p:sp>
              <p:nvSpPr>
                <p:cNvPr id="57" name="Rectangle 78"/>
                <p:cNvSpPr>
                  <a:spLocks noChangeArrowheads="1"/>
                </p:cNvSpPr>
                <p:nvPr/>
              </p:nvSpPr>
              <p:spPr bwMode="auto">
                <a:xfrm>
                  <a:off x="0" y="2076"/>
                  <a:ext cx="375" cy="596"/>
                </a:xfrm>
                <a:prstGeom prst="rect">
                  <a:avLst/>
                </a:prstGeom>
                <a:noFill/>
                <a:ln w="7">
                  <a:solidFill>
                    <a:srgbClr val="A0A0A0"/>
                  </a:solidFill>
                  <a:miter lim="800000"/>
                  <a:headEnd/>
                  <a:tailEnd/>
                </a:ln>
                <a:effectLst/>
              </p:spPr>
              <p:txBody>
                <a:bodyPr wrap="none"/>
                <a:lstStyle/>
                <a:p>
                  <a:endParaRPr lang="en-IN" sz="1400"/>
                </a:p>
              </p:txBody>
            </p:sp>
          </p:grpSp>
          <p:grpSp>
            <p:nvGrpSpPr>
              <p:cNvPr id="29" name="Group 81"/>
              <p:cNvGrpSpPr>
                <a:grpSpLocks/>
              </p:cNvGrpSpPr>
              <p:nvPr/>
            </p:nvGrpSpPr>
            <p:grpSpPr bwMode="auto">
              <a:xfrm>
                <a:off x="375" y="2076"/>
                <a:ext cx="697" cy="596"/>
                <a:chOff x="375" y="2076"/>
                <a:chExt cx="697" cy="596"/>
              </a:xfrm>
            </p:grpSpPr>
            <p:sp>
              <p:nvSpPr>
                <p:cNvPr id="54" name="Rectangle 29"/>
                <p:cNvSpPr>
                  <a:spLocks noChangeArrowheads="1"/>
                </p:cNvSpPr>
                <p:nvPr/>
              </p:nvSpPr>
              <p:spPr bwMode="auto">
                <a:xfrm>
                  <a:off x="418" y="2076"/>
                  <a:ext cx="611"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Set of functional dependencies F</a:t>
                  </a:r>
                </a:p>
                <a:p>
                  <a:pPr eaLnBrk="0" hangingPunct="0">
                    <a:tabLst>
                      <a:tab pos="457200" algn="l"/>
                      <a:tab pos="914400" algn="l"/>
                      <a:tab pos="1371600" algn="l"/>
                    </a:tabLst>
                  </a:pPr>
                  <a:endParaRPr lang="en-US" sz="1400"/>
                </a:p>
              </p:txBody>
            </p:sp>
            <p:sp>
              <p:nvSpPr>
                <p:cNvPr id="55" name="Rectangle 80"/>
                <p:cNvSpPr>
                  <a:spLocks noChangeArrowheads="1"/>
                </p:cNvSpPr>
                <p:nvPr/>
              </p:nvSpPr>
              <p:spPr bwMode="auto">
                <a:xfrm>
                  <a:off x="375" y="2076"/>
                  <a:ext cx="697" cy="596"/>
                </a:xfrm>
                <a:prstGeom prst="rect">
                  <a:avLst/>
                </a:prstGeom>
                <a:noFill/>
                <a:ln w="7">
                  <a:solidFill>
                    <a:srgbClr val="A0A0A0"/>
                  </a:solidFill>
                  <a:miter lim="800000"/>
                  <a:headEnd/>
                  <a:tailEnd/>
                </a:ln>
                <a:effectLst/>
              </p:spPr>
              <p:txBody>
                <a:bodyPr wrap="none"/>
                <a:lstStyle/>
                <a:p>
                  <a:endParaRPr lang="en-IN" sz="1400"/>
                </a:p>
              </p:txBody>
            </p:sp>
          </p:grpSp>
          <p:grpSp>
            <p:nvGrpSpPr>
              <p:cNvPr id="30" name="Group 83"/>
              <p:cNvGrpSpPr>
                <a:grpSpLocks/>
              </p:cNvGrpSpPr>
              <p:nvPr/>
            </p:nvGrpSpPr>
            <p:grpSpPr bwMode="auto">
              <a:xfrm>
                <a:off x="1072" y="2076"/>
                <a:ext cx="638" cy="596"/>
                <a:chOff x="1072" y="2076"/>
                <a:chExt cx="638" cy="596"/>
              </a:xfrm>
            </p:grpSpPr>
            <p:sp>
              <p:nvSpPr>
                <p:cNvPr id="52" name="Rectangle 30"/>
                <p:cNvSpPr>
                  <a:spLocks noChangeArrowheads="1"/>
                </p:cNvSpPr>
                <p:nvPr/>
              </p:nvSpPr>
              <p:spPr bwMode="auto">
                <a:xfrm>
                  <a:off x="1115" y="2076"/>
                  <a:ext cx="552"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A set of relations in 3NF</a:t>
                  </a:r>
                </a:p>
                <a:p>
                  <a:pPr eaLnBrk="0" hangingPunct="0">
                    <a:tabLst>
                      <a:tab pos="457200" algn="l"/>
                      <a:tab pos="914400" algn="l"/>
                      <a:tab pos="1371600" algn="l"/>
                    </a:tabLst>
                  </a:pPr>
                  <a:endParaRPr lang="en-US" sz="1400"/>
                </a:p>
              </p:txBody>
            </p:sp>
            <p:sp>
              <p:nvSpPr>
                <p:cNvPr id="53" name="Rectangle 82"/>
                <p:cNvSpPr>
                  <a:spLocks noChangeArrowheads="1"/>
                </p:cNvSpPr>
                <p:nvPr/>
              </p:nvSpPr>
              <p:spPr bwMode="auto">
                <a:xfrm>
                  <a:off x="1072" y="2076"/>
                  <a:ext cx="638" cy="596"/>
                </a:xfrm>
                <a:prstGeom prst="rect">
                  <a:avLst/>
                </a:prstGeom>
                <a:noFill/>
                <a:ln w="7">
                  <a:solidFill>
                    <a:srgbClr val="A0A0A0"/>
                  </a:solidFill>
                  <a:miter lim="800000"/>
                  <a:headEnd/>
                  <a:tailEnd/>
                </a:ln>
                <a:effectLst/>
              </p:spPr>
              <p:txBody>
                <a:bodyPr wrap="none"/>
                <a:lstStyle/>
                <a:p>
                  <a:endParaRPr lang="en-IN" sz="1400"/>
                </a:p>
              </p:txBody>
            </p:sp>
          </p:grpSp>
          <p:grpSp>
            <p:nvGrpSpPr>
              <p:cNvPr id="31" name="Group 85"/>
              <p:cNvGrpSpPr>
                <a:grpSpLocks/>
              </p:cNvGrpSpPr>
              <p:nvPr/>
            </p:nvGrpSpPr>
            <p:grpSpPr bwMode="auto">
              <a:xfrm>
                <a:off x="1710" y="2076"/>
                <a:ext cx="667" cy="596"/>
                <a:chOff x="1710" y="2076"/>
                <a:chExt cx="667" cy="596"/>
              </a:xfrm>
            </p:grpSpPr>
            <p:sp>
              <p:nvSpPr>
                <p:cNvPr id="50" name="Rectangle 31"/>
                <p:cNvSpPr>
                  <a:spLocks noChangeArrowheads="1"/>
                </p:cNvSpPr>
                <p:nvPr/>
              </p:nvSpPr>
              <p:spPr bwMode="auto">
                <a:xfrm>
                  <a:off x="1753" y="2076"/>
                  <a:ext cx="581"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Lossless join </a:t>
                  </a:r>
                  <a:r>
                    <a:rPr lang="en-US" sz="1400" b="1">
                      <a:solidFill>
                        <a:srgbClr val="000000"/>
                      </a:solidFill>
                      <a:cs typeface="Times New Roman" pitchFamily="18" charset="0"/>
                    </a:rPr>
                    <a:t>and</a:t>
                  </a:r>
                  <a:r>
                    <a:rPr lang="en-US" sz="1400">
                      <a:solidFill>
                        <a:srgbClr val="000000"/>
                      </a:solidFill>
                      <a:cs typeface="Times New Roman" pitchFamily="18" charset="0"/>
                    </a:rPr>
                    <a:t> dependency preserving decomposition</a:t>
                  </a:r>
                </a:p>
                <a:p>
                  <a:pPr eaLnBrk="0" hangingPunct="0">
                    <a:tabLst>
                      <a:tab pos="457200" algn="l"/>
                      <a:tab pos="914400" algn="l"/>
                      <a:tab pos="1371600" algn="l"/>
                    </a:tabLst>
                  </a:pPr>
                  <a:endParaRPr lang="en-US" sz="1400"/>
                </a:p>
              </p:txBody>
            </p:sp>
            <p:sp>
              <p:nvSpPr>
                <p:cNvPr id="51" name="Rectangle 84"/>
                <p:cNvSpPr>
                  <a:spLocks noChangeArrowheads="1"/>
                </p:cNvSpPr>
                <p:nvPr/>
              </p:nvSpPr>
              <p:spPr bwMode="auto">
                <a:xfrm>
                  <a:off x="1710" y="2076"/>
                  <a:ext cx="667" cy="596"/>
                </a:xfrm>
                <a:prstGeom prst="rect">
                  <a:avLst/>
                </a:prstGeom>
                <a:noFill/>
                <a:ln w="7">
                  <a:solidFill>
                    <a:srgbClr val="A0A0A0"/>
                  </a:solidFill>
                  <a:miter lim="800000"/>
                  <a:headEnd/>
                  <a:tailEnd/>
                </a:ln>
                <a:effectLst/>
              </p:spPr>
              <p:txBody>
                <a:bodyPr wrap="none"/>
                <a:lstStyle/>
                <a:p>
                  <a:endParaRPr lang="en-IN" sz="1400"/>
                </a:p>
              </p:txBody>
            </p:sp>
          </p:grpSp>
          <p:grpSp>
            <p:nvGrpSpPr>
              <p:cNvPr id="32" name="Group 87"/>
              <p:cNvGrpSpPr>
                <a:grpSpLocks/>
              </p:cNvGrpSpPr>
              <p:nvPr/>
            </p:nvGrpSpPr>
            <p:grpSpPr bwMode="auto">
              <a:xfrm>
                <a:off x="2377" y="2076"/>
                <a:ext cx="697" cy="596"/>
                <a:chOff x="2377" y="2076"/>
                <a:chExt cx="697" cy="596"/>
              </a:xfrm>
            </p:grpSpPr>
            <p:sp>
              <p:nvSpPr>
                <p:cNvPr id="48" name="Rectangle 32"/>
                <p:cNvSpPr>
                  <a:spLocks noChangeArrowheads="1"/>
                </p:cNvSpPr>
                <p:nvPr/>
              </p:nvSpPr>
              <p:spPr bwMode="auto">
                <a:xfrm>
                  <a:off x="2420" y="2076"/>
                  <a:ext cx="611"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May not achieve BCNF</a:t>
                  </a:r>
                </a:p>
                <a:p>
                  <a:pPr eaLnBrk="0" hangingPunct="0">
                    <a:tabLst>
                      <a:tab pos="457200" algn="l"/>
                      <a:tab pos="914400" algn="l"/>
                      <a:tab pos="1371600" algn="l"/>
                    </a:tabLst>
                  </a:pPr>
                  <a:endParaRPr lang="en-US" sz="1400"/>
                </a:p>
              </p:txBody>
            </p:sp>
            <p:sp>
              <p:nvSpPr>
                <p:cNvPr id="49" name="Rectangle 86"/>
                <p:cNvSpPr>
                  <a:spLocks noChangeArrowheads="1"/>
                </p:cNvSpPr>
                <p:nvPr/>
              </p:nvSpPr>
              <p:spPr bwMode="auto">
                <a:xfrm>
                  <a:off x="2377" y="2076"/>
                  <a:ext cx="697" cy="596"/>
                </a:xfrm>
                <a:prstGeom prst="rect">
                  <a:avLst/>
                </a:prstGeom>
                <a:noFill/>
                <a:ln w="7">
                  <a:solidFill>
                    <a:srgbClr val="A0A0A0"/>
                  </a:solidFill>
                  <a:miter lim="800000"/>
                  <a:headEnd/>
                  <a:tailEnd/>
                </a:ln>
                <a:effectLst/>
              </p:spPr>
              <p:txBody>
                <a:bodyPr wrap="none"/>
                <a:lstStyle/>
                <a:p>
                  <a:endParaRPr lang="en-IN" sz="1400"/>
                </a:p>
              </p:txBody>
            </p:sp>
          </p:grpSp>
          <p:grpSp>
            <p:nvGrpSpPr>
              <p:cNvPr id="33" name="Group 89"/>
              <p:cNvGrpSpPr>
                <a:grpSpLocks/>
              </p:cNvGrpSpPr>
              <p:nvPr/>
            </p:nvGrpSpPr>
            <p:grpSpPr bwMode="auto">
              <a:xfrm>
                <a:off x="0" y="2672"/>
                <a:ext cx="375" cy="596"/>
                <a:chOff x="0" y="2672"/>
                <a:chExt cx="375" cy="596"/>
              </a:xfrm>
            </p:grpSpPr>
            <p:sp>
              <p:nvSpPr>
                <p:cNvPr id="46" name="Rectangle 33"/>
                <p:cNvSpPr>
                  <a:spLocks noChangeArrowheads="1"/>
                </p:cNvSpPr>
                <p:nvPr/>
              </p:nvSpPr>
              <p:spPr bwMode="auto">
                <a:xfrm>
                  <a:off x="43" y="2672"/>
                  <a:ext cx="289"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11.4a</a:t>
                  </a:r>
                </a:p>
                <a:p>
                  <a:pPr eaLnBrk="0" hangingPunct="0">
                    <a:tabLst>
                      <a:tab pos="457200" algn="l"/>
                      <a:tab pos="914400" algn="l"/>
                      <a:tab pos="1371600" algn="l"/>
                    </a:tabLst>
                  </a:pPr>
                  <a:endParaRPr lang="en-US" sz="1400"/>
                </a:p>
              </p:txBody>
            </p:sp>
            <p:sp>
              <p:nvSpPr>
                <p:cNvPr id="47" name="Rectangle 88"/>
                <p:cNvSpPr>
                  <a:spLocks noChangeArrowheads="1"/>
                </p:cNvSpPr>
                <p:nvPr/>
              </p:nvSpPr>
              <p:spPr bwMode="auto">
                <a:xfrm>
                  <a:off x="0" y="2672"/>
                  <a:ext cx="375" cy="596"/>
                </a:xfrm>
                <a:prstGeom prst="rect">
                  <a:avLst/>
                </a:prstGeom>
                <a:noFill/>
                <a:ln w="7">
                  <a:solidFill>
                    <a:srgbClr val="A0A0A0"/>
                  </a:solidFill>
                  <a:miter lim="800000"/>
                  <a:headEnd/>
                  <a:tailEnd/>
                </a:ln>
                <a:effectLst/>
              </p:spPr>
              <p:txBody>
                <a:bodyPr wrap="none"/>
                <a:lstStyle/>
                <a:p>
                  <a:endParaRPr lang="en-IN" sz="1400"/>
                </a:p>
              </p:txBody>
            </p:sp>
          </p:grpSp>
          <p:grpSp>
            <p:nvGrpSpPr>
              <p:cNvPr id="34" name="Group 91"/>
              <p:cNvGrpSpPr>
                <a:grpSpLocks/>
              </p:cNvGrpSpPr>
              <p:nvPr/>
            </p:nvGrpSpPr>
            <p:grpSpPr bwMode="auto">
              <a:xfrm>
                <a:off x="375" y="2672"/>
                <a:ext cx="697" cy="596"/>
                <a:chOff x="375" y="2672"/>
                <a:chExt cx="697" cy="596"/>
              </a:xfrm>
            </p:grpSpPr>
            <p:sp>
              <p:nvSpPr>
                <p:cNvPr id="44" name="Rectangle 34"/>
                <p:cNvSpPr>
                  <a:spLocks noChangeArrowheads="1"/>
                </p:cNvSpPr>
                <p:nvPr/>
              </p:nvSpPr>
              <p:spPr bwMode="auto">
                <a:xfrm>
                  <a:off x="418" y="2672"/>
                  <a:ext cx="611"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Relation schema R  with a set of functional dependencies F </a:t>
                  </a:r>
                </a:p>
                <a:p>
                  <a:pPr eaLnBrk="0" hangingPunct="0">
                    <a:tabLst>
                      <a:tab pos="457200" algn="l"/>
                      <a:tab pos="914400" algn="l"/>
                      <a:tab pos="1371600" algn="l"/>
                    </a:tabLst>
                  </a:pPr>
                  <a:endParaRPr lang="en-US" sz="1400"/>
                </a:p>
              </p:txBody>
            </p:sp>
            <p:sp>
              <p:nvSpPr>
                <p:cNvPr id="45" name="Rectangle 90"/>
                <p:cNvSpPr>
                  <a:spLocks noChangeArrowheads="1"/>
                </p:cNvSpPr>
                <p:nvPr/>
              </p:nvSpPr>
              <p:spPr bwMode="auto">
                <a:xfrm>
                  <a:off x="375" y="2672"/>
                  <a:ext cx="697" cy="596"/>
                </a:xfrm>
                <a:prstGeom prst="rect">
                  <a:avLst/>
                </a:prstGeom>
                <a:noFill/>
                <a:ln w="7">
                  <a:solidFill>
                    <a:srgbClr val="A0A0A0"/>
                  </a:solidFill>
                  <a:miter lim="800000"/>
                  <a:headEnd/>
                  <a:tailEnd/>
                </a:ln>
                <a:effectLst/>
              </p:spPr>
              <p:txBody>
                <a:bodyPr wrap="none"/>
                <a:lstStyle/>
                <a:p>
                  <a:endParaRPr lang="en-IN" sz="1400"/>
                </a:p>
              </p:txBody>
            </p:sp>
          </p:grpSp>
          <p:grpSp>
            <p:nvGrpSpPr>
              <p:cNvPr id="35" name="Group 93"/>
              <p:cNvGrpSpPr>
                <a:grpSpLocks/>
              </p:cNvGrpSpPr>
              <p:nvPr/>
            </p:nvGrpSpPr>
            <p:grpSpPr bwMode="auto">
              <a:xfrm>
                <a:off x="1072" y="2672"/>
                <a:ext cx="638" cy="596"/>
                <a:chOff x="1072" y="2672"/>
                <a:chExt cx="638" cy="596"/>
              </a:xfrm>
            </p:grpSpPr>
            <p:sp>
              <p:nvSpPr>
                <p:cNvPr id="42" name="Rectangle 35"/>
                <p:cNvSpPr>
                  <a:spLocks noChangeArrowheads="1"/>
                </p:cNvSpPr>
                <p:nvPr/>
              </p:nvSpPr>
              <p:spPr bwMode="auto">
                <a:xfrm>
                  <a:off x="1115" y="2672"/>
                  <a:ext cx="552"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Key K of R</a:t>
                  </a:r>
                </a:p>
                <a:p>
                  <a:pPr eaLnBrk="0" hangingPunct="0">
                    <a:tabLst>
                      <a:tab pos="457200" algn="l"/>
                      <a:tab pos="914400" algn="l"/>
                      <a:tab pos="1371600" algn="l"/>
                    </a:tabLst>
                  </a:pPr>
                  <a:endParaRPr lang="en-US" sz="1400"/>
                </a:p>
              </p:txBody>
            </p:sp>
            <p:sp>
              <p:nvSpPr>
                <p:cNvPr id="43" name="Rectangle 92"/>
                <p:cNvSpPr>
                  <a:spLocks noChangeArrowheads="1"/>
                </p:cNvSpPr>
                <p:nvPr/>
              </p:nvSpPr>
              <p:spPr bwMode="auto">
                <a:xfrm>
                  <a:off x="1072" y="2672"/>
                  <a:ext cx="638" cy="596"/>
                </a:xfrm>
                <a:prstGeom prst="rect">
                  <a:avLst/>
                </a:prstGeom>
                <a:noFill/>
                <a:ln w="7">
                  <a:solidFill>
                    <a:srgbClr val="A0A0A0"/>
                  </a:solidFill>
                  <a:miter lim="800000"/>
                  <a:headEnd/>
                  <a:tailEnd/>
                </a:ln>
                <a:effectLst/>
              </p:spPr>
              <p:txBody>
                <a:bodyPr wrap="none"/>
                <a:lstStyle/>
                <a:p>
                  <a:endParaRPr lang="en-IN" sz="1400"/>
                </a:p>
              </p:txBody>
            </p:sp>
          </p:grpSp>
          <p:grpSp>
            <p:nvGrpSpPr>
              <p:cNvPr id="36" name="Group 95"/>
              <p:cNvGrpSpPr>
                <a:grpSpLocks/>
              </p:cNvGrpSpPr>
              <p:nvPr/>
            </p:nvGrpSpPr>
            <p:grpSpPr bwMode="auto">
              <a:xfrm>
                <a:off x="1710" y="2672"/>
                <a:ext cx="667" cy="596"/>
                <a:chOff x="1710" y="2672"/>
                <a:chExt cx="667" cy="596"/>
              </a:xfrm>
            </p:grpSpPr>
            <p:sp>
              <p:nvSpPr>
                <p:cNvPr id="40" name="Rectangle 36"/>
                <p:cNvSpPr>
                  <a:spLocks noChangeArrowheads="1"/>
                </p:cNvSpPr>
                <p:nvPr/>
              </p:nvSpPr>
              <p:spPr bwMode="auto">
                <a:xfrm>
                  <a:off x="1753" y="2672"/>
                  <a:ext cx="581"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To find a key K</a:t>
                  </a:r>
                </a:p>
                <a:p>
                  <a:pPr eaLnBrk="0" hangingPunct="0">
                    <a:tabLst>
                      <a:tab pos="457200" algn="l"/>
                      <a:tab pos="914400" algn="l"/>
                      <a:tab pos="1371600" algn="l"/>
                    </a:tabLst>
                  </a:pPr>
                  <a:r>
                    <a:rPr lang="en-US" sz="1400">
                      <a:solidFill>
                        <a:srgbClr val="000000"/>
                      </a:solidFill>
                      <a:cs typeface="Times New Roman" pitchFamily="18" charset="0"/>
                    </a:rPr>
                    <a:t>(which is a subset of R)</a:t>
                  </a:r>
                </a:p>
                <a:p>
                  <a:pPr eaLnBrk="0" hangingPunct="0">
                    <a:tabLst>
                      <a:tab pos="457200" algn="l"/>
                      <a:tab pos="914400" algn="l"/>
                      <a:tab pos="1371600" algn="l"/>
                    </a:tabLst>
                  </a:pPr>
                  <a:endParaRPr lang="en-US" sz="1400"/>
                </a:p>
              </p:txBody>
            </p:sp>
            <p:sp>
              <p:nvSpPr>
                <p:cNvPr id="41" name="Rectangle 94"/>
                <p:cNvSpPr>
                  <a:spLocks noChangeArrowheads="1"/>
                </p:cNvSpPr>
                <p:nvPr/>
              </p:nvSpPr>
              <p:spPr bwMode="auto">
                <a:xfrm>
                  <a:off x="1710" y="2672"/>
                  <a:ext cx="667" cy="596"/>
                </a:xfrm>
                <a:prstGeom prst="rect">
                  <a:avLst/>
                </a:prstGeom>
                <a:noFill/>
                <a:ln w="7">
                  <a:solidFill>
                    <a:srgbClr val="A0A0A0"/>
                  </a:solidFill>
                  <a:miter lim="800000"/>
                  <a:headEnd/>
                  <a:tailEnd/>
                </a:ln>
                <a:effectLst/>
              </p:spPr>
              <p:txBody>
                <a:bodyPr wrap="none"/>
                <a:lstStyle/>
                <a:p>
                  <a:endParaRPr lang="en-IN" sz="1400"/>
                </a:p>
              </p:txBody>
            </p:sp>
          </p:grpSp>
          <p:grpSp>
            <p:nvGrpSpPr>
              <p:cNvPr id="37" name="Group 97"/>
              <p:cNvGrpSpPr>
                <a:grpSpLocks/>
              </p:cNvGrpSpPr>
              <p:nvPr/>
            </p:nvGrpSpPr>
            <p:grpSpPr bwMode="auto">
              <a:xfrm>
                <a:off x="2377" y="2672"/>
                <a:ext cx="697" cy="596"/>
                <a:chOff x="2377" y="2672"/>
                <a:chExt cx="697" cy="596"/>
              </a:xfrm>
            </p:grpSpPr>
            <p:sp>
              <p:nvSpPr>
                <p:cNvPr id="38" name="Rectangle 37"/>
                <p:cNvSpPr>
                  <a:spLocks noChangeArrowheads="1"/>
                </p:cNvSpPr>
                <p:nvPr/>
              </p:nvSpPr>
              <p:spPr bwMode="auto">
                <a:xfrm>
                  <a:off x="2420" y="2672"/>
                  <a:ext cx="611" cy="596"/>
                </a:xfrm>
                <a:prstGeom prst="rect">
                  <a:avLst/>
                </a:prstGeom>
                <a:noFill/>
                <a:ln w="9525">
                  <a:noFill/>
                  <a:miter lim="800000"/>
                  <a:headEnd/>
                  <a:tailEnd/>
                </a:ln>
                <a:effectLst/>
              </p:spPr>
              <p:txBody>
                <a:bodyPr/>
                <a:lstStyle/>
                <a:p>
                  <a:pPr eaLnBrk="0" hangingPunct="0">
                    <a:tabLst>
                      <a:tab pos="457200" algn="l"/>
                      <a:tab pos="914400" algn="l"/>
                      <a:tab pos="1371600" algn="l"/>
                    </a:tabLst>
                  </a:pPr>
                  <a:r>
                    <a:rPr lang="en-US" sz="1400">
                      <a:solidFill>
                        <a:srgbClr val="000000"/>
                      </a:solidFill>
                      <a:cs typeface="Times New Roman" pitchFamily="18" charset="0"/>
                    </a:rPr>
                    <a:t>The entire relation R is always a default superkey</a:t>
                  </a:r>
                </a:p>
                <a:p>
                  <a:pPr eaLnBrk="0" hangingPunct="0">
                    <a:tabLst>
                      <a:tab pos="457200" algn="l"/>
                      <a:tab pos="914400" algn="l"/>
                      <a:tab pos="1371600" algn="l"/>
                    </a:tabLst>
                  </a:pPr>
                  <a:endParaRPr lang="en-US" sz="1400"/>
                </a:p>
              </p:txBody>
            </p:sp>
            <p:sp>
              <p:nvSpPr>
                <p:cNvPr id="39" name="Rectangle 96"/>
                <p:cNvSpPr>
                  <a:spLocks noChangeArrowheads="1"/>
                </p:cNvSpPr>
                <p:nvPr/>
              </p:nvSpPr>
              <p:spPr bwMode="auto">
                <a:xfrm>
                  <a:off x="2377" y="2672"/>
                  <a:ext cx="697" cy="596"/>
                </a:xfrm>
                <a:prstGeom prst="rect">
                  <a:avLst/>
                </a:prstGeom>
                <a:noFill/>
                <a:ln w="7">
                  <a:solidFill>
                    <a:srgbClr val="A0A0A0"/>
                  </a:solidFill>
                  <a:miter lim="800000"/>
                  <a:headEnd/>
                  <a:tailEnd/>
                </a:ln>
                <a:effectLst/>
              </p:spPr>
              <p:txBody>
                <a:bodyPr wrap="none"/>
                <a:lstStyle/>
                <a:p>
                  <a:endParaRPr lang="en-IN" sz="1400"/>
                </a:p>
              </p:txBody>
            </p:sp>
          </p:grpSp>
        </p:grpSp>
        <p:sp>
          <p:nvSpPr>
            <p:cNvPr id="7" name="Rectangle 99"/>
            <p:cNvSpPr>
              <a:spLocks noChangeArrowheads="1"/>
            </p:cNvSpPr>
            <p:nvPr/>
          </p:nvSpPr>
          <p:spPr bwMode="auto">
            <a:xfrm>
              <a:off x="248" y="861"/>
              <a:ext cx="5512" cy="3216"/>
            </a:xfrm>
            <a:prstGeom prst="rect">
              <a:avLst/>
            </a:prstGeom>
            <a:noFill/>
            <a:ln w="9525">
              <a:solidFill>
                <a:srgbClr val="A0A0A0"/>
              </a:solidFill>
              <a:miter lim="800000"/>
              <a:headEnd/>
              <a:tailEnd/>
            </a:ln>
            <a:effectLst/>
          </p:spPr>
          <p:txBody>
            <a:bodyPr wrap="none"/>
            <a:lstStyle/>
            <a:p>
              <a:endParaRPr lang="en-IN" sz="1400"/>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cs typeface="Times New Roman" pitchFamily="18" charset="0"/>
              </a:rPr>
              <a:t>3. Multivalued Dependencies and Fourth Normal Form (1)</a:t>
            </a:r>
            <a:br>
              <a:rPr lang="en-US" sz="2000" dirty="0" smtClean="0">
                <a:cs typeface="Times New Roman" pitchFamily="18" charset="0"/>
              </a:rPr>
            </a:br>
            <a:r>
              <a:rPr lang="en-US" sz="2000" dirty="0" smtClean="0">
                <a:cs typeface="Times New Roman" pitchFamily="18" charset="0"/>
              </a:rPr>
              <a:t> </a:t>
            </a:r>
            <a:r>
              <a:rPr lang="en-US" sz="2000" dirty="0" smtClean="0"/>
              <a:t>(a) The EMP relation with two MVDs: ENAME </a:t>
            </a:r>
            <a:r>
              <a:rPr lang="en-US" sz="2000" dirty="0" smtClean="0">
                <a:sym typeface="Symbol" pitchFamily="18" charset="2"/>
              </a:rPr>
              <a:t>—&gt;&gt; PNAME and ENAME —&gt;&gt; DNAME. (b) Decomposing the EMP relation into two 4NF relations EMP_PROJECTS and EMP_DEPENDENTS. </a:t>
            </a:r>
            <a:endParaRPr lang="en-IN" sz="2000" dirty="0"/>
          </a:p>
        </p:txBody>
      </p:sp>
      <p:pic>
        <p:nvPicPr>
          <p:cNvPr id="4" name="Picture 6" descr="31755_FIG1504bc.gif                                            0001035BEeyore                         B91DCF3B:"/>
          <p:cNvPicPr>
            <a:picLocks noChangeAspect="1" noChangeArrowheads="1"/>
          </p:cNvPicPr>
          <p:nvPr/>
        </p:nvPicPr>
        <p:blipFill>
          <a:blip r:embed="rId2" cstate="print"/>
          <a:srcRect/>
          <a:stretch>
            <a:fillRect/>
          </a:stretch>
        </p:blipFill>
        <p:spPr bwMode="auto">
          <a:xfrm>
            <a:off x="1317625" y="2197100"/>
            <a:ext cx="6508750" cy="41148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cs typeface="Times New Roman" pitchFamily="18" charset="0"/>
              </a:rPr>
              <a:t>3. Multivalued Dependencies and Fourth Normal Form (1)</a:t>
            </a:r>
            <a:br>
              <a:rPr lang="en-US" sz="2000" dirty="0" smtClean="0">
                <a:cs typeface="Times New Roman" pitchFamily="18" charset="0"/>
              </a:rPr>
            </a:br>
            <a:r>
              <a:rPr lang="en-US" sz="2000" dirty="0" smtClean="0">
                <a:sym typeface="Symbol" pitchFamily="18" charset="2"/>
              </a:rPr>
              <a:t>(c) The relation SUPPLY with no MVDs is in 4NF but not in 5NF if it has the JD(R1, R2, R3). (d) Decomposing the relation SUPPLY into the 5NF relations R1, R2, and R3.</a:t>
            </a:r>
            <a:endParaRPr lang="en-IN" sz="2000" dirty="0"/>
          </a:p>
        </p:txBody>
      </p:sp>
      <p:pic>
        <p:nvPicPr>
          <p:cNvPr id="4" name="Picture 4" descr="31755_FIG1504cd.gif                                            0001035BEeyore                         B91DCF3B:"/>
          <p:cNvPicPr>
            <a:picLocks noChangeAspect="1" noChangeArrowheads="1"/>
          </p:cNvPicPr>
          <p:nvPr/>
        </p:nvPicPr>
        <p:blipFill>
          <a:blip r:embed="rId2" cstate="print"/>
          <a:srcRect/>
          <a:stretch>
            <a:fillRect/>
          </a:stretch>
        </p:blipFill>
        <p:spPr bwMode="auto">
          <a:xfrm>
            <a:off x="944563" y="1981200"/>
            <a:ext cx="7254875" cy="41148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Multivalued Dependencies and Fourth Normal Form (2)</a:t>
            </a:r>
            <a:endParaRPr lang="en-IN" sz="3600" dirty="0"/>
          </a:p>
        </p:txBody>
      </p:sp>
      <p:sp>
        <p:nvSpPr>
          <p:cNvPr id="3" name="Content Placeholder 2"/>
          <p:cNvSpPr>
            <a:spLocks noGrp="1"/>
          </p:cNvSpPr>
          <p:nvPr>
            <p:ph idx="1"/>
          </p:nvPr>
        </p:nvSpPr>
        <p:spPr>
          <a:xfrm>
            <a:off x="457200" y="1935480"/>
            <a:ext cx="8229600" cy="4661872"/>
          </a:xfrm>
        </p:spPr>
        <p:txBody>
          <a:bodyPr>
            <a:normAutofit fontScale="85000" lnSpcReduction="20000"/>
          </a:bodyPr>
          <a:lstStyle/>
          <a:p>
            <a:pPr marL="609600" indent="-609600" algn="just">
              <a:lnSpc>
                <a:spcPct val="90000"/>
              </a:lnSpc>
              <a:buFont typeface="Wingdings" pitchFamily="2" charset="2"/>
              <a:buNone/>
            </a:pPr>
            <a:r>
              <a:rPr lang="en-US" sz="2800" b="1" u="sng" dirty="0" smtClean="0">
                <a:solidFill>
                  <a:srgbClr val="000000"/>
                </a:solidFill>
                <a:cs typeface="Times New Roman" pitchFamily="18" charset="0"/>
              </a:rPr>
              <a:t>Definition:</a:t>
            </a:r>
            <a:r>
              <a:rPr lang="en-US" sz="2800" b="1" dirty="0" smtClean="0">
                <a:solidFill>
                  <a:srgbClr val="000000"/>
                </a:solidFill>
                <a:cs typeface="Times New Roman" pitchFamily="18" charset="0"/>
              </a:rPr>
              <a:t> </a:t>
            </a:r>
          </a:p>
          <a:p>
            <a:pPr marL="609600" indent="-609600" algn="just">
              <a:lnSpc>
                <a:spcPct val="120000"/>
              </a:lnSpc>
            </a:pPr>
            <a:r>
              <a:rPr lang="en-US" sz="2800" dirty="0" smtClean="0">
                <a:solidFill>
                  <a:srgbClr val="000000"/>
                </a:solidFill>
                <a:cs typeface="Times New Roman" pitchFamily="18" charset="0"/>
              </a:rPr>
              <a:t>A </a:t>
            </a:r>
            <a:r>
              <a:rPr lang="en-US" sz="2800" b="1" dirty="0" err="1" smtClean="0">
                <a:solidFill>
                  <a:srgbClr val="000000"/>
                </a:solidFill>
                <a:cs typeface="Times New Roman" pitchFamily="18" charset="0"/>
              </a:rPr>
              <a:t>multivalued</a:t>
            </a:r>
            <a:r>
              <a:rPr lang="en-US" sz="2800" b="1" dirty="0" smtClean="0">
                <a:solidFill>
                  <a:srgbClr val="000000"/>
                </a:solidFill>
                <a:cs typeface="Times New Roman" pitchFamily="18" charset="0"/>
              </a:rPr>
              <a:t> dependency </a:t>
            </a:r>
            <a:r>
              <a:rPr lang="en-US" sz="2800" dirty="0" smtClean="0">
                <a:solidFill>
                  <a:srgbClr val="000000"/>
                </a:solidFill>
                <a:cs typeface="Times New Roman" pitchFamily="18" charset="0"/>
              </a:rPr>
              <a:t>(</a:t>
            </a:r>
            <a:r>
              <a:rPr lang="en-US" sz="2800" b="1" dirty="0" smtClean="0">
                <a:solidFill>
                  <a:srgbClr val="000000"/>
                </a:solidFill>
                <a:cs typeface="Times New Roman" pitchFamily="18" charset="0"/>
              </a:rPr>
              <a:t>MVD</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—&gt;&gt;</a:t>
            </a:r>
            <a:r>
              <a:rPr lang="en-US" sz="2800" i="1" dirty="0" smtClean="0">
                <a:solidFill>
                  <a:srgbClr val="000000"/>
                </a:solidFill>
                <a:cs typeface="Times New Roman" pitchFamily="18" charset="0"/>
              </a:rPr>
              <a:t> Y</a:t>
            </a:r>
            <a:r>
              <a:rPr lang="en-US" sz="2800" dirty="0" smtClean="0">
                <a:solidFill>
                  <a:srgbClr val="000000"/>
                </a:solidFill>
                <a:cs typeface="Times New Roman" pitchFamily="18" charset="0"/>
              </a:rPr>
              <a:t> specified on relation schema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where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and </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 are both subsets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specifies the following constraint on any relation state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of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If two </a:t>
            </a:r>
            <a:r>
              <a:rPr lang="en-US" sz="2800" dirty="0" err="1" smtClean="0">
                <a:solidFill>
                  <a:srgbClr val="000000"/>
                </a:solidFill>
                <a:cs typeface="Times New Roman" pitchFamily="18" charset="0"/>
              </a:rPr>
              <a:t>tuples</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 and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 exist in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such that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then two </a:t>
            </a:r>
            <a:r>
              <a:rPr lang="en-US" sz="2800" dirty="0" err="1" smtClean="0">
                <a:solidFill>
                  <a:srgbClr val="000000"/>
                </a:solidFill>
                <a:cs typeface="Times New Roman" pitchFamily="18" charset="0"/>
              </a:rPr>
              <a:t>tuples</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3</a:t>
            </a:r>
            <a:r>
              <a:rPr lang="en-US" sz="2800" dirty="0" smtClean="0">
                <a:solidFill>
                  <a:srgbClr val="000000"/>
                </a:solidFill>
                <a:cs typeface="Times New Roman" pitchFamily="18" charset="0"/>
              </a:rPr>
              <a:t> and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4</a:t>
            </a:r>
            <a:r>
              <a:rPr lang="en-US" sz="2800" dirty="0" smtClean="0">
                <a:solidFill>
                  <a:srgbClr val="000000"/>
                </a:solidFill>
                <a:cs typeface="Times New Roman" pitchFamily="18" charset="0"/>
              </a:rPr>
              <a:t> should also exist in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with the following properties, where we use </a:t>
            </a:r>
            <a:r>
              <a:rPr lang="en-US" sz="2800" i="1" dirty="0" smtClean="0">
                <a:solidFill>
                  <a:srgbClr val="000000"/>
                </a:solidFill>
                <a:cs typeface="Times New Roman" pitchFamily="18" charset="0"/>
              </a:rPr>
              <a:t>Z</a:t>
            </a:r>
            <a:r>
              <a:rPr lang="en-US" sz="2800" dirty="0" smtClean="0">
                <a:solidFill>
                  <a:srgbClr val="000000"/>
                </a:solidFill>
                <a:cs typeface="Times New Roman" pitchFamily="18" charset="0"/>
              </a:rPr>
              <a:t> to denote (</a:t>
            </a:r>
            <a:r>
              <a:rPr lang="en-US" sz="2800" i="1" dirty="0" smtClean="0">
                <a:solidFill>
                  <a:srgbClr val="000000"/>
                </a:solidFill>
                <a:cs typeface="Times New Roman" pitchFamily="18" charset="0"/>
              </a:rPr>
              <a:t>R </a:t>
            </a:r>
            <a:r>
              <a:rPr lang="en-US" sz="2400" dirty="0" smtClean="0">
                <a:solidFill>
                  <a:srgbClr val="000000"/>
                </a:solidFill>
                <a:latin typeface="MathematicalPi 1" pitchFamily="82" charset="0"/>
                <a:cs typeface="Times New Roman" pitchFamily="18" charset="0"/>
              </a:rPr>
              <a:t>2</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cs typeface="Arial" pitchFamily="34" charset="0"/>
              </a:rPr>
              <a:t>υ</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a:t>
            </a:r>
          </a:p>
          <a:p>
            <a:pPr marL="609600" indent="-609600" algn="just">
              <a:lnSpc>
                <a:spcPct val="90000"/>
              </a:lnSpc>
              <a:buFont typeface="Wingdings" pitchFamily="2" charset="2"/>
              <a:buNone/>
            </a:pPr>
            <a:r>
              <a:rPr lang="en-US" sz="2800" dirty="0" smtClean="0">
                <a:solidFill>
                  <a:srgbClr val="000000"/>
                </a:solidFill>
                <a:latin typeface="Times New Roman"/>
                <a:cs typeface="Times New Roman" pitchFamily="18" charset="0"/>
              </a:rPr>
              <a:t>·</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3</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4</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a:t>
            </a:r>
          </a:p>
          <a:p>
            <a:pPr marL="609600" indent="-609600" algn="just">
              <a:lnSpc>
                <a:spcPct val="90000"/>
              </a:lnSpc>
              <a:buFont typeface="Wingdings" pitchFamily="2" charset="2"/>
              <a:buNone/>
            </a:pPr>
            <a:r>
              <a:rPr lang="en-US" sz="2800" dirty="0" smtClean="0">
                <a:solidFill>
                  <a:srgbClr val="000000"/>
                </a:solidFill>
                <a:latin typeface="Times New Roman"/>
                <a:cs typeface="Times New Roman" pitchFamily="18" charset="0"/>
              </a:rPr>
              <a:t>·</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3</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 and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4</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a:t>
            </a:r>
          </a:p>
          <a:p>
            <a:pPr marL="609600" indent="-609600" algn="just">
              <a:lnSpc>
                <a:spcPct val="90000"/>
              </a:lnSpc>
              <a:buFont typeface="Wingdings" pitchFamily="2" charset="2"/>
              <a:buNone/>
            </a:pPr>
            <a:r>
              <a:rPr lang="en-US" sz="2800" dirty="0" smtClean="0">
                <a:solidFill>
                  <a:srgbClr val="000000"/>
                </a:solidFill>
                <a:latin typeface="Times New Roman"/>
                <a:cs typeface="Times New Roman" pitchFamily="18" charset="0"/>
              </a:rPr>
              <a:t>·</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3</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Z</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2</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Z</a:t>
            </a:r>
            <a:r>
              <a:rPr lang="en-US" sz="2800" dirty="0" smtClean="0">
                <a:solidFill>
                  <a:srgbClr val="000000"/>
                </a:solidFill>
                <a:cs typeface="Times New Roman" pitchFamily="18" charset="0"/>
              </a:rPr>
              <a:t>] and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4</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Z</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t</a:t>
            </a:r>
            <a:r>
              <a:rPr lang="en-US" sz="2800" baseline="-30000" dirty="0" smtClean="0">
                <a:solidFill>
                  <a:srgbClr val="000000"/>
                </a:solidFill>
                <a:cs typeface="Times New Roman" pitchFamily="18" charset="0"/>
              </a:rPr>
              <a:t>1</a:t>
            </a:r>
            <a:r>
              <a:rPr lang="en-US" sz="2800" dirty="0" smtClean="0">
                <a:solidFill>
                  <a:srgbClr val="000000"/>
                </a:solidFill>
                <a:cs typeface="Times New Roman" pitchFamily="18" charset="0"/>
              </a:rPr>
              <a:t>[</a:t>
            </a:r>
            <a:r>
              <a:rPr lang="en-US" sz="2800" i="1" dirty="0" smtClean="0">
                <a:solidFill>
                  <a:srgbClr val="000000"/>
                </a:solidFill>
                <a:cs typeface="Times New Roman" pitchFamily="18" charset="0"/>
              </a:rPr>
              <a:t>Z</a:t>
            </a:r>
            <a:r>
              <a:rPr lang="en-US" sz="2800" dirty="0" smtClean="0">
                <a:solidFill>
                  <a:srgbClr val="000000"/>
                </a:solidFill>
                <a:cs typeface="Times New Roman" pitchFamily="18" charset="0"/>
              </a:rPr>
              <a:t>].</a:t>
            </a:r>
          </a:p>
          <a:p>
            <a:pPr marL="609600" indent="-609600" algn="just">
              <a:lnSpc>
                <a:spcPct val="90000"/>
              </a:lnSpc>
            </a:pPr>
            <a:r>
              <a:rPr lang="en-US" sz="2800" dirty="0" smtClean="0">
                <a:solidFill>
                  <a:srgbClr val="000000"/>
                </a:solidFill>
                <a:cs typeface="Times New Roman" pitchFamily="18" charset="0"/>
              </a:rPr>
              <a:t>An MVD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400" dirty="0" smtClean="0">
                <a:solidFill>
                  <a:srgbClr val="000000"/>
                </a:solidFill>
                <a:cs typeface="Times New Roman" pitchFamily="18" charset="0"/>
              </a:rPr>
              <a:t>—&gt;&gt;</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 in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is called a </a:t>
            </a:r>
            <a:r>
              <a:rPr lang="en-US" sz="2800" b="1" dirty="0" smtClean="0">
                <a:solidFill>
                  <a:srgbClr val="000000"/>
                </a:solidFill>
                <a:cs typeface="Times New Roman" pitchFamily="18" charset="0"/>
              </a:rPr>
              <a:t>trivial MVD</a:t>
            </a:r>
            <a:r>
              <a:rPr lang="en-US" sz="2800" dirty="0" smtClean="0">
                <a:solidFill>
                  <a:srgbClr val="000000"/>
                </a:solidFill>
                <a:cs typeface="Times New Roman" pitchFamily="18" charset="0"/>
              </a:rPr>
              <a:t> if (a) </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 is a subset of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or (b) </a:t>
            </a:r>
            <a:r>
              <a:rPr lang="en-US" sz="2800" i="1" dirty="0" smtClean="0">
                <a:solidFill>
                  <a:srgbClr val="000000"/>
                </a:solidFill>
                <a:cs typeface="Times New Roman" pitchFamily="18" charset="0"/>
              </a:rPr>
              <a:t>X</a:t>
            </a:r>
            <a:r>
              <a:rPr lang="en-US" sz="2800" dirty="0" smtClean="0">
                <a:solidFill>
                  <a:srgbClr val="000000"/>
                </a:solidFill>
                <a:cs typeface="Times New Roman" pitchFamily="18" charset="0"/>
              </a:rPr>
              <a:t> </a:t>
            </a:r>
            <a:r>
              <a:rPr lang="en-US" sz="2800" dirty="0" smtClean="0">
                <a:cs typeface="Arial" pitchFamily="34" charset="0"/>
              </a:rPr>
              <a:t>υ</a:t>
            </a:r>
            <a:r>
              <a:rPr lang="en-US" sz="2800" dirty="0" smtClean="0">
                <a:solidFill>
                  <a:srgbClr val="000000"/>
                </a:solidFill>
                <a:cs typeface="Times New Roman" pitchFamily="18" charset="0"/>
              </a:rPr>
              <a:t> </a:t>
            </a:r>
            <a:r>
              <a:rPr lang="en-US" sz="2800" i="1" dirty="0" smtClean="0">
                <a:solidFill>
                  <a:srgbClr val="000000"/>
                </a:solidFill>
                <a:cs typeface="Times New Roman" pitchFamily="18" charset="0"/>
              </a:rPr>
              <a:t>Y</a:t>
            </a:r>
            <a:r>
              <a:rPr lang="en-US" sz="2800" dirty="0" smtClean="0">
                <a:solidFill>
                  <a:srgbClr val="000000"/>
                </a:solidFill>
                <a:cs typeface="Times New Roman" pitchFamily="18" charset="0"/>
              </a:rPr>
              <a:t> = </a:t>
            </a:r>
            <a:r>
              <a:rPr lang="en-US" sz="2800" i="1" dirty="0" smtClean="0">
                <a:solidFill>
                  <a:srgbClr val="000000"/>
                </a:solidFill>
                <a:cs typeface="Times New Roman" pitchFamily="18" charset="0"/>
              </a:rPr>
              <a:t>R</a:t>
            </a:r>
            <a:r>
              <a:rPr lang="en-US" sz="2800" dirty="0" smtClean="0">
                <a:solidFill>
                  <a:srgbClr val="000000"/>
                </a:solidFill>
                <a:cs typeface="Times New Roman" pitchFamily="18" charset="0"/>
              </a:rPr>
              <a:t>. </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Multivalued Dependencies and Fourth Normal Form (4)</a:t>
            </a:r>
            <a:endParaRPr lang="en-IN" sz="3600" dirty="0"/>
          </a:p>
        </p:txBody>
      </p:sp>
      <p:sp>
        <p:nvSpPr>
          <p:cNvPr id="3" name="Content Placeholder 2"/>
          <p:cNvSpPr>
            <a:spLocks noGrp="1"/>
          </p:cNvSpPr>
          <p:nvPr>
            <p:ph idx="1"/>
          </p:nvPr>
        </p:nvSpPr>
        <p:spPr/>
        <p:txBody>
          <a:bodyPr/>
          <a:lstStyle/>
          <a:p>
            <a:pPr marL="609600" indent="-609600" algn="just">
              <a:lnSpc>
                <a:spcPct val="90000"/>
              </a:lnSpc>
              <a:buFont typeface="Wingdings" pitchFamily="2" charset="2"/>
              <a:buNone/>
            </a:pPr>
            <a:r>
              <a:rPr lang="en-US" sz="2400" b="1" u="sng" dirty="0" smtClean="0">
                <a:solidFill>
                  <a:srgbClr val="000000"/>
                </a:solidFill>
                <a:cs typeface="Times New Roman" pitchFamily="18" charset="0"/>
              </a:rPr>
              <a:t>Definition:</a:t>
            </a:r>
            <a:r>
              <a:rPr lang="en-US" sz="2000" b="1" dirty="0" smtClean="0">
                <a:solidFill>
                  <a:srgbClr val="000000"/>
                </a:solidFill>
                <a:cs typeface="Times New Roman" pitchFamily="18" charset="0"/>
              </a:rPr>
              <a:t> </a:t>
            </a:r>
          </a:p>
          <a:p>
            <a:pPr marL="609600" indent="-609600" algn="just">
              <a:lnSpc>
                <a:spcPct val="90000"/>
              </a:lnSpc>
            </a:pPr>
            <a:r>
              <a:rPr lang="en-US" sz="2400" dirty="0" smtClean="0">
                <a:solidFill>
                  <a:srgbClr val="000000"/>
                </a:solidFill>
                <a:cs typeface="Times New Roman" pitchFamily="18" charset="0"/>
              </a:rPr>
              <a:t>A relation schema </a:t>
            </a:r>
            <a:r>
              <a:rPr lang="en-US" sz="2400" i="1" dirty="0" smtClean="0">
                <a:solidFill>
                  <a:srgbClr val="000000"/>
                </a:solidFill>
                <a:cs typeface="Times New Roman" pitchFamily="18" charset="0"/>
              </a:rPr>
              <a:t>R</a:t>
            </a:r>
            <a:r>
              <a:rPr lang="en-US" sz="2400" dirty="0" smtClean="0">
                <a:solidFill>
                  <a:srgbClr val="000000"/>
                </a:solidFill>
                <a:cs typeface="Times New Roman" pitchFamily="18" charset="0"/>
              </a:rPr>
              <a:t> is in </a:t>
            </a:r>
            <a:r>
              <a:rPr lang="en-US" sz="2400" b="1" dirty="0" smtClean="0">
                <a:solidFill>
                  <a:srgbClr val="000000"/>
                </a:solidFill>
                <a:cs typeface="Times New Roman" pitchFamily="18" charset="0"/>
              </a:rPr>
              <a:t>4NF</a:t>
            </a:r>
            <a:r>
              <a:rPr lang="en-US" sz="2400" dirty="0" smtClean="0">
                <a:solidFill>
                  <a:srgbClr val="000000"/>
                </a:solidFill>
                <a:cs typeface="Times New Roman" pitchFamily="18" charset="0"/>
              </a:rPr>
              <a:t> with respect to a set of dependencies </a:t>
            </a:r>
            <a:r>
              <a:rPr lang="en-US" sz="2400" i="1" dirty="0" smtClean="0">
                <a:solidFill>
                  <a:srgbClr val="000000"/>
                </a:solidFill>
                <a:cs typeface="Times New Roman" pitchFamily="18" charset="0"/>
              </a:rPr>
              <a:t>F</a:t>
            </a:r>
            <a:r>
              <a:rPr lang="en-US" sz="2400" dirty="0" smtClean="0">
                <a:solidFill>
                  <a:srgbClr val="000000"/>
                </a:solidFill>
                <a:cs typeface="Times New Roman" pitchFamily="18" charset="0"/>
              </a:rPr>
              <a:t> (that includes functional dependencies and </a:t>
            </a:r>
            <a:r>
              <a:rPr lang="en-US" sz="2400" dirty="0" err="1" smtClean="0">
                <a:solidFill>
                  <a:srgbClr val="000000"/>
                </a:solidFill>
                <a:cs typeface="Times New Roman" pitchFamily="18" charset="0"/>
              </a:rPr>
              <a:t>multivalued</a:t>
            </a:r>
            <a:r>
              <a:rPr lang="en-US" sz="2400" dirty="0" smtClean="0">
                <a:solidFill>
                  <a:srgbClr val="000000"/>
                </a:solidFill>
                <a:cs typeface="Times New Roman" pitchFamily="18" charset="0"/>
              </a:rPr>
              <a:t> dependencies) if, for every </a:t>
            </a:r>
            <a:r>
              <a:rPr lang="en-US" sz="2400" i="1" dirty="0" smtClean="0">
                <a:solidFill>
                  <a:srgbClr val="000000"/>
                </a:solidFill>
                <a:cs typeface="Times New Roman" pitchFamily="18" charset="0"/>
              </a:rPr>
              <a:t>nontrivial</a:t>
            </a:r>
            <a:r>
              <a:rPr lang="en-US" sz="2400" dirty="0" smtClean="0">
                <a:solidFill>
                  <a:srgbClr val="000000"/>
                </a:solidFill>
                <a:cs typeface="Times New Roman" pitchFamily="18" charset="0"/>
              </a:rPr>
              <a:t> </a:t>
            </a:r>
            <a:r>
              <a:rPr lang="en-US" sz="2400" dirty="0" err="1" smtClean="0">
                <a:solidFill>
                  <a:srgbClr val="000000"/>
                </a:solidFill>
                <a:cs typeface="Times New Roman" pitchFamily="18" charset="0"/>
              </a:rPr>
              <a:t>multivalued</a:t>
            </a:r>
            <a:r>
              <a:rPr lang="en-US" sz="2400" dirty="0" smtClean="0">
                <a:solidFill>
                  <a:srgbClr val="000000"/>
                </a:solidFill>
                <a:cs typeface="Times New Roman" pitchFamily="18" charset="0"/>
              </a:rPr>
              <a:t> dependency </a:t>
            </a:r>
            <a:r>
              <a:rPr lang="en-US" sz="2400" i="1" dirty="0" smtClean="0">
                <a:solidFill>
                  <a:srgbClr val="000000"/>
                </a:solidFill>
                <a:cs typeface="Times New Roman" pitchFamily="18" charset="0"/>
              </a:rPr>
              <a:t>X</a:t>
            </a:r>
            <a:r>
              <a:rPr lang="en-US" sz="2400" dirty="0" smtClean="0">
                <a:solidFill>
                  <a:srgbClr val="000000"/>
                </a:solidFill>
                <a:cs typeface="Times New Roman" pitchFamily="18" charset="0"/>
              </a:rPr>
              <a:t> </a:t>
            </a:r>
            <a:r>
              <a:rPr lang="en-US" sz="1800" dirty="0" smtClean="0">
                <a:solidFill>
                  <a:srgbClr val="000000"/>
                </a:solidFill>
                <a:cs typeface="Times New Roman" pitchFamily="18" charset="0"/>
              </a:rPr>
              <a:t>—&gt;&gt;</a:t>
            </a:r>
            <a:r>
              <a:rPr lang="en-US" sz="2400" i="1" dirty="0" smtClean="0">
                <a:solidFill>
                  <a:srgbClr val="000000"/>
                </a:solidFill>
                <a:cs typeface="Times New Roman" pitchFamily="18" charset="0"/>
              </a:rPr>
              <a:t> Y</a:t>
            </a:r>
            <a:r>
              <a:rPr lang="en-US" sz="2400" dirty="0" smtClean="0">
                <a:solidFill>
                  <a:srgbClr val="000000"/>
                </a:solidFill>
                <a:cs typeface="Times New Roman" pitchFamily="18" charset="0"/>
              </a:rPr>
              <a:t> in </a:t>
            </a:r>
            <a:r>
              <a:rPr lang="en-US" sz="2400" i="1" dirty="0" smtClean="0">
                <a:solidFill>
                  <a:srgbClr val="000000"/>
                </a:solidFill>
                <a:cs typeface="Times New Roman" pitchFamily="18" charset="0"/>
              </a:rPr>
              <a:t>F</a:t>
            </a:r>
            <a:r>
              <a:rPr lang="en-US" sz="2400" baseline="30000" dirty="0" smtClean="0">
                <a:solidFill>
                  <a:srgbClr val="000000"/>
                </a:solidFill>
                <a:cs typeface="Times New Roman" pitchFamily="18" charset="0"/>
              </a:rPr>
              <a:t>+</a:t>
            </a:r>
            <a:r>
              <a:rPr lang="en-US" sz="2400" dirty="0" smtClean="0">
                <a:solidFill>
                  <a:srgbClr val="000000"/>
                </a:solidFill>
                <a:cs typeface="Times New Roman" pitchFamily="18" charset="0"/>
              </a:rPr>
              <a:t>, </a:t>
            </a:r>
            <a:r>
              <a:rPr lang="en-US" sz="2400" i="1" dirty="0" smtClean="0">
                <a:solidFill>
                  <a:srgbClr val="000000"/>
                </a:solidFill>
                <a:cs typeface="Times New Roman" pitchFamily="18" charset="0"/>
              </a:rPr>
              <a:t>X</a:t>
            </a:r>
            <a:r>
              <a:rPr lang="en-US" sz="2400" dirty="0" smtClean="0">
                <a:solidFill>
                  <a:srgbClr val="000000"/>
                </a:solidFill>
                <a:cs typeface="Times New Roman" pitchFamily="18" charset="0"/>
              </a:rPr>
              <a:t> is a </a:t>
            </a:r>
            <a:r>
              <a:rPr lang="en-US" sz="2400" dirty="0" err="1" smtClean="0">
                <a:solidFill>
                  <a:srgbClr val="000000"/>
                </a:solidFill>
                <a:cs typeface="Times New Roman" pitchFamily="18" charset="0"/>
              </a:rPr>
              <a:t>superkey</a:t>
            </a:r>
            <a:r>
              <a:rPr lang="en-US" sz="2400" dirty="0" smtClean="0">
                <a:solidFill>
                  <a:srgbClr val="000000"/>
                </a:solidFill>
                <a:cs typeface="Times New Roman" pitchFamily="18" charset="0"/>
              </a:rPr>
              <a:t> for R. </a:t>
            </a:r>
          </a:p>
          <a:p>
            <a:pPr marL="609600" indent="-609600" algn="just">
              <a:lnSpc>
                <a:spcPct val="90000"/>
              </a:lnSpc>
              <a:buFont typeface="Wingdings" pitchFamily="2" charset="2"/>
              <a:buNone/>
            </a:pPr>
            <a:r>
              <a:rPr lang="en-US" sz="2400" dirty="0" smtClean="0">
                <a:solidFill>
                  <a:srgbClr val="000000"/>
                </a:solidFill>
                <a:cs typeface="Times New Roman" pitchFamily="18" charset="0"/>
              </a:rPr>
              <a:t>	</a:t>
            </a:r>
          </a:p>
          <a:p>
            <a:pPr marL="609600" indent="-609600" algn="just">
              <a:lnSpc>
                <a:spcPct val="90000"/>
              </a:lnSpc>
              <a:buFont typeface="Wingdings" pitchFamily="2" charset="2"/>
              <a:buNone/>
            </a:pPr>
            <a:r>
              <a:rPr lang="en-US" sz="2400" dirty="0" smtClean="0">
                <a:solidFill>
                  <a:srgbClr val="000000"/>
                </a:solidFill>
                <a:cs typeface="Times New Roman" pitchFamily="18" charset="0"/>
              </a:rPr>
              <a:t>	Note: </a:t>
            </a:r>
            <a:r>
              <a:rPr lang="en-US" sz="2400" i="1" dirty="0" smtClean="0">
                <a:solidFill>
                  <a:srgbClr val="000000"/>
                </a:solidFill>
                <a:cs typeface="Times New Roman" pitchFamily="18" charset="0"/>
              </a:rPr>
              <a:t>F</a:t>
            </a:r>
            <a:r>
              <a:rPr lang="en-US" sz="2400" baseline="30000" dirty="0" smtClean="0">
                <a:solidFill>
                  <a:srgbClr val="000000"/>
                </a:solidFill>
                <a:cs typeface="Times New Roman" pitchFamily="18" charset="0"/>
              </a:rPr>
              <a:t>+ </a:t>
            </a:r>
            <a:r>
              <a:rPr lang="en-US" sz="2400" dirty="0" smtClean="0">
                <a:solidFill>
                  <a:srgbClr val="000000"/>
                </a:solidFill>
                <a:cs typeface="Times New Roman" pitchFamily="18" charset="0"/>
              </a:rPr>
              <a:t>is the (complete) set of all dependencies (functional or </a:t>
            </a:r>
            <a:r>
              <a:rPr lang="en-US" sz="2400" dirty="0" err="1" smtClean="0">
                <a:solidFill>
                  <a:srgbClr val="000000"/>
                </a:solidFill>
                <a:cs typeface="Times New Roman" pitchFamily="18" charset="0"/>
              </a:rPr>
              <a:t>multivalued</a:t>
            </a:r>
            <a:r>
              <a:rPr lang="en-US" sz="2400" dirty="0" smtClean="0">
                <a:solidFill>
                  <a:srgbClr val="000000"/>
                </a:solidFill>
                <a:cs typeface="Times New Roman" pitchFamily="18" charset="0"/>
              </a:rPr>
              <a:t>) that will hold in every relation state </a:t>
            </a:r>
            <a:r>
              <a:rPr lang="en-US" sz="2400" i="1" dirty="0" smtClean="0">
                <a:solidFill>
                  <a:srgbClr val="000000"/>
                </a:solidFill>
                <a:cs typeface="Times New Roman" pitchFamily="18" charset="0"/>
              </a:rPr>
              <a:t>r</a:t>
            </a:r>
            <a:r>
              <a:rPr lang="en-US" sz="2400" dirty="0" smtClean="0">
                <a:solidFill>
                  <a:srgbClr val="000000"/>
                </a:solidFill>
                <a:cs typeface="Times New Roman" pitchFamily="18" charset="0"/>
              </a:rPr>
              <a:t> of </a:t>
            </a:r>
            <a:r>
              <a:rPr lang="en-US" sz="2400" i="1" dirty="0" smtClean="0">
                <a:solidFill>
                  <a:srgbClr val="000000"/>
                </a:solidFill>
                <a:cs typeface="Times New Roman" pitchFamily="18" charset="0"/>
              </a:rPr>
              <a:t>R</a:t>
            </a:r>
            <a:r>
              <a:rPr lang="en-US" sz="2400" dirty="0" smtClean="0">
                <a:solidFill>
                  <a:srgbClr val="000000"/>
                </a:solidFill>
                <a:cs typeface="Times New Roman" pitchFamily="18" charset="0"/>
              </a:rPr>
              <a:t> that satisfies </a:t>
            </a:r>
            <a:r>
              <a:rPr lang="en-US" sz="2400" i="1" dirty="0" smtClean="0">
                <a:solidFill>
                  <a:srgbClr val="000000"/>
                </a:solidFill>
                <a:cs typeface="Times New Roman" pitchFamily="18" charset="0"/>
              </a:rPr>
              <a:t>F</a:t>
            </a:r>
            <a:r>
              <a:rPr lang="en-US" sz="2400" dirty="0" smtClean="0">
                <a:solidFill>
                  <a:srgbClr val="000000"/>
                </a:solidFill>
                <a:cs typeface="Times New Roman" pitchFamily="18" charset="0"/>
              </a:rPr>
              <a:t>. It is also called the </a:t>
            </a:r>
            <a:r>
              <a:rPr lang="en-US" sz="2400" b="1" dirty="0" smtClean="0">
                <a:solidFill>
                  <a:srgbClr val="000000"/>
                </a:solidFill>
                <a:cs typeface="Times New Roman" pitchFamily="18" charset="0"/>
              </a:rPr>
              <a:t>closure</a:t>
            </a:r>
            <a:r>
              <a:rPr lang="en-US" sz="2400" dirty="0" smtClean="0">
                <a:solidFill>
                  <a:srgbClr val="000000"/>
                </a:solidFill>
                <a:cs typeface="Times New Roman" pitchFamily="18" charset="0"/>
              </a:rPr>
              <a:t> of </a:t>
            </a:r>
            <a:r>
              <a:rPr lang="en-US" sz="2400" i="1" dirty="0" smtClean="0">
                <a:solidFill>
                  <a:srgbClr val="000000"/>
                </a:solidFill>
                <a:cs typeface="Times New Roman" pitchFamily="18" charset="0"/>
              </a:rPr>
              <a:t>F</a:t>
            </a:r>
            <a:r>
              <a:rPr lang="en-US" sz="2400" dirty="0" smtClean="0">
                <a:solidFill>
                  <a:srgbClr val="000000"/>
                </a:solidFill>
                <a:cs typeface="Times New Roman" pitchFamily="18" charset="0"/>
              </a:rPr>
              <a:t>.</a:t>
            </a:r>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cs typeface="Times New Roman" pitchFamily="18" charset="0"/>
              </a:rPr>
              <a:t>Multivalued Dependencies and Fourth Normal Form (5)</a:t>
            </a:r>
            <a:br>
              <a:rPr lang="en-US" sz="2000" dirty="0" smtClean="0">
                <a:cs typeface="Times New Roman" pitchFamily="18" charset="0"/>
              </a:rPr>
            </a:br>
            <a:r>
              <a:rPr lang="en-US" sz="2000" dirty="0" smtClean="0">
                <a:cs typeface="Times New Roman" pitchFamily="18" charset="0"/>
              </a:rPr>
              <a:t> </a:t>
            </a:r>
            <a:r>
              <a:rPr lang="en-US" sz="2000" dirty="0" smtClean="0"/>
              <a:t>Decomposing a relation state of EMP that is not in 4NF. (a) EMP relation with additional </a:t>
            </a:r>
            <a:r>
              <a:rPr lang="en-US" sz="2000" dirty="0" err="1" smtClean="0"/>
              <a:t>tuples</a:t>
            </a:r>
            <a:r>
              <a:rPr lang="en-US" sz="2000" dirty="0" smtClean="0"/>
              <a:t>. (b) Two corresponding 4NF relations EMP_PROJECTS and EMP_DEPENDENTS.</a:t>
            </a:r>
            <a:endParaRPr lang="en-IN" sz="2000" dirty="0"/>
          </a:p>
        </p:txBody>
      </p:sp>
      <p:pic>
        <p:nvPicPr>
          <p:cNvPr id="4" name="Picture 5" descr="31755_FIG1505.gif                                              0001035BEeyore                         B91DCF3B:"/>
          <p:cNvPicPr>
            <a:picLocks noChangeAspect="1" noChangeArrowheads="1"/>
          </p:cNvPicPr>
          <p:nvPr/>
        </p:nvPicPr>
        <p:blipFill>
          <a:blip r:embed="rId2" cstate="print"/>
          <a:srcRect/>
          <a:stretch>
            <a:fillRect/>
          </a:stretch>
        </p:blipFill>
        <p:spPr bwMode="auto">
          <a:xfrm>
            <a:off x="889000" y="2184400"/>
            <a:ext cx="7366000" cy="4114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1. Properties of Relational Decompositions (1)</a:t>
            </a:r>
            <a:endParaRPr lang="en-IN" sz="3200" dirty="0"/>
          </a:p>
        </p:txBody>
      </p:sp>
      <p:sp>
        <p:nvSpPr>
          <p:cNvPr id="3" name="Content Placeholder 2"/>
          <p:cNvSpPr>
            <a:spLocks noGrp="1"/>
          </p:cNvSpPr>
          <p:nvPr>
            <p:ph idx="1"/>
          </p:nvPr>
        </p:nvSpPr>
        <p:spPr/>
        <p:txBody>
          <a:bodyPr>
            <a:normAutofit fontScale="92500" lnSpcReduction="20000"/>
          </a:bodyPr>
          <a:lstStyle/>
          <a:p>
            <a:pPr>
              <a:buFont typeface="Wingdings" pitchFamily="2" charset="2"/>
              <a:buNone/>
            </a:pPr>
            <a:r>
              <a:rPr lang="en-US" sz="3200" b="1" dirty="0" smtClean="0">
                <a:cs typeface="Times New Roman" pitchFamily="18" charset="0"/>
              </a:rPr>
              <a:t>Relation Decomposition and Insufficiency of Normal Forms</a:t>
            </a:r>
            <a:r>
              <a:rPr lang="en-US" sz="3200" dirty="0" smtClean="0">
                <a:cs typeface="Times New Roman" pitchFamily="18" charset="0"/>
              </a:rPr>
              <a:t>:  </a:t>
            </a:r>
          </a:p>
          <a:p>
            <a:r>
              <a:rPr lang="en-US" sz="2800" b="1" dirty="0" smtClean="0">
                <a:cs typeface="Times New Roman" pitchFamily="18" charset="0"/>
              </a:rPr>
              <a:t>Universal Relation Schema</a:t>
            </a:r>
            <a:r>
              <a:rPr lang="en-US" sz="2800" dirty="0" smtClean="0">
                <a:cs typeface="Times New Roman" pitchFamily="18" charset="0"/>
              </a:rPr>
              <a:t>: a relation schema R={A</a:t>
            </a:r>
            <a:r>
              <a:rPr lang="en-US" sz="2800" baseline="-25000" dirty="0" smtClean="0">
                <a:cs typeface="Times New Roman" pitchFamily="18" charset="0"/>
              </a:rPr>
              <a:t>1</a:t>
            </a:r>
            <a:r>
              <a:rPr lang="en-US" sz="2800" dirty="0" smtClean="0">
                <a:cs typeface="Times New Roman" pitchFamily="18" charset="0"/>
              </a:rPr>
              <a:t>, A</a:t>
            </a:r>
            <a:r>
              <a:rPr lang="en-US" sz="2800" baseline="-25000" dirty="0" smtClean="0">
                <a:cs typeface="Times New Roman" pitchFamily="18" charset="0"/>
              </a:rPr>
              <a:t>2, </a:t>
            </a:r>
            <a:r>
              <a:rPr lang="en-US" sz="2800" dirty="0" smtClean="0">
                <a:cs typeface="Times New Roman" pitchFamily="18" charset="0"/>
              </a:rPr>
              <a:t>…, A</a:t>
            </a:r>
            <a:r>
              <a:rPr lang="en-US" sz="2800" baseline="-25000" dirty="0" smtClean="0">
                <a:cs typeface="Times New Roman" pitchFamily="18" charset="0"/>
              </a:rPr>
              <a:t>n</a:t>
            </a:r>
            <a:r>
              <a:rPr lang="en-US" sz="2800" dirty="0" smtClean="0">
                <a:cs typeface="Times New Roman" pitchFamily="18" charset="0"/>
              </a:rPr>
              <a:t>} that includes all the attributes of the database.</a:t>
            </a:r>
          </a:p>
          <a:p>
            <a:r>
              <a:rPr lang="en-US" sz="2800" b="1" dirty="0" smtClean="0">
                <a:cs typeface="Times New Roman" pitchFamily="18" charset="0"/>
              </a:rPr>
              <a:t>Universal relation assumption</a:t>
            </a:r>
            <a:r>
              <a:rPr lang="en-US" sz="2800" dirty="0" smtClean="0">
                <a:cs typeface="Times New Roman" pitchFamily="18" charset="0"/>
              </a:rPr>
              <a:t>: every attribute name is unique.</a:t>
            </a:r>
          </a:p>
          <a:p>
            <a:r>
              <a:rPr lang="en-US" sz="2800" b="1" dirty="0" smtClean="0">
                <a:cs typeface="Times New Roman" pitchFamily="18" charset="0"/>
              </a:rPr>
              <a:t>Decomposition</a:t>
            </a:r>
            <a:r>
              <a:rPr lang="en-US" sz="2800" dirty="0" smtClean="0">
                <a:cs typeface="Times New Roman" pitchFamily="18" charset="0"/>
              </a:rPr>
              <a:t>: The process of decomposing the universal relation schema R into a set of relation schemas D = {R</a:t>
            </a:r>
            <a:r>
              <a:rPr lang="en-US" sz="2800" baseline="-25000" dirty="0" smtClean="0">
                <a:cs typeface="Times New Roman" pitchFamily="18" charset="0"/>
              </a:rPr>
              <a:t>1</a:t>
            </a:r>
            <a:r>
              <a:rPr lang="en-US" sz="2800" dirty="0" smtClean="0">
                <a:cs typeface="Times New Roman" pitchFamily="18" charset="0"/>
              </a:rPr>
              <a:t>,R</a:t>
            </a:r>
            <a:r>
              <a:rPr lang="en-US" sz="2800" baseline="-25000" dirty="0" smtClean="0">
                <a:cs typeface="Times New Roman" pitchFamily="18" charset="0"/>
              </a:rPr>
              <a:t>2</a:t>
            </a:r>
            <a:r>
              <a:rPr lang="en-US" sz="2800" dirty="0" smtClean="0">
                <a:cs typeface="Times New Roman" pitchFamily="18" charset="0"/>
              </a:rPr>
              <a:t>, …, </a:t>
            </a:r>
            <a:r>
              <a:rPr lang="en-US" sz="2800" dirty="0" err="1" smtClean="0">
                <a:cs typeface="Times New Roman" pitchFamily="18" charset="0"/>
              </a:rPr>
              <a:t>R</a:t>
            </a:r>
            <a:r>
              <a:rPr lang="en-US" sz="2800" baseline="-25000" dirty="0" err="1" smtClean="0">
                <a:cs typeface="Times New Roman" pitchFamily="18" charset="0"/>
              </a:rPr>
              <a:t>m</a:t>
            </a:r>
            <a:r>
              <a:rPr lang="en-US" sz="2800" dirty="0" smtClean="0">
                <a:cs typeface="Times New Roman" pitchFamily="18" charset="0"/>
              </a:rPr>
              <a:t>} that will become the relational database schema by using the functional dependencies.   </a:t>
            </a: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r>
              <a:rPr lang="en-US" dirty="0" smtClean="0"/>
              <a:t>				</a:t>
            </a:r>
            <a:r>
              <a:rPr lang="en-US" sz="3200" dirty="0" smtClean="0"/>
              <a:t>THANK YOU</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cs typeface="Times New Roman" pitchFamily="18" charset="0"/>
              </a:rPr>
              <a:t>Properties of Relational Decompositions (2)</a:t>
            </a:r>
            <a:endParaRPr lang="en-IN" sz="3200" dirty="0"/>
          </a:p>
        </p:txBody>
      </p:sp>
      <p:sp>
        <p:nvSpPr>
          <p:cNvPr id="3" name="Content Placeholder 2"/>
          <p:cNvSpPr>
            <a:spLocks noGrp="1"/>
          </p:cNvSpPr>
          <p:nvPr>
            <p:ph idx="1"/>
          </p:nvPr>
        </p:nvSpPr>
        <p:spPr/>
        <p:txBody>
          <a:bodyPr/>
          <a:lstStyle/>
          <a:p>
            <a:pPr>
              <a:buFont typeface="Wingdings" pitchFamily="2" charset="2"/>
              <a:buNone/>
            </a:pPr>
            <a:r>
              <a:rPr lang="en-US" sz="2400" b="1" dirty="0" smtClean="0">
                <a:cs typeface="Times New Roman" pitchFamily="18" charset="0"/>
              </a:rPr>
              <a:t>Relation Decomposition and Insufficiency of Normal Forms (cont.)</a:t>
            </a:r>
            <a:r>
              <a:rPr lang="en-US" sz="2400" dirty="0" smtClean="0">
                <a:cs typeface="Times New Roman" pitchFamily="18" charset="0"/>
              </a:rPr>
              <a:t>:  </a:t>
            </a:r>
          </a:p>
          <a:p>
            <a:r>
              <a:rPr lang="en-US" sz="2400" b="1" dirty="0" smtClean="0">
                <a:cs typeface="Times New Roman" pitchFamily="18" charset="0"/>
              </a:rPr>
              <a:t>Attribute preservation condition</a:t>
            </a:r>
            <a:r>
              <a:rPr lang="en-US" sz="2400" dirty="0" smtClean="0">
                <a:cs typeface="Times New Roman" pitchFamily="18" charset="0"/>
              </a:rPr>
              <a:t>: Each attribute in R will appear in at least one relation schema </a:t>
            </a:r>
            <a:r>
              <a:rPr lang="en-US" sz="2400" dirty="0" err="1" smtClean="0">
                <a:cs typeface="Times New Roman" pitchFamily="18" charset="0"/>
              </a:rPr>
              <a:t>R</a:t>
            </a:r>
            <a:r>
              <a:rPr lang="en-US" sz="2400" baseline="-25000" dirty="0" err="1" smtClean="0">
                <a:cs typeface="Times New Roman" pitchFamily="18" charset="0"/>
              </a:rPr>
              <a:t>i</a:t>
            </a:r>
            <a:r>
              <a:rPr lang="en-US" sz="2400" dirty="0" smtClean="0">
                <a:cs typeface="Times New Roman" pitchFamily="18" charset="0"/>
              </a:rPr>
              <a:t> in the decomposition so that no attributes are “lost”.</a:t>
            </a:r>
          </a:p>
          <a:p>
            <a:r>
              <a:rPr lang="en-US" sz="2400" dirty="0" smtClean="0">
                <a:cs typeface="Times New Roman" pitchFamily="18" charset="0"/>
              </a:rPr>
              <a:t>Another goal of decomposition is to have each individual relation </a:t>
            </a:r>
            <a:r>
              <a:rPr lang="en-US" sz="2400" dirty="0" err="1" smtClean="0">
                <a:cs typeface="Times New Roman" pitchFamily="18" charset="0"/>
              </a:rPr>
              <a:t>R</a:t>
            </a:r>
            <a:r>
              <a:rPr lang="en-US" sz="2400" baseline="-25000" dirty="0" err="1" smtClean="0">
                <a:cs typeface="Times New Roman" pitchFamily="18" charset="0"/>
              </a:rPr>
              <a:t>i</a:t>
            </a:r>
            <a:r>
              <a:rPr lang="en-US" sz="2400" dirty="0" smtClean="0">
                <a:cs typeface="Times New Roman" pitchFamily="18" charset="0"/>
              </a:rPr>
              <a:t> in the decomposition D be in BCNF or 3NF. </a:t>
            </a:r>
          </a:p>
          <a:p>
            <a:r>
              <a:rPr lang="en-US" sz="2400" dirty="0" smtClean="0">
                <a:cs typeface="Times New Roman" pitchFamily="18" charset="0"/>
              </a:rPr>
              <a:t>Additional properties of decomposition  are needed to prevent from generating spurious </a:t>
            </a:r>
            <a:r>
              <a:rPr lang="en-US" sz="2400" dirty="0" err="1" smtClean="0">
                <a:cs typeface="Times New Roman" pitchFamily="18" charset="0"/>
              </a:rPr>
              <a:t>tuples</a:t>
            </a:r>
            <a:endParaRPr lang="en-US" sz="2400" dirty="0" smtClean="0">
              <a:cs typeface="Times New Roman" pitchFamily="18" charset="0"/>
            </a:endParaRP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Properties of Relational Decompositions (3)</a:t>
            </a:r>
            <a:endParaRPr lang="en-IN" sz="3600" dirty="0"/>
          </a:p>
        </p:txBody>
      </p:sp>
      <p:sp>
        <p:nvSpPr>
          <p:cNvPr id="3" name="Content Placeholder 2"/>
          <p:cNvSpPr>
            <a:spLocks noGrp="1"/>
          </p:cNvSpPr>
          <p:nvPr>
            <p:ph idx="1"/>
          </p:nvPr>
        </p:nvSpPr>
        <p:spPr/>
        <p:txBody>
          <a:bodyPr>
            <a:normAutofit lnSpcReduction="10000"/>
          </a:bodyPr>
          <a:lstStyle/>
          <a:p>
            <a:r>
              <a:rPr lang="en-US" dirty="0" smtClean="0"/>
              <a:t>Dependency Preservation Property of a Decomposition : </a:t>
            </a:r>
          </a:p>
          <a:p>
            <a:r>
              <a:rPr lang="en-US" dirty="0" smtClean="0"/>
              <a:t>Definition: </a:t>
            </a:r>
          </a:p>
          <a:p>
            <a:r>
              <a:rPr lang="en-US" dirty="0" smtClean="0"/>
              <a:t>Given a set of dependencies F on R, the projection of F on </a:t>
            </a:r>
            <a:r>
              <a:rPr lang="en-US" dirty="0" err="1" smtClean="0"/>
              <a:t>Ri</a:t>
            </a:r>
            <a:r>
              <a:rPr lang="en-US" dirty="0" smtClean="0"/>
              <a:t>, denoted by </a:t>
            </a:r>
            <a:r>
              <a:rPr lang="en-US" dirty="0" err="1" smtClean="0"/>
              <a:t>pRi</a:t>
            </a:r>
            <a:r>
              <a:rPr lang="en-US" dirty="0" smtClean="0"/>
              <a:t>(F) where </a:t>
            </a:r>
            <a:r>
              <a:rPr lang="en-US" dirty="0" err="1" smtClean="0"/>
              <a:t>Ri</a:t>
            </a:r>
            <a:r>
              <a:rPr lang="en-US" dirty="0" smtClean="0"/>
              <a:t> is a subset of R, is the set of dependencies X </a:t>
            </a:r>
            <a:r>
              <a:rPr lang="en-US" dirty="0" smtClean="0">
                <a:sym typeface="Wingdings 3" pitchFamily="18" charset="2"/>
              </a:rPr>
              <a:t></a:t>
            </a:r>
            <a:r>
              <a:rPr lang="en-US" dirty="0" smtClean="0"/>
              <a:t> Y in F+ such that the attributes in X υ Y are all contained in </a:t>
            </a:r>
            <a:r>
              <a:rPr lang="en-US" dirty="0" err="1" smtClean="0"/>
              <a:t>Ri</a:t>
            </a:r>
            <a:r>
              <a:rPr lang="en-US" dirty="0" smtClean="0"/>
              <a:t>.  Hence, the projection of F on each relation schema </a:t>
            </a:r>
            <a:r>
              <a:rPr lang="en-US" dirty="0" err="1" smtClean="0"/>
              <a:t>Ri</a:t>
            </a:r>
            <a:r>
              <a:rPr lang="en-US" dirty="0" smtClean="0"/>
              <a:t> in the decomposition D is the set of functional dependencies in F+, the closure of F, such that all their left- and right-hand-side attributes are in </a:t>
            </a:r>
            <a:r>
              <a:rPr lang="en-US" dirty="0" err="1" smtClean="0"/>
              <a:t>Ri</a:t>
            </a:r>
            <a:r>
              <a:rPr lang="en-US" dirty="0" smtClean="0"/>
              <a:t>.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cs typeface="Times New Roman" pitchFamily="18" charset="0"/>
              </a:rPr>
              <a:t>Properties of Relational Decompositions (4)</a:t>
            </a:r>
            <a:endParaRPr lang="en-IN" sz="3600" dirty="0"/>
          </a:p>
        </p:txBody>
      </p:sp>
      <p:sp>
        <p:nvSpPr>
          <p:cNvPr id="3" name="Content Placeholder 2"/>
          <p:cNvSpPr>
            <a:spLocks noGrp="1"/>
          </p:cNvSpPr>
          <p:nvPr>
            <p:ph idx="1"/>
          </p:nvPr>
        </p:nvSpPr>
        <p:spPr/>
        <p:txBody>
          <a:bodyPr/>
          <a:lstStyle/>
          <a:p>
            <a:pPr>
              <a:lnSpc>
                <a:spcPct val="90000"/>
              </a:lnSpc>
              <a:buFont typeface="Wingdings" pitchFamily="2" charset="2"/>
              <a:buNone/>
            </a:pPr>
            <a:r>
              <a:rPr lang="en-US" sz="2400" b="1" dirty="0" smtClean="0">
                <a:cs typeface="Times New Roman" pitchFamily="18" charset="0"/>
              </a:rPr>
              <a:t>Dependency Preservation Property of a Decomposition (cont.)</a:t>
            </a:r>
            <a:r>
              <a:rPr lang="en-US" sz="2400" dirty="0" smtClean="0">
                <a:cs typeface="Times New Roman" pitchFamily="18" charset="0"/>
              </a:rPr>
              <a:t>:</a:t>
            </a:r>
          </a:p>
          <a:p>
            <a:pPr>
              <a:lnSpc>
                <a:spcPct val="90000"/>
              </a:lnSpc>
            </a:pPr>
            <a:r>
              <a:rPr lang="en-US" sz="2400" dirty="0" smtClean="0">
                <a:cs typeface="Times New Roman" pitchFamily="18" charset="0"/>
              </a:rPr>
              <a:t> </a:t>
            </a:r>
            <a:r>
              <a:rPr lang="en-US" sz="2400" b="1" dirty="0" smtClean="0">
                <a:cs typeface="Times New Roman" pitchFamily="18" charset="0"/>
              </a:rPr>
              <a:t>Dependency Preservation Property</a:t>
            </a:r>
            <a:r>
              <a:rPr lang="en-US" sz="2400" dirty="0" smtClean="0">
                <a:cs typeface="Times New Roman" pitchFamily="18" charset="0"/>
              </a:rPr>
              <a:t>: </a:t>
            </a:r>
            <a:r>
              <a:rPr lang="en-US" sz="2400" dirty="0" smtClean="0">
                <a:solidFill>
                  <a:srgbClr val="000000"/>
                </a:solidFill>
                <a:cs typeface="Times New Roman" pitchFamily="18" charset="0"/>
              </a:rPr>
              <a:t>a decomposition </a:t>
            </a:r>
            <a:r>
              <a:rPr lang="en-US" sz="2400" i="1" dirty="0" smtClean="0">
                <a:solidFill>
                  <a:srgbClr val="000000"/>
                </a:solidFill>
                <a:cs typeface="Times New Roman" pitchFamily="18" charset="0"/>
              </a:rPr>
              <a:t>D</a:t>
            </a:r>
            <a:r>
              <a:rPr lang="en-US" sz="2400" dirty="0" smtClean="0">
                <a:solidFill>
                  <a:srgbClr val="000000"/>
                </a:solidFill>
                <a:cs typeface="Times New Roman" pitchFamily="18" charset="0"/>
              </a:rPr>
              <a:t> = {</a:t>
            </a:r>
            <a:r>
              <a:rPr lang="en-US" sz="2400" i="1" dirty="0" smtClean="0">
                <a:solidFill>
                  <a:srgbClr val="000000"/>
                </a:solidFill>
                <a:cs typeface="Times New Roman" pitchFamily="18" charset="0"/>
              </a:rPr>
              <a:t>R</a:t>
            </a:r>
            <a:r>
              <a:rPr lang="en-US" sz="2400" baseline="-30000" dirty="0" smtClean="0">
                <a:solidFill>
                  <a:srgbClr val="000000"/>
                </a:solidFill>
                <a:cs typeface="Times New Roman" pitchFamily="18" charset="0"/>
              </a:rPr>
              <a:t>1</a:t>
            </a:r>
            <a:r>
              <a:rPr lang="en-US" sz="2400" dirty="0" smtClean="0">
                <a:solidFill>
                  <a:srgbClr val="000000"/>
                </a:solidFill>
                <a:cs typeface="Times New Roman" pitchFamily="18" charset="0"/>
              </a:rPr>
              <a:t>, R</a:t>
            </a:r>
            <a:r>
              <a:rPr lang="en-US" sz="2400" baseline="-30000" dirty="0" smtClean="0">
                <a:solidFill>
                  <a:srgbClr val="000000"/>
                </a:solidFill>
                <a:cs typeface="Times New Roman" pitchFamily="18" charset="0"/>
              </a:rPr>
              <a:t>2</a:t>
            </a:r>
            <a:r>
              <a:rPr lang="en-US" sz="2400" dirty="0" smtClean="0">
                <a:solidFill>
                  <a:srgbClr val="000000"/>
                </a:solidFill>
                <a:cs typeface="Times New Roman" pitchFamily="18" charset="0"/>
              </a:rPr>
              <a:t>, ..., </a:t>
            </a:r>
            <a:r>
              <a:rPr lang="en-US" sz="2400" i="1" dirty="0" err="1" smtClean="0">
                <a:solidFill>
                  <a:srgbClr val="000000"/>
                </a:solidFill>
                <a:cs typeface="Times New Roman" pitchFamily="18" charset="0"/>
              </a:rPr>
              <a:t>R</a:t>
            </a:r>
            <a:r>
              <a:rPr lang="en-US" sz="2400" baseline="-30000" dirty="0" err="1" smtClean="0">
                <a:solidFill>
                  <a:srgbClr val="000000"/>
                </a:solidFill>
                <a:cs typeface="Times New Roman" pitchFamily="18" charset="0"/>
              </a:rPr>
              <a:t>m</a:t>
            </a:r>
            <a:r>
              <a:rPr lang="en-US" sz="2400" dirty="0" smtClean="0">
                <a:solidFill>
                  <a:srgbClr val="000000"/>
                </a:solidFill>
                <a:cs typeface="Times New Roman" pitchFamily="18" charset="0"/>
              </a:rPr>
              <a:t>} of </a:t>
            </a:r>
            <a:r>
              <a:rPr lang="en-US" sz="2400" i="1" dirty="0" smtClean="0">
                <a:solidFill>
                  <a:srgbClr val="000000"/>
                </a:solidFill>
                <a:cs typeface="Times New Roman" pitchFamily="18" charset="0"/>
              </a:rPr>
              <a:t>R</a:t>
            </a:r>
            <a:r>
              <a:rPr lang="en-US" sz="2400" dirty="0" smtClean="0">
                <a:solidFill>
                  <a:srgbClr val="000000"/>
                </a:solidFill>
                <a:cs typeface="Times New Roman" pitchFamily="18" charset="0"/>
              </a:rPr>
              <a:t> is </a:t>
            </a:r>
            <a:r>
              <a:rPr lang="en-US" sz="2400" b="1" dirty="0" smtClean="0">
                <a:solidFill>
                  <a:srgbClr val="000000"/>
                </a:solidFill>
                <a:cs typeface="Times New Roman" pitchFamily="18" charset="0"/>
              </a:rPr>
              <a:t>dependency-preserving</a:t>
            </a:r>
            <a:r>
              <a:rPr lang="en-US" sz="2400" dirty="0" smtClean="0">
                <a:solidFill>
                  <a:srgbClr val="000000"/>
                </a:solidFill>
                <a:cs typeface="Times New Roman" pitchFamily="18" charset="0"/>
              </a:rPr>
              <a:t> with respect to </a:t>
            </a:r>
            <a:r>
              <a:rPr lang="en-US" sz="2400" i="1" dirty="0" smtClean="0">
                <a:solidFill>
                  <a:srgbClr val="000000"/>
                </a:solidFill>
                <a:cs typeface="Times New Roman" pitchFamily="18" charset="0"/>
              </a:rPr>
              <a:t>F</a:t>
            </a:r>
            <a:r>
              <a:rPr lang="en-US" sz="2400" dirty="0" smtClean="0">
                <a:solidFill>
                  <a:srgbClr val="000000"/>
                </a:solidFill>
                <a:cs typeface="Times New Roman" pitchFamily="18" charset="0"/>
              </a:rPr>
              <a:t> if the union of the projections of </a:t>
            </a:r>
            <a:r>
              <a:rPr lang="en-US" sz="2400" i="1" dirty="0" smtClean="0">
                <a:solidFill>
                  <a:srgbClr val="000000"/>
                </a:solidFill>
                <a:cs typeface="Times New Roman" pitchFamily="18" charset="0"/>
              </a:rPr>
              <a:t>F</a:t>
            </a:r>
            <a:r>
              <a:rPr lang="en-US" sz="2400" dirty="0" smtClean="0">
                <a:solidFill>
                  <a:srgbClr val="000000"/>
                </a:solidFill>
                <a:cs typeface="Times New Roman" pitchFamily="18" charset="0"/>
              </a:rPr>
              <a:t> on each </a:t>
            </a:r>
            <a:r>
              <a:rPr lang="en-US" sz="2400" i="1" dirty="0" err="1" smtClean="0">
                <a:solidFill>
                  <a:srgbClr val="000000"/>
                </a:solidFill>
                <a:cs typeface="Times New Roman" pitchFamily="18" charset="0"/>
              </a:rPr>
              <a:t>R</a:t>
            </a:r>
            <a:r>
              <a:rPr lang="en-US" sz="2400" baseline="-30000" dirty="0" err="1" smtClean="0">
                <a:solidFill>
                  <a:srgbClr val="000000"/>
                </a:solidFill>
                <a:cs typeface="Times New Roman" pitchFamily="18" charset="0"/>
              </a:rPr>
              <a:t>i</a:t>
            </a:r>
            <a:r>
              <a:rPr lang="en-US" sz="2400" dirty="0" smtClean="0">
                <a:solidFill>
                  <a:srgbClr val="000000"/>
                </a:solidFill>
                <a:cs typeface="Times New Roman" pitchFamily="18" charset="0"/>
              </a:rPr>
              <a:t> in </a:t>
            </a:r>
            <a:r>
              <a:rPr lang="en-US" sz="2400" i="1" dirty="0" smtClean="0">
                <a:solidFill>
                  <a:srgbClr val="000000"/>
                </a:solidFill>
                <a:cs typeface="Times New Roman" pitchFamily="18" charset="0"/>
              </a:rPr>
              <a:t>D</a:t>
            </a:r>
            <a:r>
              <a:rPr lang="en-US" sz="2400" dirty="0" smtClean="0">
                <a:solidFill>
                  <a:srgbClr val="000000"/>
                </a:solidFill>
                <a:cs typeface="Times New Roman" pitchFamily="18" charset="0"/>
              </a:rPr>
              <a:t> is equivalent to </a:t>
            </a:r>
            <a:r>
              <a:rPr lang="en-US" sz="2400" i="1" dirty="0" smtClean="0">
                <a:solidFill>
                  <a:srgbClr val="000000"/>
                </a:solidFill>
                <a:cs typeface="Times New Roman" pitchFamily="18" charset="0"/>
              </a:rPr>
              <a:t>F</a:t>
            </a:r>
            <a:r>
              <a:rPr lang="en-US" sz="2400" dirty="0" smtClean="0">
                <a:solidFill>
                  <a:srgbClr val="000000"/>
                </a:solidFill>
                <a:cs typeface="Times New Roman" pitchFamily="18" charset="0"/>
              </a:rPr>
              <a:t>; that is,   </a:t>
            </a:r>
            <a:r>
              <a:rPr lang="en-US" sz="2400" dirty="0" smtClean="0">
                <a:cs typeface="Times New Roman" pitchFamily="18" charset="0"/>
              </a:rPr>
              <a:t>((</a:t>
            </a:r>
            <a:r>
              <a:rPr lang="en-US" sz="2400" dirty="0" smtClean="0">
                <a:latin typeface="Symbol" pitchFamily="18" charset="2"/>
              </a:rPr>
              <a:t></a:t>
            </a:r>
            <a:r>
              <a:rPr lang="en-US" sz="2400" i="1" baseline="-30000" dirty="0" smtClean="0">
                <a:cs typeface="Times New Roman" pitchFamily="18" charset="0"/>
              </a:rPr>
              <a:t>R1</a:t>
            </a:r>
            <a:r>
              <a:rPr lang="en-US" sz="2400" dirty="0" smtClean="0">
                <a:cs typeface="Times New Roman" pitchFamily="18" charset="0"/>
              </a:rPr>
              <a:t>(</a:t>
            </a:r>
            <a:r>
              <a:rPr lang="en-US" sz="2400" i="1" dirty="0" smtClean="0">
                <a:cs typeface="Times New Roman" pitchFamily="18" charset="0"/>
              </a:rPr>
              <a:t>F</a:t>
            </a:r>
            <a:r>
              <a:rPr lang="en-US" sz="2400" dirty="0" smtClean="0">
                <a:cs typeface="Times New Roman" pitchFamily="18" charset="0"/>
              </a:rPr>
              <a:t>)) </a:t>
            </a:r>
            <a:r>
              <a:rPr lang="en-US" sz="2400" dirty="0" smtClean="0">
                <a:cs typeface="Arial" pitchFamily="34" charset="0"/>
              </a:rPr>
              <a:t>υ</a:t>
            </a:r>
            <a:r>
              <a:rPr lang="en-US" sz="2400" dirty="0" smtClean="0">
                <a:cs typeface="Times New Roman" pitchFamily="18" charset="0"/>
              </a:rPr>
              <a:t> . . . </a:t>
            </a:r>
            <a:r>
              <a:rPr lang="en-US" sz="2400" dirty="0" smtClean="0">
                <a:cs typeface="Arial" pitchFamily="34" charset="0"/>
              </a:rPr>
              <a:t>υ</a:t>
            </a:r>
            <a:r>
              <a:rPr lang="en-US" sz="2400" dirty="0" smtClean="0">
                <a:cs typeface="Times New Roman" pitchFamily="18" charset="0"/>
              </a:rPr>
              <a:t> (</a:t>
            </a:r>
            <a:r>
              <a:rPr lang="en-US" sz="2400" dirty="0" smtClean="0">
                <a:latin typeface="Symbol" pitchFamily="18" charset="2"/>
              </a:rPr>
              <a:t></a:t>
            </a:r>
            <a:r>
              <a:rPr lang="en-US" sz="2400" i="1" baseline="-30000" dirty="0" err="1" smtClean="0">
                <a:cs typeface="Times New Roman" pitchFamily="18" charset="0"/>
              </a:rPr>
              <a:t>Rm</a:t>
            </a:r>
            <a:r>
              <a:rPr lang="en-US" sz="2400" dirty="0" smtClean="0">
                <a:cs typeface="Times New Roman" pitchFamily="18" charset="0"/>
              </a:rPr>
              <a:t>(</a:t>
            </a:r>
            <a:r>
              <a:rPr lang="en-US" sz="2400" i="1" dirty="0" smtClean="0">
                <a:cs typeface="Times New Roman" pitchFamily="18" charset="0"/>
              </a:rPr>
              <a:t>F</a:t>
            </a:r>
            <a:r>
              <a:rPr lang="en-US" sz="2400" dirty="0" smtClean="0">
                <a:cs typeface="Times New Roman" pitchFamily="18" charset="0"/>
              </a:rPr>
              <a:t>)))</a:t>
            </a:r>
            <a:r>
              <a:rPr lang="en-US" sz="2400" baseline="30000" dirty="0" smtClean="0">
                <a:cs typeface="Times New Roman" pitchFamily="18" charset="0"/>
              </a:rPr>
              <a:t>+</a:t>
            </a:r>
            <a:r>
              <a:rPr lang="en-US" sz="2400" dirty="0" smtClean="0">
                <a:cs typeface="Times New Roman" pitchFamily="18" charset="0"/>
              </a:rPr>
              <a:t> = </a:t>
            </a:r>
            <a:r>
              <a:rPr lang="en-US" sz="2400" i="1" dirty="0" smtClean="0">
                <a:cs typeface="Times New Roman" pitchFamily="18" charset="0"/>
              </a:rPr>
              <a:t>F</a:t>
            </a:r>
            <a:r>
              <a:rPr lang="en-US" sz="2400" baseline="30000" dirty="0" smtClean="0">
                <a:cs typeface="Times New Roman" pitchFamily="18" charset="0"/>
              </a:rPr>
              <a:t>+</a:t>
            </a:r>
            <a:r>
              <a:rPr lang="en-US" sz="2400" dirty="0" smtClean="0">
                <a:cs typeface="Times New Roman" pitchFamily="18" charset="0"/>
              </a:rPr>
              <a:t> </a:t>
            </a:r>
          </a:p>
          <a:p>
            <a:pPr>
              <a:lnSpc>
                <a:spcPct val="90000"/>
              </a:lnSpc>
              <a:buFont typeface="Wingdings" pitchFamily="2" charset="2"/>
              <a:buNone/>
            </a:pPr>
            <a:r>
              <a:rPr lang="en-US" sz="2400" dirty="0" smtClean="0">
                <a:cs typeface="Times New Roman" pitchFamily="18" charset="0"/>
              </a:rPr>
              <a:t>	(See examples in Fig 10.12a and Fig 10.11)</a:t>
            </a:r>
          </a:p>
          <a:p>
            <a:pPr>
              <a:lnSpc>
                <a:spcPct val="90000"/>
              </a:lnSpc>
              <a:buFont typeface="Wingdings" pitchFamily="2" charset="2"/>
              <a:buNone/>
            </a:pPr>
            <a:r>
              <a:rPr lang="en-US" sz="2400" b="1" dirty="0" smtClean="0">
                <a:cs typeface="Times New Roman" pitchFamily="18" charset="0"/>
              </a:rPr>
              <a:t>Claim 1:</a:t>
            </a:r>
            <a:r>
              <a:rPr lang="en-US" sz="2400" dirty="0" smtClean="0">
                <a:cs typeface="Times New Roman" pitchFamily="18" charset="0"/>
              </a:rPr>
              <a:t> It is always possible to find a dependency-preserving decomposition </a:t>
            </a:r>
            <a:r>
              <a:rPr lang="en-US" sz="2400" i="1" dirty="0" smtClean="0">
                <a:cs typeface="Times New Roman" pitchFamily="18" charset="0"/>
              </a:rPr>
              <a:t>D</a:t>
            </a:r>
            <a:r>
              <a:rPr lang="en-US" sz="2400" dirty="0" smtClean="0">
                <a:cs typeface="Times New Roman" pitchFamily="18" charset="0"/>
              </a:rPr>
              <a:t> with respect to </a:t>
            </a:r>
            <a:r>
              <a:rPr lang="en-US" sz="2400" i="1" dirty="0" smtClean="0">
                <a:cs typeface="Times New Roman" pitchFamily="18" charset="0"/>
              </a:rPr>
              <a:t>F</a:t>
            </a:r>
            <a:r>
              <a:rPr lang="en-US" sz="2400" dirty="0" smtClean="0">
                <a:cs typeface="Times New Roman" pitchFamily="18" charset="0"/>
              </a:rPr>
              <a:t> such that each relation </a:t>
            </a:r>
            <a:r>
              <a:rPr lang="en-US" sz="2400" i="1" dirty="0" err="1" smtClean="0">
                <a:cs typeface="Times New Roman" pitchFamily="18" charset="0"/>
              </a:rPr>
              <a:t>R</a:t>
            </a:r>
            <a:r>
              <a:rPr lang="en-US" sz="2400" baseline="-30000" dirty="0" err="1" smtClean="0">
                <a:cs typeface="Times New Roman" pitchFamily="18" charset="0"/>
              </a:rPr>
              <a:t>i</a:t>
            </a:r>
            <a:r>
              <a:rPr lang="en-US" sz="2400" dirty="0" smtClean="0">
                <a:cs typeface="Times New Roman" pitchFamily="18" charset="0"/>
              </a:rPr>
              <a:t> in </a:t>
            </a:r>
            <a:r>
              <a:rPr lang="en-US" sz="2400" i="1" dirty="0" smtClean="0">
                <a:cs typeface="Times New Roman" pitchFamily="18" charset="0"/>
              </a:rPr>
              <a:t>D</a:t>
            </a:r>
            <a:r>
              <a:rPr lang="en-US" sz="2400" dirty="0" smtClean="0">
                <a:cs typeface="Times New Roman" pitchFamily="18" charset="0"/>
              </a:rPr>
              <a:t> is in 3nf. </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 y="274638"/>
            <a:ext cx="9144000" cy="1143000"/>
          </a:xfrm>
        </p:spPr>
        <p:txBody>
          <a:bodyPr>
            <a:normAutofit fontScale="90000"/>
          </a:bodyPr>
          <a:lstStyle/>
          <a:p>
            <a:pPr eaLnBrk="1" fontAlgn="auto" hangingPunct="1">
              <a:spcAft>
                <a:spcPts val="0"/>
              </a:spcAft>
              <a:defRPr/>
            </a:pPr>
            <a:r>
              <a:rPr lang="en-US" dirty="0" smtClean="0"/>
              <a:t>Property of Dependency-Preservation</a:t>
            </a:r>
            <a:endParaRPr lang="en-US" dirty="0"/>
          </a:p>
        </p:txBody>
      </p:sp>
      <p:sp>
        <p:nvSpPr>
          <p:cNvPr id="10243" name="Content Placeholder 1"/>
          <p:cNvSpPr>
            <a:spLocks noGrp="1"/>
          </p:cNvSpPr>
          <p:nvPr>
            <p:ph idx="1"/>
          </p:nvPr>
        </p:nvSpPr>
        <p:spPr>
          <a:xfrm>
            <a:off x="457200" y="1447800"/>
            <a:ext cx="8229600" cy="4525963"/>
          </a:xfrm>
        </p:spPr>
        <p:txBody>
          <a:bodyPr/>
          <a:lstStyle/>
          <a:p>
            <a:pPr eaLnBrk="1" hangingPunct="1">
              <a:lnSpc>
                <a:spcPct val="150000"/>
              </a:lnSpc>
            </a:pPr>
            <a:r>
              <a:rPr lang="en-US" altLang="zh-TW" sz="2800" smtClean="0">
                <a:latin typeface="Times New Roman" charset="0"/>
                <a:ea typeface="ＭＳ Ｐゴシック" charset="-128"/>
              </a:rPr>
              <a:t>If a decomposition is not dependency-preserving, therefore, that dependency is lost in the decomposition.</a:t>
            </a:r>
            <a:endParaRPr lang="en-US" altLang="zh-TW" sz="2800" smtClean="0">
              <a:latin typeface="Times New Roman" charset="0"/>
            </a:endParaRPr>
          </a:p>
          <a:p>
            <a:pPr eaLnBrk="1" hangingPunct="1">
              <a:lnSpc>
                <a:spcPct val="150000"/>
              </a:lnSpc>
            </a:pPr>
            <a:endParaRPr lang="en-US" smtClean="0"/>
          </a:p>
        </p:txBody>
      </p:sp>
      <p:pic>
        <p:nvPicPr>
          <p:cNvPr id="10244" name="Picture 7" descr="rouge-black-hole.jpg"/>
          <p:cNvPicPr>
            <a:picLocks noChangeAspect="1"/>
          </p:cNvPicPr>
          <p:nvPr/>
        </p:nvPicPr>
        <p:blipFill>
          <a:blip r:embed="rId2" cstate="print"/>
          <a:srcRect/>
          <a:stretch>
            <a:fillRect/>
          </a:stretch>
        </p:blipFill>
        <p:spPr bwMode="auto">
          <a:xfrm>
            <a:off x="1828800" y="3657600"/>
            <a:ext cx="5334000" cy="3028950"/>
          </a:xfrm>
          <a:prstGeom prst="rect">
            <a:avLst/>
          </a:prstGeom>
          <a:noFill/>
          <a:ln w="9525">
            <a:noFill/>
            <a:miter lim="800000"/>
            <a:headEnd/>
            <a:tailEnd/>
          </a:ln>
        </p:spPr>
      </p:pic>
      <p:sp>
        <p:nvSpPr>
          <p:cNvPr id="10245" name="TextBox 4"/>
          <p:cNvSpPr txBox="1">
            <a:spLocks noChangeArrowheads="1"/>
          </p:cNvSpPr>
          <p:nvPr/>
        </p:nvSpPr>
        <p:spPr bwMode="auto">
          <a:xfrm>
            <a:off x="4876800" y="5148263"/>
            <a:ext cx="531813" cy="338137"/>
          </a:xfrm>
          <a:prstGeom prst="rect">
            <a:avLst/>
          </a:prstGeom>
          <a:noFill/>
          <a:ln w="9525">
            <a:noFill/>
            <a:miter lim="800000"/>
            <a:headEnd/>
            <a:tailEnd/>
          </a:ln>
        </p:spPr>
        <p:txBody>
          <a:bodyPr wrap="none">
            <a:spAutoFit/>
          </a:bodyPr>
          <a:lstStyle/>
          <a:p>
            <a:r>
              <a:rPr lang="en-US" sz="1600">
                <a:solidFill>
                  <a:schemeClr val="bg1"/>
                </a:solidFill>
              </a:rPr>
              <a:t>FD</a:t>
            </a:r>
            <a:r>
              <a:rPr lang="en-US" sz="1600" baseline="-25000">
                <a:solidFill>
                  <a:schemeClr val="bg1"/>
                </a:solidFill>
              </a:rPr>
              <a:t>1</a:t>
            </a:r>
          </a:p>
        </p:txBody>
      </p:sp>
      <p:sp>
        <p:nvSpPr>
          <p:cNvPr id="10246" name="TextBox 5"/>
          <p:cNvSpPr txBox="1">
            <a:spLocks noChangeArrowheads="1"/>
          </p:cNvSpPr>
          <p:nvPr/>
        </p:nvSpPr>
        <p:spPr bwMode="auto">
          <a:xfrm>
            <a:off x="4267200" y="5638800"/>
            <a:ext cx="622300" cy="400050"/>
          </a:xfrm>
          <a:prstGeom prst="rect">
            <a:avLst/>
          </a:prstGeom>
          <a:noFill/>
          <a:ln w="9525">
            <a:noFill/>
            <a:miter lim="800000"/>
            <a:headEnd/>
            <a:tailEnd/>
          </a:ln>
        </p:spPr>
        <p:txBody>
          <a:bodyPr wrap="none">
            <a:spAutoFit/>
          </a:bodyPr>
          <a:lstStyle/>
          <a:p>
            <a:r>
              <a:rPr lang="en-US" sz="2000">
                <a:solidFill>
                  <a:schemeClr val="bg1"/>
                </a:solidFill>
              </a:rPr>
              <a:t>FD</a:t>
            </a:r>
            <a:r>
              <a:rPr lang="en-US" sz="2000" baseline="-25000">
                <a:solidFill>
                  <a:schemeClr val="bg1"/>
                </a:solidFill>
              </a:rPr>
              <a:t>2</a:t>
            </a:r>
          </a:p>
        </p:txBody>
      </p:sp>
      <p:sp>
        <p:nvSpPr>
          <p:cNvPr id="10247" name="TextBox 6"/>
          <p:cNvSpPr txBox="1">
            <a:spLocks noChangeArrowheads="1"/>
          </p:cNvSpPr>
          <p:nvPr/>
        </p:nvSpPr>
        <p:spPr bwMode="auto">
          <a:xfrm>
            <a:off x="4090988" y="5087938"/>
            <a:ext cx="360362" cy="215900"/>
          </a:xfrm>
          <a:prstGeom prst="rect">
            <a:avLst/>
          </a:prstGeom>
          <a:noFill/>
          <a:ln w="9525">
            <a:noFill/>
            <a:miter lim="800000"/>
            <a:headEnd/>
            <a:tailEnd/>
          </a:ln>
        </p:spPr>
        <p:txBody>
          <a:bodyPr wrap="none">
            <a:spAutoFit/>
          </a:bodyPr>
          <a:lstStyle/>
          <a:p>
            <a:r>
              <a:rPr lang="en-US" sz="800">
                <a:solidFill>
                  <a:schemeClr val="bg1"/>
                </a:solidFill>
              </a:rPr>
              <a:t>FD</a:t>
            </a:r>
            <a:r>
              <a:rPr lang="en-US" sz="800" baseline="-25000">
                <a:solidFill>
                  <a:schemeClr val="bg1"/>
                </a:solidFill>
              </a:rPr>
              <a:t>3</a:t>
            </a:r>
          </a:p>
        </p:txBody>
      </p:sp>
      <p:sp>
        <p:nvSpPr>
          <p:cNvPr id="10248" name="TextBox 8"/>
          <p:cNvSpPr txBox="1">
            <a:spLocks noChangeArrowheads="1"/>
          </p:cNvSpPr>
          <p:nvPr/>
        </p:nvSpPr>
        <p:spPr bwMode="auto">
          <a:xfrm>
            <a:off x="4352925" y="4648200"/>
            <a:ext cx="427038" cy="261938"/>
          </a:xfrm>
          <a:prstGeom prst="rect">
            <a:avLst/>
          </a:prstGeom>
          <a:noFill/>
          <a:ln w="9525">
            <a:noFill/>
            <a:miter lim="800000"/>
            <a:headEnd/>
            <a:tailEnd/>
          </a:ln>
        </p:spPr>
        <p:txBody>
          <a:bodyPr wrap="none">
            <a:spAutoFit/>
          </a:bodyPr>
          <a:lstStyle/>
          <a:p>
            <a:r>
              <a:rPr lang="en-US" sz="1100">
                <a:solidFill>
                  <a:schemeClr val="bg1"/>
                </a:solidFill>
              </a:rPr>
              <a:t>FD</a:t>
            </a:r>
            <a:r>
              <a:rPr lang="en-US" sz="1100" baseline="-25000">
                <a:solidFill>
                  <a:schemeClr val="bg1"/>
                </a:solidFill>
              </a:rPr>
              <a:t>4</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2175</Words>
  <Application>Microsoft Office PowerPoint</Application>
  <PresentationFormat>On-screen Show (4:3)</PresentationFormat>
  <Paragraphs>335</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Flow</vt:lpstr>
      <vt:lpstr> Chapter 11  Relational Database Design Algorithms and Further Dependencies</vt:lpstr>
      <vt:lpstr>Chapter Outline</vt:lpstr>
      <vt:lpstr> DESIGNING A SET OF RELATIONS (1) </vt:lpstr>
      <vt:lpstr>DESIGNING A SET OF RELATIONS (2)</vt:lpstr>
      <vt:lpstr>1. Properties of Relational Decompositions (1)</vt:lpstr>
      <vt:lpstr>Properties of Relational Decompositions (2)</vt:lpstr>
      <vt:lpstr>Properties of Relational Decompositions (3)</vt:lpstr>
      <vt:lpstr>Properties of Relational Decompositions (4)</vt:lpstr>
      <vt:lpstr>Property of Dependency-Preservation</vt:lpstr>
      <vt:lpstr>Example of Dependency Preservation</vt:lpstr>
      <vt:lpstr>Slide 11</vt:lpstr>
      <vt:lpstr>Slide 12</vt:lpstr>
      <vt:lpstr>Slide 13</vt:lpstr>
      <vt:lpstr>Example of Non-Dependency Preservation</vt:lpstr>
      <vt:lpstr>Slide 15</vt:lpstr>
      <vt:lpstr>Slide 16</vt:lpstr>
      <vt:lpstr>Slide 17</vt:lpstr>
      <vt:lpstr>More Example</vt:lpstr>
      <vt:lpstr>Slide 19</vt:lpstr>
      <vt:lpstr>Slide 20</vt:lpstr>
      <vt:lpstr>Slide 21</vt:lpstr>
      <vt:lpstr>Slide 22</vt:lpstr>
      <vt:lpstr>Exercise Problem</vt:lpstr>
      <vt:lpstr>Slide 24</vt:lpstr>
      <vt:lpstr>Slide 25</vt:lpstr>
      <vt:lpstr>Answer</vt:lpstr>
      <vt:lpstr>Properties of Relational Decompositions (5)</vt:lpstr>
      <vt:lpstr>Slide 28</vt:lpstr>
      <vt:lpstr>Example : Problem with Decomposition</vt:lpstr>
      <vt:lpstr>Properties of Relational Decompositions (6)</vt:lpstr>
      <vt:lpstr>Properties of Relational Decompositions (7)</vt:lpstr>
      <vt:lpstr>Slide 32</vt:lpstr>
      <vt:lpstr>Slide 33</vt:lpstr>
      <vt:lpstr>Properties of Relational Decompositions (9)</vt:lpstr>
      <vt:lpstr>2. Algorithms for Relational Database Schema Design (1)</vt:lpstr>
      <vt:lpstr>Algorithms for Relational Database Schema Design (2)</vt:lpstr>
      <vt:lpstr>Algorithms for Relational Database Schema Design (3)</vt:lpstr>
      <vt:lpstr>Algorithms for Relational Database Schema Design (4)</vt:lpstr>
      <vt:lpstr>Algorithms for Relational Database Schema Design (5)  Issues with null-value joins. (a) Some EMPLOYEE tuples have null for the join attribute DNUM. </vt:lpstr>
      <vt:lpstr>Algorithms for Relational Database Schema Design (5)  Issues with null-value joins. (b) Result of applying NATURAL JOIN to the EMPLOYEE and DEPARTMENT relations. (c) Result of applying LEFT OUTER JOIN to EMPLOYEE and DEPARTMENT.</vt:lpstr>
      <vt:lpstr>Algorithms for Relational Database Schema Design (6)  The “dangling tuple” problem. (a) The relation EMPLOYEE_1 (includes all attributes of EMPLOYEE from frigure 11.2a except DNUM). </vt:lpstr>
      <vt:lpstr>Algorithms for Relational Database Schema Design (6)  The “dangling tuple” problem. (b) The relation EMPLOYEE_2 (includes DNUM attribute with null values). (c) The relation EMPLOYEE_3 (includes DNUM attribute but does not include tuples for which DNUM has null values).</vt:lpstr>
      <vt:lpstr>Algorithms for Relational Database Schema Design (7)</vt:lpstr>
      <vt:lpstr>Algorithms for Relational Database Schema Design (8)</vt:lpstr>
      <vt:lpstr>3. Multivalued Dependencies and Fourth Normal Form (1)  (a) The EMP relation with two MVDs: ENAME —&gt;&gt; PNAME and ENAME —&gt;&gt; DNAME. (b) Decomposing the EMP relation into two 4NF relations EMP_PROJECTS and EMP_DEPENDENTS. </vt:lpstr>
      <vt:lpstr>3. Multivalued Dependencies and Fourth Normal Form (1) (c) The relation SUPPLY with no MVDs is in 4NF but not in 5NF if it has the JD(R1, R2, R3). (d) Decomposing the relation SUPPLY into the 5NF relations R1, R2, and R3.</vt:lpstr>
      <vt:lpstr>Multivalued Dependencies and Fourth Normal Form (2)</vt:lpstr>
      <vt:lpstr>Multivalued Dependencies and Fourth Normal Form (4)</vt:lpstr>
      <vt:lpstr>Multivalued Dependencies and Fourth Normal Form (5)  Decomposing a relation state of EMP that is not in 4NF. (a) EMP relation with additional tuples. (b) Two corresponding 4NF relations EMP_PROJECTS and EMP_DEPENDENTS.</vt:lpstr>
      <vt:lpstr>Slide 50</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Relational Database Design Algorithms and Further Dependencies</dc:title>
  <dc:creator>hp</dc:creator>
  <cp:lastModifiedBy>Nisha</cp:lastModifiedBy>
  <cp:revision>8</cp:revision>
  <dcterms:created xsi:type="dcterms:W3CDTF">2013-10-12T09:28:55Z</dcterms:created>
  <dcterms:modified xsi:type="dcterms:W3CDTF">2016-10-17T03:53:37Z</dcterms:modified>
</cp:coreProperties>
</file>