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8" r:id="rId32"/>
    <p:sldId id="289" r:id="rId33"/>
    <p:sldId id="314" r:id="rId34"/>
    <p:sldId id="290" r:id="rId35"/>
    <p:sldId id="291" r:id="rId36"/>
    <p:sldId id="292" r:id="rId37"/>
    <p:sldId id="298" r:id="rId38"/>
    <p:sldId id="313" r:id="rId39"/>
    <p:sldId id="299" r:id="rId40"/>
    <p:sldId id="300" r:id="rId41"/>
    <p:sldId id="301" r:id="rId42"/>
    <p:sldId id="302" r:id="rId43"/>
    <p:sldId id="312"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236" y="19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511030A-2016-493B-AD5B-28B9EDE17BF3}" type="datetimeFigureOut">
              <a:rPr lang="en-IN" smtClean="0"/>
              <a:pPr/>
              <a:t>01-11-2015</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D1E4FEBB-0360-4CB3-A474-3F491DFCF607}"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511030A-2016-493B-AD5B-28B9EDE17BF3}" type="datetimeFigureOut">
              <a:rPr lang="en-IN" smtClean="0"/>
              <a:pPr/>
              <a:t>01-11-2015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E4FEBB-0360-4CB3-A474-3F491DFCF607}"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511030A-2016-493B-AD5B-28B9EDE17BF3}" type="datetimeFigureOut">
              <a:rPr lang="en-IN" smtClean="0"/>
              <a:pPr/>
              <a:t>01-11-2015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E4FEBB-0360-4CB3-A474-3F491DFCF607}"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511030A-2016-493B-AD5B-28B9EDE17BF3}" type="datetimeFigureOut">
              <a:rPr lang="en-IN" smtClean="0"/>
              <a:pPr/>
              <a:t>01-11-2015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E4FEBB-0360-4CB3-A474-3F491DFCF607}"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511030A-2016-493B-AD5B-28B9EDE17BF3}" type="datetimeFigureOut">
              <a:rPr lang="en-IN" smtClean="0"/>
              <a:pPr/>
              <a:t>01-11-2015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E4FEBB-0360-4CB3-A474-3F491DFCF607}"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511030A-2016-493B-AD5B-28B9EDE17BF3}" type="datetimeFigureOut">
              <a:rPr lang="en-IN" smtClean="0"/>
              <a:pPr/>
              <a:t>01-11-2015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E4FEBB-0360-4CB3-A474-3F491DFCF607}"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511030A-2016-493B-AD5B-28B9EDE17BF3}" type="datetimeFigureOut">
              <a:rPr lang="en-IN" smtClean="0"/>
              <a:pPr/>
              <a:t>01-11-2015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1E4FEBB-0360-4CB3-A474-3F491DFCF607}"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511030A-2016-493B-AD5B-28B9EDE17BF3}" type="datetimeFigureOut">
              <a:rPr lang="en-IN" smtClean="0"/>
              <a:pPr/>
              <a:t>01-11-2015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1E4FEBB-0360-4CB3-A474-3F491DFCF607}"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11030A-2016-493B-AD5B-28B9EDE17BF3}" type="datetimeFigureOut">
              <a:rPr lang="en-IN" smtClean="0"/>
              <a:pPr/>
              <a:t>01-11-2015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1E4FEBB-0360-4CB3-A474-3F491DFCF607}"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511030A-2016-493B-AD5B-28B9EDE17BF3}" type="datetimeFigureOut">
              <a:rPr lang="en-IN" smtClean="0"/>
              <a:pPr/>
              <a:t>01-11-2015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E4FEBB-0360-4CB3-A474-3F491DFCF607}"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511030A-2016-493B-AD5B-28B9EDE17BF3}" type="datetimeFigureOut">
              <a:rPr lang="en-IN" smtClean="0"/>
              <a:pPr/>
              <a:t>01-11-2015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D1E4FEBB-0360-4CB3-A474-3F491DFCF607}"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511030A-2016-493B-AD5B-28B9EDE17BF3}" type="datetimeFigureOut">
              <a:rPr lang="en-IN" smtClean="0"/>
              <a:pPr/>
              <a:t>01-11-2015</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1E4FEBB-0360-4CB3-A474-3F491DFCF607}"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4"/>
            <a:ext cx="7772400" cy="4176463"/>
          </a:xfrm>
        </p:spPr>
        <p:txBody>
          <a:bodyPr>
            <a:normAutofit/>
          </a:bodyPr>
          <a:lstStyle/>
          <a:p>
            <a:r>
              <a:rPr lang="en-US" sz="3200" b="1" dirty="0" smtClean="0"/>
              <a:t/>
            </a:r>
            <a:br>
              <a:rPr lang="en-US" sz="3200" b="1" dirty="0" smtClean="0"/>
            </a:br>
            <a:r>
              <a:rPr lang="en-US" sz="3200" b="1" dirty="0" smtClean="0"/>
              <a:t>Chapter 17</a:t>
            </a:r>
            <a:br>
              <a:rPr lang="en-US" sz="3200" b="1" dirty="0" smtClean="0"/>
            </a:br>
            <a:r>
              <a:rPr lang="en-US" sz="3200" b="1" dirty="0" smtClean="0"/>
              <a:t/>
            </a:r>
            <a:br>
              <a:rPr lang="en-US" sz="3200" b="1" dirty="0" smtClean="0"/>
            </a:br>
            <a:r>
              <a:rPr lang="en-US" sz="3200" b="1" dirty="0" smtClean="0">
                <a:cs typeface="Times New Roman" pitchFamily="18" charset="0"/>
              </a:rPr>
              <a:t>Introduction to Transaction Processing Concepts and Theory</a:t>
            </a:r>
            <a:endParaRPr lang="en-IN"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332656"/>
            <a:ext cx="8229600" cy="1143000"/>
          </a:xfrm>
        </p:spPr>
        <p:txBody>
          <a:bodyPr>
            <a:normAutofit/>
          </a:bodyPr>
          <a:lstStyle/>
          <a:p>
            <a:r>
              <a:rPr lang="en-US" sz="3600" dirty="0" smtClean="0">
                <a:cs typeface="Times New Roman" pitchFamily="18" charset="0"/>
              </a:rPr>
              <a:t>Introduction to Transaction Processing (8)</a:t>
            </a:r>
            <a:endParaRPr lang="en-IN" sz="3600" dirty="0"/>
          </a:p>
        </p:txBody>
      </p:sp>
      <p:sp>
        <p:nvSpPr>
          <p:cNvPr id="3" name="Content Placeholder 2"/>
          <p:cNvSpPr>
            <a:spLocks noGrp="1"/>
          </p:cNvSpPr>
          <p:nvPr>
            <p:ph idx="1"/>
          </p:nvPr>
        </p:nvSpPr>
        <p:spPr/>
        <p:txBody>
          <a:bodyPr/>
          <a:lstStyle/>
          <a:p>
            <a:pPr>
              <a:buFont typeface="Wingdings" pitchFamily="2" charset="2"/>
              <a:buNone/>
            </a:pPr>
            <a:r>
              <a:rPr lang="en-US" sz="3200" b="1" dirty="0" smtClean="0"/>
              <a:t>Why Concurrency Control is needed (cont.):</a:t>
            </a:r>
          </a:p>
          <a:p>
            <a:r>
              <a:rPr lang="en-US" sz="2800" b="1" dirty="0" smtClean="0">
                <a:latin typeface="Palatino" charset="0"/>
                <a:cs typeface="Times New Roman" pitchFamily="18" charset="0"/>
              </a:rPr>
              <a:t>The Incorrect Summary Problem .</a:t>
            </a:r>
            <a:r>
              <a:rPr lang="en-US" sz="2800" dirty="0" smtClean="0"/>
              <a:t> </a:t>
            </a:r>
          </a:p>
          <a:p>
            <a:pPr>
              <a:buFont typeface="Wingdings" pitchFamily="2" charset="2"/>
              <a:buNone/>
            </a:pPr>
            <a:r>
              <a:rPr lang="en-US" sz="2800" dirty="0" smtClean="0">
                <a:latin typeface="Palatino" charset="0"/>
                <a:cs typeface="Times New Roman" pitchFamily="18" charset="0"/>
              </a:rPr>
              <a:t>	If one transaction is calculating an aggregate summary function on a number of records while other transactions are updating some of these records, the aggregate function may </a:t>
            </a:r>
            <a:r>
              <a:rPr lang="en-US" sz="2800" u="sng" dirty="0" smtClean="0">
                <a:latin typeface="Palatino" charset="0"/>
                <a:cs typeface="Times New Roman" pitchFamily="18" charset="0"/>
              </a:rPr>
              <a:t>calculate some values before they are updated and others after they are updated</a:t>
            </a:r>
            <a:r>
              <a:rPr lang="en-US" sz="2800" dirty="0" smtClean="0">
                <a:latin typeface="Palatino" charset="0"/>
                <a:cs typeface="Times New Roman" pitchFamily="18" charset="0"/>
              </a:rPr>
              <a:t>. </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t>FIGURE 17.3</a:t>
            </a:r>
            <a:br>
              <a:rPr lang="en-US" sz="2400" b="1" dirty="0" smtClean="0"/>
            </a:br>
            <a:r>
              <a:rPr lang="en-US" sz="2400" dirty="0" smtClean="0"/>
              <a:t>Some problems  that occur when concurrent execution is uncontrolled. (a) The lost update problem. </a:t>
            </a:r>
            <a:endParaRPr lang="en-IN" sz="2400" dirty="0"/>
          </a:p>
        </p:txBody>
      </p:sp>
      <p:pic>
        <p:nvPicPr>
          <p:cNvPr id="4" name="Content Placeholder 3" descr="31755_FIG1903a.gif                                             0001035BEeyore                         B91DCF3B:"/>
          <p:cNvPicPr>
            <a:picLocks noGrp="1" noChangeAspect="1" noChangeArrowheads="1"/>
          </p:cNvPicPr>
          <p:nvPr>
            <p:ph idx="1"/>
          </p:nvPr>
        </p:nvPicPr>
        <p:blipFill>
          <a:blip r:embed="rId2" cstate="print"/>
          <a:srcRect/>
          <a:stretch>
            <a:fillRect/>
          </a:stretch>
        </p:blipFill>
        <p:spPr>
          <a:xfrm>
            <a:off x="685800" y="2392364"/>
            <a:ext cx="7772400" cy="3290887"/>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t>FIGURE 17.3 (continued)</a:t>
            </a:r>
            <a:br>
              <a:rPr lang="en-US" sz="2400" b="1" dirty="0" smtClean="0"/>
            </a:br>
            <a:r>
              <a:rPr lang="en-US" sz="2400" dirty="0" smtClean="0"/>
              <a:t>Some problems  that occur when concurrent execution is uncontrolled. (b) The temporary update problem.</a:t>
            </a:r>
            <a:endParaRPr lang="en-IN" sz="2400" dirty="0"/>
          </a:p>
        </p:txBody>
      </p:sp>
      <p:pic>
        <p:nvPicPr>
          <p:cNvPr id="4" name="Content Placeholder 3" descr="31755_FIG1903b.gif                                             0001035BEeyore                         B91DCF3B:"/>
          <p:cNvPicPr>
            <a:picLocks noGrp="1" noChangeAspect="1" noChangeArrowheads="1"/>
          </p:cNvPicPr>
          <p:nvPr>
            <p:ph idx="1"/>
          </p:nvPr>
        </p:nvPicPr>
        <p:blipFill>
          <a:blip r:embed="rId2" cstate="print"/>
          <a:srcRect/>
          <a:stretch>
            <a:fillRect/>
          </a:stretch>
        </p:blipFill>
        <p:spPr>
          <a:xfrm>
            <a:off x="685800" y="2079626"/>
            <a:ext cx="7772400" cy="3917950"/>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t>FIGURE 17.3 (continued)</a:t>
            </a:r>
            <a:br>
              <a:rPr lang="en-US" sz="2400" b="1" dirty="0" smtClean="0"/>
            </a:br>
            <a:r>
              <a:rPr lang="en-US" sz="2400" b="1" dirty="0" smtClean="0"/>
              <a:t> </a:t>
            </a:r>
            <a:r>
              <a:rPr lang="en-US" sz="2400" dirty="0" smtClean="0"/>
              <a:t>Some problems  that occur when concurrent execution is uncontrolled. (c) The incorrect summary problem.</a:t>
            </a:r>
            <a:endParaRPr lang="en-IN" sz="2400" dirty="0"/>
          </a:p>
        </p:txBody>
      </p:sp>
      <p:pic>
        <p:nvPicPr>
          <p:cNvPr id="4" name="Content Placeholder 3" descr="31755_FIG1903c.gif                                             0001035BEeyore                         B91DCF3B:"/>
          <p:cNvPicPr>
            <a:picLocks noGrp="1" noChangeAspect="1" noChangeArrowheads="1"/>
          </p:cNvPicPr>
          <p:nvPr>
            <p:ph idx="1"/>
          </p:nvPr>
        </p:nvPicPr>
        <p:blipFill>
          <a:blip r:embed="rId2" cstate="print"/>
          <a:srcRect/>
          <a:stretch>
            <a:fillRect/>
          </a:stretch>
        </p:blipFill>
        <p:spPr>
          <a:xfrm>
            <a:off x="827584" y="2060848"/>
            <a:ext cx="7327900" cy="4613275"/>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8229600" cy="1143000"/>
          </a:xfrm>
        </p:spPr>
        <p:txBody>
          <a:bodyPr>
            <a:normAutofit/>
          </a:bodyPr>
          <a:lstStyle/>
          <a:p>
            <a:r>
              <a:rPr lang="en-US" sz="3200" dirty="0" smtClean="0">
                <a:cs typeface="Times New Roman" pitchFamily="18" charset="0"/>
              </a:rPr>
              <a:t>Introduction to Transaction Processing (11)</a:t>
            </a:r>
            <a:endParaRPr lang="en-IN" sz="3200" dirty="0"/>
          </a:p>
        </p:txBody>
      </p:sp>
      <p:sp>
        <p:nvSpPr>
          <p:cNvPr id="3" name="Content Placeholder 2"/>
          <p:cNvSpPr>
            <a:spLocks noGrp="1"/>
          </p:cNvSpPr>
          <p:nvPr>
            <p:ph idx="1"/>
          </p:nvPr>
        </p:nvSpPr>
        <p:spPr/>
        <p:txBody>
          <a:bodyPr>
            <a:normAutofit fontScale="85000" lnSpcReduction="10000"/>
          </a:bodyPr>
          <a:lstStyle/>
          <a:p>
            <a:pPr>
              <a:lnSpc>
                <a:spcPct val="90000"/>
              </a:lnSpc>
              <a:buFont typeface="Wingdings" pitchFamily="2" charset="2"/>
              <a:buNone/>
            </a:pPr>
            <a:r>
              <a:rPr lang="en-US" sz="3200" b="1" dirty="0" smtClean="0"/>
              <a:t>Why recovery is needed:</a:t>
            </a:r>
            <a:r>
              <a:rPr lang="en-US" sz="2800" b="1" dirty="0" smtClean="0"/>
              <a:t> </a:t>
            </a:r>
          </a:p>
          <a:p>
            <a:pPr>
              <a:lnSpc>
                <a:spcPct val="90000"/>
              </a:lnSpc>
              <a:buFont typeface="Wingdings" pitchFamily="2" charset="2"/>
              <a:buNone/>
            </a:pPr>
            <a:r>
              <a:rPr lang="en-US" sz="2800" dirty="0" smtClean="0">
                <a:latin typeface="Palatino" charset="0"/>
                <a:cs typeface="Times New Roman" pitchFamily="18" charset="0"/>
              </a:rPr>
              <a:t>(What causes a Transaction to fail)</a:t>
            </a:r>
          </a:p>
          <a:p>
            <a:pPr>
              <a:lnSpc>
                <a:spcPct val="90000"/>
              </a:lnSpc>
              <a:buFont typeface="Wingdings" pitchFamily="2" charset="2"/>
              <a:buNone/>
            </a:pPr>
            <a:r>
              <a:rPr lang="en-US" sz="2400" dirty="0" smtClean="0">
                <a:latin typeface="Palatino" charset="0"/>
                <a:cs typeface="Times New Roman" pitchFamily="18" charset="0"/>
              </a:rPr>
              <a:t>1.	</a:t>
            </a:r>
            <a:r>
              <a:rPr lang="en-US" sz="2800" b="1" dirty="0" smtClean="0">
                <a:latin typeface="Palatino" charset="0"/>
                <a:cs typeface="Times New Roman" pitchFamily="18" charset="0"/>
              </a:rPr>
              <a:t>A computer failure (system crash):</a:t>
            </a:r>
            <a:r>
              <a:rPr lang="en-US" sz="2400" dirty="0" smtClean="0">
                <a:latin typeface="Palatino" charset="0"/>
                <a:cs typeface="Times New Roman" pitchFamily="18" charset="0"/>
              </a:rPr>
              <a:t> </a:t>
            </a:r>
            <a:r>
              <a:rPr lang="en-US" sz="2800" dirty="0" smtClean="0">
                <a:latin typeface="Palatino" charset="0"/>
                <a:cs typeface="Times New Roman" pitchFamily="18" charset="0"/>
              </a:rPr>
              <a:t>A hardware or software error occurs in the computer system during transaction execution. If the hardware crashes, the contents of the computer’s internal memory may be lost.</a:t>
            </a:r>
          </a:p>
          <a:p>
            <a:pPr>
              <a:lnSpc>
                <a:spcPct val="90000"/>
              </a:lnSpc>
              <a:buFont typeface="Wingdings" pitchFamily="2" charset="2"/>
              <a:buNone/>
            </a:pPr>
            <a:r>
              <a:rPr lang="en-US" sz="2400" dirty="0" smtClean="0">
                <a:latin typeface="Palatino" charset="0"/>
                <a:cs typeface="Times New Roman" pitchFamily="18" charset="0"/>
              </a:rPr>
              <a:t>2.	</a:t>
            </a:r>
            <a:r>
              <a:rPr lang="en-US" sz="2800" b="1" dirty="0" smtClean="0">
                <a:latin typeface="Palatino" charset="0"/>
                <a:cs typeface="Times New Roman" pitchFamily="18" charset="0"/>
              </a:rPr>
              <a:t>A transaction or system error :</a:t>
            </a:r>
            <a:r>
              <a:rPr lang="en-US" sz="2400" dirty="0" smtClean="0">
                <a:latin typeface="Palatino" charset="0"/>
                <a:cs typeface="Times New Roman" pitchFamily="18" charset="0"/>
              </a:rPr>
              <a:t> </a:t>
            </a:r>
            <a:r>
              <a:rPr lang="en-US" sz="2800" dirty="0" smtClean="0">
                <a:latin typeface="Palatino" charset="0"/>
                <a:cs typeface="Times New Roman" pitchFamily="18" charset="0"/>
              </a:rPr>
              <a:t>Some operation in the transaction may cause it to fail, such as integer overflow or division by zero. Transaction failure may also occur because of erroneous parameter values or because of a logical programming error. In addition, the user may interrupt the transaction during its execution.</a:t>
            </a:r>
          </a:p>
          <a:p>
            <a:pPr>
              <a:lnSpc>
                <a:spcPct val="90000"/>
              </a:lnSpc>
              <a:buFont typeface="Wingdings" pitchFamily="2" charset="2"/>
              <a:buNone/>
            </a:pPr>
            <a:r>
              <a:rPr lang="en-US" sz="2800" dirty="0" smtClean="0">
                <a:latin typeface="Palatino" charset="0"/>
                <a:cs typeface="Times New Roman" pitchFamily="18" charset="0"/>
              </a:rPr>
              <a:t> </a:t>
            </a: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8229600" cy="1143000"/>
          </a:xfrm>
        </p:spPr>
        <p:txBody>
          <a:bodyPr>
            <a:normAutofit/>
          </a:bodyPr>
          <a:lstStyle/>
          <a:p>
            <a:r>
              <a:rPr lang="en-US" sz="3200" dirty="0" smtClean="0">
                <a:cs typeface="Times New Roman" pitchFamily="18" charset="0"/>
              </a:rPr>
              <a:t>Introduction to Transaction Processing (12)</a:t>
            </a:r>
            <a:endParaRPr lang="en-IN" sz="3200" dirty="0"/>
          </a:p>
        </p:txBody>
      </p:sp>
      <p:sp>
        <p:nvSpPr>
          <p:cNvPr id="3" name="Content Placeholder 2"/>
          <p:cNvSpPr>
            <a:spLocks noGrp="1"/>
          </p:cNvSpPr>
          <p:nvPr>
            <p:ph idx="1"/>
          </p:nvPr>
        </p:nvSpPr>
        <p:spPr/>
        <p:txBody>
          <a:bodyPr>
            <a:normAutofit fontScale="77500" lnSpcReduction="20000"/>
          </a:bodyPr>
          <a:lstStyle/>
          <a:p>
            <a:pPr marL="533400" indent="-533400">
              <a:lnSpc>
                <a:spcPct val="90000"/>
              </a:lnSpc>
              <a:buFont typeface="Wingdings" pitchFamily="2" charset="2"/>
              <a:buNone/>
            </a:pPr>
            <a:r>
              <a:rPr lang="en-US" sz="3200" b="1" dirty="0" smtClean="0"/>
              <a:t>Why recovery is needed (cont.):</a:t>
            </a:r>
            <a:r>
              <a:rPr lang="en-US" sz="2800" b="1" dirty="0" smtClean="0"/>
              <a:t> </a:t>
            </a:r>
          </a:p>
          <a:p>
            <a:pPr marL="533400" indent="-533400">
              <a:lnSpc>
                <a:spcPct val="90000"/>
              </a:lnSpc>
              <a:buFont typeface="Wingdings" pitchFamily="2" charset="2"/>
              <a:buNone/>
            </a:pPr>
            <a:r>
              <a:rPr lang="en-US" sz="2800" dirty="0" smtClean="0">
                <a:latin typeface="Palatino" charset="0"/>
                <a:cs typeface="Times New Roman" pitchFamily="18" charset="0"/>
              </a:rPr>
              <a:t>    3.</a:t>
            </a:r>
            <a:r>
              <a:rPr lang="en-US" sz="2800" b="1" dirty="0" smtClean="0">
                <a:latin typeface="Palatino" charset="0"/>
                <a:cs typeface="Times New Roman" pitchFamily="18" charset="0"/>
              </a:rPr>
              <a:t> Local errors or exception conditions</a:t>
            </a:r>
            <a:r>
              <a:rPr lang="en-US" sz="2800" dirty="0" smtClean="0">
                <a:latin typeface="Palatino" charset="0"/>
                <a:cs typeface="Times New Roman" pitchFamily="18" charset="0"/>
              </a:rPr>
              <a:t> detected by the transaction: </a:t>
            </a:r>
          </a:p>
          <a:p>
            <a:pPr marL="533400" indent="-533400">
              <a:lnSpc>
                <a:spcPct val="90000"/>
              </a:lnSpc>
              <a:buFont typeface="Wingdings" pitchFamily="2" charset="2"/>
              <a:buNone/>
            </a:pPr>
            <a:r>
              <a:rPr lang="en-US" sz="2800" dirty="0" smtClean="0">
                <a:latin typeface="Palatino" charset="0"/>
                <a:cs typeface="Times New Roman" pitchFamily="18" charset="0"/>
              </a:rPr>
              <a:t>	- certain conditions necessitate cancellation of the transaction. For example, data for the transaction may not be found. A condition, such as insufficient account balance in a banking database, may cause a transaction, such as a fund withdrawal from that account, to be canceled. </a:t>
            </a:r>
          </a:p>
          <a:p>
            <a:pPr marL="533400" indent="-533400">
              <a:lnSpc>
                <a:spcPct val="90000"/>
              </a:lnSpc>
              <a:buFont typeface="Wingdings" pitchFamily="2" charset="2"/>
              <a:buNone/>
            </a:pPr>
            <a:r>
              <a:rPr lang="en-US" sz="2800" dirty="0" smtClean="0">
                <a:latin typeface="Palatino" charset="0"/>
                <a:cs typeface="Times New Roman" pitchFamily="18" charset="0"/>
              </a:rPr>
              <a:t>	- a programmed abort in the transaction causes it to fail.</a:t>
            </a:r>
          </a:p>
          <a:p>
            <a:pPr marL="533400" indent="-533400">
              <a:lnSpc>
                <a:spcPct val="90000"/>
              </a:lnSpc>
              <a:buFont typeface="Wingdings" pitchFamily="2" charset="2"/>
              <a:buNone/>
            </a:pPr>
            <a:r>
              <a:rPr lang="en-US" sz="2800" dirty="0" smtClean="0">
                <a:latin typeface="Palatino" charset="0"/>
                <a:cs typeface="Times New Roman" pitchFamily="18" charset="0"/>
              </a:rPr>
              <a:t>4.	</a:t>
            </a:r>
            <a:r>
              <a:rPr lang="en-US" sz="2800" b="1" dirty="0" smtClean="0">
                <a:latin typeface="Palatino" charset="0"/>
                <a:cs typeface="Times New Roman" pitchFamily="18" charset="0"/>
              </a:rPr>
              <a:t>Concurrency control enforcement:</a:t>
            </a:r>
            <a:r>
              <a:rPr lang="en-US" sz="2800" dirty="0" smtClean="0">
                <a:latin typeface="Palatino" charset="0"/>
                <a:cs typeface="Times New Roman" pitchFamily="18" charset="0"/>
              </a:rPr>
              <a:t> The concurrency control method may decide to abort the transaction, to be restarted later, because it violates </a:t>
            </a:r>
            <a:r>
              <a:rPr lang="en-US" sz="2800" dirty="0" err="1" smtClean="0">
                <a:latin typeface="Palatino" charset="0"/>
                <a:cs typeface="Times New Roman" pitchFamily="18" charset="0"/>
              </a:rPr>
              <a:t>serializability</a:t>
            </a:r>
            <a:r>
              <a:rPr lang="en-US" sz="2800" dirty="0" smtClean="0">
                <a:latin typeface="Palatino" charset="0"/>
                <a:cs typeface="Times New Roman" pitchFamily="18" charset="0"/>
              </a:rPr>
              <a:t> or because several transactions are in a state of deadlock (see Chapter 18). </a:t>
            </a:r>
          </a:p>
          <a:p>
            <a:pPr>
              <a:buNone/>
            </a:pP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548680"/>
            <a:ext cx="8229600" cy="1143000"/>
          </a:xfrm>
        </p:spPr>
        <p:txBody>
          <a:bodyPr>
            <a:normAutofit/>
          </a:bodyPr>
          <a:lstStyle/>
          <a:p>
            <a:r>
              <a:rPr lang="en-US" sz="3200" dirty="0" smtClean="0">
                <a:cs typeface="Times New Roman" pitchFamily="18" charset="0"/>
              </a:rPr>
              <a:t>Introduction to Transaction Processing (13)</a:t>
            </a:r>
            <a:endParaRPr lang="en-IN" sz="3200" dirty="0"/>
          </a:p>
        </p:txBody>
      </p:sp>
      <p:sp>
        <p:nvSpPr>
          <p:cNvPr id="3" name="Content Placeholder 2"/>
          <p:cNvSpPr>
            <a:spLocks noGrp="1"/>
          </p:cNvSpPr>
          <p:nvPr>
            <p:ph idx="1"/>
          </p:nvPr>
        </p:nvSpPr>
        <p:spPr/>
        <p:txBody>
          <a:bodyPr>
            <a:normAutofit fontScale="92500" lnSpcReduction="10000"/>
          </a:bodyPr>
          <a:lstStyle/>
          <a:p>
            <a:pPr marL="609600" indent="-609600">
              <a:buFont typeface="Wingdings" pitchFamily="2" charset="2"/>
              <a:buNone/>
            </a:pPr>
            <a:r>
              <a:rPr lang="en-US" b="1" dirty="0" smtClean="0"/>
              <a:t>Why recovery is needed (cont.):</a:t>
            </a:r>
            <a:r>
              <a:rPr lang="en-US" sz="3200" b="1" dirty="0" smtClean="0"/>
              <a:t> </a:t>
            </a:r>
          </a:p>
          <a:p>
            <a:pPr marL="609600" indent="-609600">
              <a:buFont typeface="Wingdings" pitchFamily="2" charset="2"/>
              <a:buNone/>
            </a:pPr>
            <a:r>
              <a:rPr lang="en-US" sz="2800" dirty="0" smtClean="0">
                <a:latin typeface="Palatino" charset="0"/>
                <a:cs typeface="Times New Roman" pitchFamily="18" charset="0"/>
              </a:rPr>
              <a:t>5.	</a:t>
            </a:r>
            <a:r>
              <a:rPr lang="en-US" sz="2800" b="1" dirty="0" smtClean="0">
                <a:latin typeface="Palatino" charset="0"/>
                <a:cs typeface="Times New Roman" pitchFamily="18" charset="0"/>
              </a:rPr>
              <a:t>Disk failure:</a:t>
            </a:r>
            <a:r>
              <a:rPr lang="en-US" sz="2800" dirty="0" smtClean="0">
                <a:latin typeface="Palatino" charset="0"/>
                <a:cs typeface="Times New Roman" pitchFamily="18" charset="0"/>
              </a:rPr>
              <a:t> Some disk blocks may lose their data because of a read or write malfunction or because of a disk read/write head crash. This may happen during a read or a write operation of the transaction. </a:t>
            </a:r>
          </a:p>
          <a:p>
            <a:pPr marL="609600" indent="-609600">
              <a:buFont typeface="Wingdings" pitchFamily="2" charset="2"/>
              <a:buNone/>
            </a:pPr>
            <a:r>
              <a:rPr lang="en-US" sz="2800" dirty="0" smtClean="0">
                <a:latin typeface="Palatino" charset="0"/>
                <a:cs typeface="Times New Roman" pitchFamily="18" charset="0"/>
              </a:rPr>
              <a:t>6.     </a:t>
            </a:r>
            <a:r>
              <a:rPr lang="en-US" sz="2800" b="1" dirty="0" smtClean="0">
                <a:latin typeface="Palatino" charset="0"/>
                <a:cs typeface="Times New Roman" pitchFamily="18" charset="0"/>
              </a:rPr>
              <a:t>Physical problems and catastrophes:</a:t>
            </a:r>
            <a:r>
              <a:rPr lang="en-US" sz="2800" dirty="0" smtClean="0">
                <a:latin typeface="Palatino" charset="0"/>
                <a:cs typeface="Times New Roman" pitchFamily="18" charset="0"/>
              </a:rPr>
              <a:t> This refers to an endless list of problems that includes power or air-conditioning failure, fire, theft, sabotage, overwriting disks or tapes by mistake, and mounting of a wrong tape by the operator. </a:t>
            </a:r>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8229600" cy="1143000"/>
          </a:xfrm>
        </p:spPr>
        <p:txBody>
          <a:bodyPr>
            <a:normAutofit/>
          </a:bodyPr>
          <a:lstStyle/>
          <a:p>
            <a:r>
              <a:rPr lang="en-US" sz="3200" dirty="0" smtClean="0">
                <a:cs typeface="Times New Roman" pitchFamily="18" charset="0"/>
              </a:rPr>
              <a:t>2 Transaction and System Concepts (1)</a:t>
            </a:r>
            <a:endParaRPr lang="en-IN" sz="3200" dirty="0"/>
          </a:p>
        </p:txBody>
      </p:sp>
      <p:sp>
        <p:nvSpPr>
          <p:cNvPr id="3" name="Content Placeholder 2"/>
          <p:cNvSpPr>
            <a:spLocks noGrp="1"/>
          </p:cNvSpPr>
          <p:nvPr>
            <p:ph idx="1"/>
          </p:nvPr>
        </p:nvSpPr>
        <p:spPr/>
        <p:txBody>
          <a:bodyPr>
            <a:normAutofit lnSpcReduction="10000"/>
          </a:bodyPr>
          <a:lstStyle/>
          <a:p>
            <a:pPr>
              <a:lnSpc>
                <a:spcPct val="90000"/>
              </a:lnSpc>
              <a:buFont typeface="Wingdings" pitchFamily="2" charset="2"/>
              <a:buNone/>
            </a:pPr>
            <a:r>
              <a:rPr lang="en-US" sz="2800" dirty="0" smtClean="0">
                <a:latin typeface="Palatino" charset="0"/>
                <a:cs typeface="Times New Roman" pitchFamily="18" charset="0"/>
              </a:rPr>
              <a:t>A </a:t>
            </a:r>
            <a:r>
              <a:rPr lang="en-US" sz="2800" b="1" dirty="0" smtClean="0">
                <a:latin typeface="Palatino" charset="0"/>
                <a:cs typeface="Times New Roman" pitchFamily="18" charset="0"/>
              </a:rPr>
              <a:t>transaction</a:t>
            </a:r>
            <a:r>
              <a:rPr lang="en-US" sz="2800" dirty="0" smtClean="0">
                <a:latin typeface="Palatino" charset="0"/>
                <a:cs typeface="Times New Roman" pitchFamily="18" charset="0"/>
              </a:rPr>
              <a:t> is an atomic unit of work that is either completed in its entirety or not done at all. For recovery purposes, the system needs to keep track of when the transaction starts, terminates, and commits or aborts.</a:t>
            </a:r>
          </a:p>
          <a:p>
            <a:pPr>
              <a:lnSpc>
                <a:spcPct val="90000"/>
              </a:lnSpc>
              <a:buFont typeface="Wingdings" pitchFamily="2" charset="2"/>
              <a:buNone/>
            </a:pPr>
            <a:r>
              <a:rPr lang="en-US" sz="2800" b="1" dirty="0" smtClean="0">
                <a:latin typeface="Palatino" charset="0"/>
                <a:cs typeface="Times New Roman" pitchFamily="18" charset="0"/>
              </a:rPr>
              <a:t>Transaction states</a:t>
            </a:r>
            <a:r>
              <a:rPr lang="en-US" sz="2800" dirty="0" smtClean="0">
                <a:latin typeface="Palatino" charset="0"/>
                <a:cs typeface="Times New Roman" pitchFamily="18" charset="0"/>
              </a:rPr>
              <a:t>:</a:t>
            </a:r>
          </a:p>
          <a:p>
            <a:pPr>
              <a:lnSpc>
                <a:spcPct val="90000"/>
              </a:lnSpc>
            </a:pPr>
            <a:r>
              <a:rPr lang="en-US" sz="2800" dirty="0" smtClean="0">
                <a:latin typeface="Palatino" charset="0"/>
                <a:cs typeface="Times New Roman" pitchFamily="18" charset="0"/>
              </a:rPr>
              <a:t>Active state</a:t>
            </a:r>
          </a:p>
          <a:p>
            <a:pPr>
              <a:lnSpc>
                <a:spcPct val="90000"/>
              </a:lnSpc>
            </a:pPr>
            <a:r>
              <a:rPr lang="en-US" sz="2800" dirty="0" smtClean="0">
                <a:latin typeface="Palatino" charset="0"/>
                <a:cs typeface="Times New Roman" pitchFamily="18" charset="0"/>
              </a:rPr>
              <a:t>Partially committed state</a:t>
            </a:r>
          </a:p>
          <a:p>
            <a:pPr>
              <a:lnSpc>
                <a:spcPct val="90000"/>
              </a:lnSpc>
            </a:pPr>
            <a:r>
              <a:rPr lang="en-US" sz="2800" dirty="0" smtClean="0">
                <a:latin typeface="Palatino" charset="0"/>
                <a:cs typeface="Times New Roman" pitchFamily="18" charset="0"/>
              </a:rPr>
              <a:t>Committed state</a:t>
            </a:r>
          </a:p>
          <a:p>
            <a:pPr>
              <a:lnSpc>
                <a:spcPct val="90000"/>
              </a:lnSpc>
            </a:pPr>
            <a:r>
              <a:rPr lang="en-US" sz="2800" dirty="0" smtClean="0">
                <a:latin typeface="Palatino" charset="0"/>
                <a:cs typeface="Times New Roman" pitchFamily="18" charset="0"/>
              </a:rPr>
              <a:t>Failed state</a:t>
            </a:r>
          </a:p>
          <a:p>
            <a:pPr>
              <a:lnSpc>
                <a:spcPct val="90000"/>
              </a:lnSpc>
            </a:pPr>
            <a:r>
              <a:rPr lang="en-US" sz="2800" dirty="0" smtClean="0">
                <a:latin typeface="Palatino" charset="0"/>
                <a:cs typeface="Times New Roman" pitchFamily="18" charset="0"/>
              </a:rPr>
              <a:t>Terminated State </a:t>
            </a:r>
          </a:p>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1143000"/>
          </a:xfrm>
        </p:spPr>
        <p:txBody>
          <a:bodyPr>
            <a:normAutofit/>
          </a:bodyPr>
          <a:lstStyle/>
          <a:p>
            <a:r>
              <a:rPr lang="en-US" sz="2800" dirty="0" smtClean="0">
                <a:cs typeface="Times New Roman" pitchFamily="18" charset="0"/>
              </a:rPr>
              <a:t>Transaction and System Concepts (2)</a:t>
            </a:r>
            <a:endParaRPr lang="en-IN" sz="2800" dirty="0"/>
          </a:p>
        </p:txBody>
      </p:sp>
      <p:sp>
        <p:nvSpPr>
          <p:cNvPr id="3" name="Content Placeholder 2"/>
          <p:cNvSpPr>
            <a:spLocks noGrp="1"/>
          </p:cNvSpPr>
          <p:nvPr>
            <p:ph idx="1"/>
          </p:nvPr>
        </p:nvSpPr>
        <p:spPr/>
        <p:txBody>
          <a:bodyPr>
            <a:normAutofit fontScale="85000" lnSpcReduction="20000"/>
          </a:bodyPr>
          <a:lstStyle/>
          <a:p>
            <a:pPr>
              <a:lnSpc>
                <a:spcPct val="90000"/>
              </a:lnSpc>
              <a:buFont typeface="Wingdings" pitchFamily="2" charset="2"/>
              <a:buNone/>
            </a:pPr>
            <a:r>
              <a:rPr lang="en-US" sz="2800" dirty="0" smtClean="0">
                <a:latin typeface="Palatino" charset="0"/>
                <a:cs typeface="Times New Roman" pitchFamily="18" charset="0"/>
              </a:rPr>
              <a:t>Recovery manager keeps track of the following operations:</a:t>
            </a:r>
          </a:p>
          <a:p>
            <a:pPr>
              <a:lnSpc>
                <a:spcPct val="90000"/>
              </a:lnSpc>
            </a:pPr>
            <a:r>
              <a:rPr lang="en-US" sz="2800" b="1" dirty="0" err="1" smtClean="0">
                <a:latin typeface="Palatino" charset="0"/>
                <a:cs typeface="Times New Roman" pitchFamily="18" charset="0"/>
              </a:rPr>
              <a:t>begin_transaction</a:t>
            </a:r>
            <a:r>
              <a:rPr lang="en-US" sz="2800" b="1" dirty="0" smtClean="0">
                <a:latin typeface="Palatino" charset="0"/>
                <a:cs typeface="Times New Roman" pitchFamily="18" charset="0"/>
              </a:rPr>
              <a:t>: </a:t>
            </a:r>
            <a:r>
              <a:rPr lang="en-US" sz="2800" dirty="0" smtClean="0">
                <a:latin typeface="Palatino" charset="0"/>
                <a:cs typeface="Times New Roman" pitchFamily="18" charset="0"/>
              </a:rPr>
              <a:t>This marks the beginning of transaction execution.</a:t>
            </a:r>
          </a:p>
          <a:p>
            <a:pPr>
              <a:lnSpc>
                <a:spcPct val="90000"/>
              </a:lnSpc>
            </a:pPr>
            <a:r>
              <a:rPr lang="en-US" sz="2800" b="1" dirty="0" smtClean="0">
                <a:latin typeface="Palatino" charset="0"/>
                <a:cs typeface="Times New Roman" pitchFamily="18" charset="0"/>
              </a:rPr>
              <a:t>read or write:</a:t>
            </a:r>
            <a:r>
              <a:rPr lang="en-US" sz="2800" dirty="0" smtClean="0">
                <a:latin typeface="Palatino" charset="0"/>
                <a:cs typeface="Times New Roman" pitchFamily="18" charset="0"/>
              </a:rPr>
              <a:t> These specify read or write operations on the database items that are executed as part of a transaction.</a:t>
            </a:r>
          </a:p>
          <a:p>
            <a:pPr>
              <a:lnSpc>
                <a:spcPct val="90000"/>
              </a:lnSpc>
            </a:pPr>
            <a:r>
              <a:rPr lang="en-US" sz="2800" b="1" dirty="0" err="1" smtClean="0">
                <a:latin typeface="Palatino" charset="0"/>
                <a:cs typeface="Times New Roman" pitchFamily="18" charset="0"/>
              </a:rPr>
              <a:t>end_transaction</a:t>
            </a:r>
            <a:r>
              <a:rPr lang="en-US" sz="2800" b="1" dirty="0" smtClean="0">
                <a:latin typeface="Palatino" charset="0"/>
                <a:cs typeface="Times New Roman" pitchFamily="18" charset="0"/>
              </a:rPr>
              <a:t>:</a:t>
            </a:r>
            <a:r>
              <a:rPr lang="en-US" sz="2800" dirty="0" smtClean="0">
                <a:latin typeface="Palatino" charset="0"/>
                <a:cs typeface="Times New Roman" pitchFamily="18" charset="0"/>
              </a:rPr>
              <a:t> This specifies that read and write transaction operations have ended and marks the end limit of transaction execution. At this point it may be necessary to check whether the changes introduced by the transaction can be permanently applied to the database or whether the transaction has to be aborted because it violates concurrency control or for some other reason.</a:t>
            </a:r>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548680"/>
            <a:ext cx="8229600" cy="1143000"/>
          </a:xfrm>
        </p:spPr>
        <p:txBody>
          <a:bodyPr>
            <a:normAutofit/>
          </a:bodyPr>
          <a:lstStyle/>
          <a:p>
            <a:r>
              <a:rPr lang="en-US" sz="3200" dirty="0" smtClean="0">
                <a:cs typeface="Times New Roman" pitchFamily="18" charset="0"/>
              </a:rPr>
              <a:t>Transaction and System Concepts (3)</a:t>
            </a:r>
            <a:endParaRPr lang="en-IN" sz="3200" dirty="0"/>
          </a:p>
        </p:txBody>
      </p:sp>
      <p:sp>
        <p:nvSpPr>
          <p:cNvPr id="3" name="Content Placeholder 2"/>
          <p:cNvSpPr>
            <a:spLocks noGrp="1"/>
          </p:cNvSpPr>
          <p:nvPr>
            <p:ph idx="1"/>
          </p:nvPr>
        </p:nvSpPr>
        <p:spPr/>
        <p:txBody>
          <a:bodyPr>
            <a:normAutofit fontScale="92500"/>
          </a:bodyPr>
          <a:lstStyle/>
          <a:p>
            <a:pPr>
              <a:buFont typeface="Wingdings" pitchFamily="2" charset="2"/>
              <a:buNone/>
            </a:pPr>
            <a:r>
              <a:rPr lang="en-US" sz="2800" dirty="0" smtClean="0">
                <a:latin typeface="Palatino" charset="0"/>
                <a:cs typeface="Times New Roman" pitchFamily="18" charset="0"/>
              </a:rPr>
              <a:t>Recovery manager keeps track of the following operations (cont):</a:t>
            </a:r>
            <a:endParaRPr lang="en-US" sz="2800" b="1" dirty="0" smtClean="0">
              <a:latin typeface="Palatino" charset="0"/>
              <a:cs typeface="Times New Roman" pitchFamily="18" charset="0"/>
            </a:endParaRPr>
          </a:p>
          <a:p>
            <a:r>
              <a:rPr lang="en-US" sz="2800" b="1" dirty="0" err="1" smtClean="0">
                <a:latin typeface="Palatino" charset="0"/>
                <a:cs typeface="Times New Roman" pitchFamily="18" charset="0"/>
              </a:rPr>
              <a:t>commit_transaction</a:t>
            </a:r>
            <a:r>
              <a:rPr lang="en-US" sz="2800" b="1" dirty="0" smtClean="0">
                <a:latin typeface="Palatino" charset="0"/>
                <a:cs typeface="Times New Roman" pitchFamily="18" charset="0"/>
              </a:rPr>
              <a:t>:</a:t>
            </a:r>
            <a:r>
              <a:rPr lang="en-US" sz="2800" dirty="0" smtClean="0">
                <a:latin typeface="Palatino" charset="0"/>
                <a:cs typeface="Times New Roman" pitchFamily="18" charset="0"/>
              </a:rPr>
              <a:t> This signals a </a:t>
            </a:r>
            <a:r>
              <a:rPr lang="en-US" sz="2800" i="1" dirty="0" smtClean="0">
                <a:latin typeface="Palatino" charset="0"/>
                <a:cs typeface="Times New Roman" pitchFamily="18" charset="0"/>
              </a:rPr>
              <a:t>successful end</a:t>
            </a:r>
            <a:r>
              <a:rPr lang="en-US" sz="2800" dirty="0" smtClean="0">
                <a:latin typeface="Palatino" charset="0"/>
                <a:cs typeface="Times New Roman" pitchFamily="18" charset="0"/>
              </a:rPr>
              <a:t> of the transaction so that any changes (updates) executed by the transaction can be safely </a:t>
            </a:r>
            <a:r>
              <a:rPr lang="en-US" sz="2800" b="1" dirty="0" smtClean="0">
                <a:latin typeface="Palatino" charset="0"/>
                <a:cs typeface="Times New Roman" pitchFamily="18" charset="0"/>
              </a:rPr>
              <a:t>committed</a:t>
            </a:r>
            <a:r>
              <a:rPr lang="en-US" sz="2800" dirty="0" smtClean="0">
                <a:latin typeface="Palatino" charset="0"/>
                <a:cs typeface="Times New Roman" pitchFamily="18" charset="0"/>
              </a:rPr>
              <a:t> to the database and will not be undone.</a:t>
            </a:r>
          </a:p>
          <a:p>
            <a:r>
              <a:rPr lang="en-US" sz="2800" b="1" dirty="0" smtClean="0">
                <a:latin typeface="Palatino" charset="0"/>
                <a:cs typeface="Times New Roman" pitchFamily="18" charset="0"/>
              </a:rPr>
              <a:t>rollback (or abort): </a:t>
            </a:r>
            <a:r>
              <a:rPr lang="en-US" sz="2800" dirty="0" smtClean="0">
                <a:latin typeface="Palatino" charset="0"/>
                <a:cs typeface="Times New Roman" pitchFamily="18" charset="0"/>
              </a:rPr>
              <a:t>This signals that the transaction has </a:t>
            </a:r>
            <a:r>
              <a:rPr lang="en-US" sz="2800" i="1" dirty="0" smtClean="0">
                <a:latin typeface="Palatino" charset="0"/>
                <a:cs typeface="Times New Roman" pitchFamily="18" charset="0"/>
              </a:rPr>
              <a:t>ended unsuccessfully,</a:t>
            </a:r>
            <a:r>
              <a:rPr lang="en-US" sz="2800" dirty="0" smtClean="0">
                <a:latin typeface="Palatino" charset="0"/>
                <a:cs typeface="Times New Roman" pitchFamily="18" charset="0"/>
              </a:rPr>
              <a:t> so that any changes or effects that the transaction may have applied to the database must be </a:t>
            </a:r>
            <a:r>
              <a:rPr lang="en-US" sz="2800" i="1" dirty="0" smtClean="0">
                <a:latin typeface="Palatino" charset="0"/>
                <a:cs typeface="Times New Roman" pitchFamily="18" charset="0"/>
              </a:rPr>
              <a:t>undone.</a:t>
            </a:r>
            <a:r>
              <a:rPr lang="en-US" sz="2800" dirty="0" smtClean="0">
                <a:latin typeface="Palatino" charset="0"/>
                <a:cs typeface="Times New Roman" pitchFamily="18" charset="0"/>
              </a:rPr>
              <a:t>  </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Outline</a:t>
            </a:r>
            <a:endParaRPr lang="en-IN" dirty="0"/>
          </a:p>
        </p:txBody>
      </p:sp>
      <p:sp>
        <p:nvSpPr>
          <p:cNvPr id="3" name="Content Placeholder 2"/>
          <p:cNvSpPr>
            <a:spLocks noGrp="1"/>
          </p:cNvSpPr>
          <p:nvPr>
            <p:ph idx="1"/>
          </p:nvPr>
        </p:nvSpPr>
        <p:spPr/>
        <p:txBody>
          <a:bodyPr>
            <a:normAutofit/>
          </a:bodyPr>
          <a:lstStyle/>
          <a:p>
            <a:pPr marL="533400" indent="-533400"/>
            <a:r>
              <a:rPr lang="en-US" sz="2800" dirty="0" smtClean="0">
                <a:cs typeface="Times New Roman" pitchFamily="18" charset="0"/>
              </a:rPr>
              <a:t>Introduction to Transaction Processing</a:t>
            </a:r>
          </a:p>
          <a:p>
            <a:pPr marL="533400" indent="-533400"/>
            <a:r>
              <a:rPr lang="en-US" sz="2800" dirty="0" smtClean="0">
                <a:cs typeface="Times New Roman" pitchFamily="18" charset="0"/>
              </a:rPr>
              <a:t>Transaction and System Concepts</a:t>
            </a:r>
          </a:p>
          <a:p>
            <a:pPr marL="533400" indent="-533400"/>
            <a:r>
              <a:rPr lang="en-US" sz="2800" dirty="0" smtClean="0">
                <a:cs typeface="Times New Roman" pitchFamily="18" charset="0"/>
              </a:rPr>
              <a:t>Desirable Properties of Transactions</a:t>
            </a:r>
          </a:p>
          <a:p>
            <a:pPr marL="533400" indent="-533400"/>
            <a:r>
              <a:rPr lang="en-US" sz="2800" dirty="0" smtClean="0">
                <a:cs typeface="Times New Roman" pitchFamily="18" charset="0"/>
              </a:rPr>
              <a:t>Characterizing Schedules based on Recoverability</a:t>
            </a:r>
          </a:p>
          <a:p>
            <a:pPr marL="533400" indent="-533400"/>
            <a:r>
              <a:rPr lang="en-US" sz="2800" dirty="0" smtClean="0">
                <a:cs typeface="Times New Roman" pitchFamily="18" charset="0"/>
              </a:rPr>
              <a:t>Characterizing Schedules based on Serializability</a:t>
            </a:r>
          </a:p>
          <a:p>
            <a:pPr marL="533400" indent="-533400"/>
            <a:r>
              <a:rPr lang="en-US" sz="2800" dirty="0" smtClean="0">
                <a:cs typeface="Times New Roman" pitchFamily="18" charset="0"/>
              </a:rPr>
              <a:t>Transaction Support in SQL</a:t>
            </a:r>
          </a:p>
          <a:p>
            <a:pPr marL="533400" indent="-533400"/>
            <a:endParaRPr lang="en-US" sz="2800" dirty="0" smtClean="0">
              <a:cs typeface="Times New Roman" pitchFamily="18" charset="0"/>
            </a:endParaRPr>
          </a:p>
          <a:p>
            <a:endParaRPr lang="en-IN"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cs typeface="Times New Roman" pitchFamily="18" charset="0"/>
              </a:rPr>
              <a:t>Transaction and System Concepts (4)</a:t>
            </a:r>
            <a:endParaRPr lang="en-IN" sz="3200" dirty="0"/>
          </a:p>
        </p:txBody>
      </p:sp>
      <p:sp>
        <p:nvSpPr>
          <p:cNvPr id="3" name="Content Placeholder 2"/>
          <p:cNvSpPr>
            <a:spLocks noGrp="1"/>
          </p:cNvSpPr>
          <p:nvPr>
            <p:ph idx="1"/>
          </p:nvPr>
        </p:nvSpPr>
        <p:spPr/>
        <p:txBody>
          <a:bodyPr/>
          <a:lstStyle/>
          <a:p>
            <a:pPr>
              <a:buFont typeface="Wingdings" pitchFamily="2" charset="2"/>
              <a:buNone/>
            </a:pPr>
            <a:r>
              <a:rPr lang="en-US" sz="2400" dirty="0" smtClean="0">
                <a:cs typeface="Times New Roman" pitchFamily="18" charset="0"/>
              </a:rPr>
              <a:t>Recovery techniques use the following operators</a:t>
            </a:r>
            <a:r>
              <a:rPr lang="en-US" sz="2400" dirty="0" smtClean="0">
                <a:latin typeface="Palatino" charset="0"/>
                <a:cs typeface="Times New Roman" pitchFamily="18" charset="0"/>
              </a:rPr>
              <a:t>:</a:t>
            </a:r>
            <a:endParaRPr lang="en-US" sz="2400" b="1" dirty="0" smtClean="0">
              <a:latin typeface="Palatino" charset="0"/>
              <a:cs typeface="Times New Roman" pitchFamily="18" charset="0"/>
            </a:endParaRPr>
          </a:p>
          <a:p>
            <a:r>
              <a:rPr lang="en-US" sz="2400" b="1" dirty="0" smtClean="0">
                <a:latin typeface="Palatino" charset="0"/>
                <a:cs typeface="Times New Roman" pitchFamily="18" charset="0"/>
              </a:rPr>
              <a:t>undo:</a:t>
            </a:r>
            <a:r>
              <a:rPr lang="en-US" sz="2400" dirty="0" smtClean="0">
                <a:latin typeface="Palatino" charset="0"/>
                <a:cs typeface="Times New Roman" pitchFamily="18" charset="0"/>
              </a:rPr>
              <a:t> Similar to rollback except that it applies to a single operation rather than to a whole transaction.</a:t>
            </a:r>
          </a:p>
          <a:p>
            <a:r>
              <a:rPr lang="en-US" sz="2400" b="1" dirty="0" smtClean="0">
                <a:latin typeface="Palatino" charset="0"/>
                <a:cs typeface="Times New Roman" pitchFamily="18" charset="0"/>
              </a:rPr>
              <a:t>redo:</a:t>
            </a:r>
            <a:r>
              <a:rPr lang="en-US" sz="2400" dirty="0" smtClean="0">
                <a:latin typeface="Palatino" charset="0"/>
                <a:cs typeface="Times New Roman" pitchFamily="18" charset="0"/>
              </a:rPr>
              <a:t> This specifies that certain </a:t>
            </a:r>
            <a:r>
              <a:rPr lang="en-US" sz="2400" i="1" dirty="0" smtClean="0">
                <a:latin typeface="Palatino" charset="0"/>
                <a:cs typeface="Times New Roman" pitchFamily="18" charset="0"/>
              </a:rPr>
              <a:t>transaction operations</a:t>
            </a:r>
            <a:r>
              <a:rPr lang="en-US" sz="2400" dirty="0" smtClean="0">
                <a:latin typeface="Palatino" charset="0"/>
                <a:cs typeface="Times New Roman" pitchFamily="18" charset="0"/>
              </a:rPr>
              <a:t> must be </a:t>
            </a:r>
            <a:r>
              <a:rPr lang="en-US" sz="2400" i="1" dirty="0" smtClean="0">
                <a:latin typeface="Palatino" charset="0"/>
                <a:cs typeface="Times New Roman" pitchFamily="18" charset="0"/>
              </a:rPr>
              <a:t>redone</a:t>
            </a:r>
            <a:r>
              <a:rPr lang="en-US" sz="2400" dirty="0" smtClean="0">
                <a:latin typeface="Palatino" charset="0"/>
                <a:cs typeface="Times New Roman" pitchFamily="18" charset="0"/>
              </a:rPr>
              <a:t> to ensure that all the operations of a committed transaction have been applied successfully to the database. </a:t>
            </a:r>
          </a:p>
          <a:p>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t>FIGURE 17.4</a:t>
            </a:r>
            <a:br>
              <a:rPr lang="en-US" sz="2800" b="1" dirty="0" smtClean="0"/>
            </a:br>
            <a:r>
              <a:rPr lang="en-US" sz="2800" dirty="0" smtClean="0"/>
              <a:t>State transition diagram illustrating the states for transaction execution</a:t>
            </a:r>
            <a:r>
              <a:rPr lang="en-US" sz="2800" dirty="0" smtClean="0">
                <a:sym typeface="Symbol" pitchFamily="18" charset="2"/>
              </a:rPr>
              <a:t>.</a:t>
            </a:r>
            <a:endParaRPr lang="en-IN" sz="2800" dirty="0"/>
          </a:p>
        </p:txBody>
      </p:sp>
      <p:pic>
        <p:nvPicPr>
          <p:cNvPr id="4" name="Content Placeholder 3" descr="31755_FIG1904.gif                                              0001035BEeyore                         B91DCF3B:"/>
          <p:cNvPicPr>
            <a:picLocks noGrp="1" noChangeAspect="1" noChangeArrowheads="1"/>
          </p:cNvPicPr>
          <p:nvPr>
            <p:ph idx="1"/>
          </p:nvPr>
        </p:nvPicPr>
        <p:blipFill>
          <a:blip r:embed="rId2" cstate="print"/>
          <a:srcRect/>
          <a:stretch>
            <a:fillRect/>
          </a:stretch>
        </p:blipFill>
        <p:spPr>
          <a:xfrm>
            <a:off x="685800" y="2617789"/>
            <a:ext cx="7772400" cy="2840037"/>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548680"/>
            <a:ext cx="8229600" cy="1143000"/>
          </a:xfrm>
        </p:spPr>
        <p:txBody>
          <a:bodyPr>
            <a:normAutofit/>
          </a:bodyPr>
          <a:lstStyle/>
          <a:p>
            <a:r>
              <a:rPr lang="en-US" sz="3200" dirty="0" smtClean="0">
                <a:cs typeface="Times New Roman" pitchFamily="18" charset="0"/>
              </a:rPr>
              <a:t>Transaction and System Concepts (6)</a:t>
            </a:r>
            <a:endParaRPr lang="en-IN" sz="3200" dirty="0"/>
          </a:p>
        </p:txBody>
      </p:sp>
      <p:sp>
        <p:nvSpPr>
          <p:cNvPr id="3" name="Content Placeholder 2"/>
          <p:cNvSpPr>
            <a:spLocks noGrp="1"/>
          </p:cNvSpPr>
          <p:nvPr>
            <p:ph idx="1"/>
          </p:nvPr>
        </p:nvSpPr>
        <p:spPr/>
        <p:txBody>
          <a:bodyPr>
            <a:normAutofit fontScale="92500" lnSpcReduction="20000"/>
          </a:bodyPr>
          <a:lstStyle/>
          <a:p>
            <a:pPr>
              <a:lnSpc>
                <a:spcPct val="90000"/>
              </a:lnSpc>
              <a:buFont typeface="Wingdings" pitchFamily="2" charset="2"/>
              <a:buNone/>
            </a:pPr>
            <a:r>
              <a:rPr lang="en-US" sz="3200" b="1" dirty="0" smtClean="0">
                <a:latin typeface="Palatino" charset="0"/>
                <a:cs typeface="Times New Roman" pitchFamily="18" charset="0"/>
              </a:rPr>
              <a:t>The System Log</a:t>
            </a:r>
          </a:p>
          <a:p>
            <a:pPr>
              <a:lnSpc>
                <a:spcPct val="90000"/>
              </a:lnSpc>
            </a:pPr>
            <a:r>
              <a:rPr lang="en-US" sz="2800" b="1" dirty="0" smtClean="0">
                <a:latin typeface="Palatino" charset="0"/>
                <a:cs typeface="Times New Roman" pitchFamily="18" charset="0"/>
              </a:rPr>
              <a:t>Log or Journal</a:t>
            </a:r>
            <a:r>
              <a:rPr lang="en-US" sz="2800" dirty="0" smtClean="0">
                <a:latin typeface="Palatino" charset="0"/>
                <a:cs typeface="Times New Roman" pitchFamily="18" charset="0"/>
              </a:rPr>
              <a:t> : The log keeps track of all transaction operations that affect the values of database items. This information may be needed to permit recovery from transaction failures. The log is kept on disk, so it is not affected by any type of failure except for disk or catastrophic failure. In addition, the log is periodically backed up to archival storage (tape) to guard against such catastrophic failures.  </a:t>
            </a:r>
          </a:p>
          <a:p>
            <a:pPr>
              <a:lnSpc>
                <a:spcPct val="90000"/>
              </a:lnSpc>
            </a:pPr>
            <a:r>
              <a:rPr lang="en-US" sz="2800" dirty="0" smtClean="0">
                <a:latin typeface="Palatino" charset="0"/>
                <a:cs typeface="Times New Roman" pitchFamily="18" charset="0"/>
              </a:rPr>
              <a:t>T in the following discussion refers to a unique </a:t>
            </a:r>
            <a:r>
              <a:rPr lang="en-US" sz="2800" b="1" dirty="0" smtClean="0">
                <a:latin typeface="Palatino" charset="0"/>
                <a:cs typeface="Times New Roman" pitchFamily="18" charset="0"/>
              </a:rPr>
              <a:t>transaction-id</a:t>
            </a:r>
            <a:r>
              <a:rPr lang="en-US" sz="2800" dirty="0" smtClean="0">
                <a:latin typeface="Palatino" charset="0"/>
                <a:cs typeface="Times New Roman" pitchFamily="18" charset="0"/>
              </a:rPr>
              <a:t> that is generated automatically by the system and is used to identify each transaction: </a:t>
            </a:r>
          </a:p>
          <a:p>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548680"/>
            <a:ext cx="8229600" cy="1143000"/>
          </a:xfrm>
        </p:spPr>
        <p:txBody>
          <a:bodyPr>
            <a:normAutofit/>
          </a:bodyPr>
          <a:lstStyle/>
          <a:p>
            <a:r>
              <a:rPr lang="en-US" sz="3600" dirty="0" smtClean="0">
                <a:cs typeface="Times New Roman" pitchFamily="18" charset="0"/>
              </a:rPr>
              <a:t>Transaction and System Concepts (7)</a:t>
            </a:r>
            <a:endParaRPr lang="en-IN" sz="3600" dirty="0"/>
          </a:p>
        </p:txBody>
      </p:sp>
      <p:sp>
        <p:nvSpPr>
          <p:cNvPr id="3" name="Content Placeholder 2"/>
          <p:cNvSpPr>
            <a:spLocks noGrp="1"/>
          </p:cNvSpPr>
          <p:nvPr>
            <p:ph idx="1"/>
          </p:nvPr>
        </p:nvSpPr>
        <p:spPr/>
        <p:txBody>
          <a:bodyPr>
            <a:normAutofit fontScale="85000" lnSpcReduction="10000"/>
          </a:bodyPr>
          <a:lstStyle/>
          <a:p>
            <a:pPr marL="533400" indent="-533400">
              <a:lnSpc>
                <a:spcPct val="90000"/>
              </a:lnSpc>
              <a:buFont typeface="Wingdings" pitchFamily="2" charset="2"/>
              <a:buNone/>
            </a:pPr>
            <a:r>
              <a:rPr lang="en-US" sz="3200" b="1" dirty="0" smtClean="0">
                <a:latin typeface="Palatino" charset="0"/>
                <a:cs typeface="Times New Roman" pitchFamily="18" charset="0"/>
              </a:rPr>
              <a:t>The System Log (cont):</a:t>
            </a:r>
            <a:endParaRPr lang="en-US" sz="3200" dirty="0" smtClean="0">
              <a:latin typeface="Palatino" charset="0"/>
              <a:cs typeface="Times New Roman" pitchFamily="18" charset="0"/>
            </a:endParaRPr>
          </a:p>
          <a:p>
            <a:pPr marL="533400" indent="-533400">
              <a:lnSpc>
                <a:spcPct val="90000"/>
              </a:lnSpc>
              <a:buFont typeface="Wingdings" pitchFamily="2" charset="2"/>
              <a:buNone/>
            </a:pPr>
            <a:r>
              <a:rPr lang="en-US" sz="2800" b="1" dirty="0" smtClean="0">
                <a:latin typeface="Palatino" charset="0"/>
                <a:cs typeface="Times New Roman" pitchFamily="18" charset="0"/>
              </a:rPr>
              <a:t>Types of log record: </a:t>
            </a:r>
          </a:p>
          <a:p>
            <a:pPr marL="533400" indent="-533400">
              <a:lnSpc>
                <a:spcPct val="90000"/>
              </a:lnSpc>
              <a:buFont typeface="Wingdings" pitchFamily="2" charset="2"/>
              <a:buAutoNum type="arabicPeriod"/>
            </a:pPr>
            <a:r>
              <a:rPr lang="en-US" sz="2800" dirty="0" smtClean="0">
                <a:latin typeface="Palatino" charset="0"/>
                <a:cs typeface="Times New Roman" pitchFamily="18" charset="0"/>
              </a:rPr>
              <a:t>[</a:t>
            </a:r>
            <a:r>
              <a:rPr lang="en-US" sz="2800" dirty="0" err="1" smtClean="0">
                <a:latin typeface="Palatino" charset="0"/>
                <a:cs typeface="Times New Roman" pitchFamily="18" charset="0"/>
              </a:rPr>
              <a:t>start_transaction,T</a:t>
            </a:r>
            <a:r>
              <a:rPr lang="en-US" sz="2800" dirty="0" smtClean="0">
                <a:latin typeface="Palatino" charset="0"/>
                <a:cs typeface="Times New Roman" pitchFamily="18" charset="0"/>
              </a:rPr>
              <a:t>]: Records that transaction T has started execution.</a:t>
            </a:r>
          </a:p>
          <a:p>
            <a:pPr marL="533400" indent="-533400">
              <a:lnSpc>
                <a:spcPct val="90000"/>
              </a:lnSpc>
              <a:buFont typeface="Wingdings" pitchFamily="2" charset="2"/>
              <a:buAutoNum type="arabicPeriod"/>
            </a:pPr>
            <a:r>
              <a:rPr lang="en-US" sz="2800" dirty="0" smtClean="0">
                <a:latin typeface="Palatino" charset="0"/>
                <a:cs typeface="Times New Roman" pitchFamily="18" charset="0"/>
              </a:rPr>
              <a:t>[</a:t>
            </a:r>
            <a:r>
              <a:rPr lang="en-US" sz="2800" dirty="0" err="1" smtClean="0">
                <a:latin typeface="Palatino" charset="0"/>
                <a:cs typeface="Times New Roman" pitchFamily="18" charset="0"/>
              </a:rPr>
              <a:t>write_item,T,X,old_value,new_value</a:t>
            </a:r>
            <a:r>
              <a:rPr lang="en-US" sz="2800" dirty="0" smtClean="0">
                <a:latin typeface="Palatino" charset="0"/>
                <a:cs typeface="Times New Roman" pitchFamily="18" charset="0"/>
              </a:rPr>
              <a:t>]: Records that transaction T has changed the value of database item X from </a:t>
            </a:r>
            <a:r>
              <a:rPr lang="en-US" sz="2800" dirty="0" err="1" smtClean="0">
                <a:latin typeface="Palatino" charset="0"/>
                <a:cs typeface="Times New Roman" pitchFamily="18" charset="0"/>
              </a:rPr>
              <a:t>old_value</a:t>
            </a:r>
            <a:r>
              <a:rPr lang="en-US" sz="2800" dirty="0" smtClean="0">
                <a:latin typeface="Palatino" charset="0"/>
                <a:cs typeface="Times New Roman" pitchFamily="18" charset="0"/>
              </a:rPr>
              <a:t> to </a:t>
            </a:r>
            <a:r>
              <a:rPr lang="en-US" sz="2800" dirty="0" err="1" smtClean="0">
                <a:latin typeface="Palatino" charset="0"/>
                <a:cs typeface="Times New Roman" pitchFamily="18" charset="0"/>
              </a:rPr>
              <a:t>new_value</a:t>
            </a:r>
            <a:r>
              <a:rPr lang="en-US" sz="2800" dirty="0" smtClean="0">
                <a:latin typeface="Palatino" charset="0"/>
                <a:cs typeface="Times New Roman" pitchFamily="18" charset="0"/>
              </a:rPr>
              <a:t>.</a:t>
            </a:r>
          </a:p>
          <a:p>
            <a:pPr marL="533400" indent="-533400">
              <a:lnSpc>
                <a:spcPct val="90000"/>
              </a:lnSpc>
              <a:buFont typeface="Wingdings" pitchFamily="2" charset="2"/>
              <a:buAutoNum type="arabicPeriod"/>
            </a:pPr>
            <a:r>
              <a:rPr lang="en-US" sz="2800" dirty="0" smtClean="0">
                <a:latin typeface="Palatino" charset="0"/>
                <a:cs typeface="Times New Roman" pitchFamily="18" charset="0"/>
              </a:rPr>
              <a:t>[</a:t>
            </a:r>
            <a:r>
              <a:rPr lang="en-US" sz="2800" dirty="0" err="1" smtClean="0">
                <a:latin typeface="Palatino" charset="0"/>
                <a:cs typeface="Times New Roman" pitchFamily="18" charset="0"/>
              </a:rPr>
              <a:t>read_item,T,X</a:t>
            </a:r>
            <a:r>
              <a:rPr lang="en-US" sz="2800" dirty="0" smtClean="0">
                <a:latin typeface="Palatino" charset="0"/>
                <a:cs typeface="Times New Roman" pitchFamily="18" charset="0"/>
              </a:rPr>
              <a:t>]: Records that transaction T  has read the value of database item X.</a:t>
            </a:r>
          </a:p>
          <a:p>
            <a:pPr marL="533400" indent="-533400">
              <a:lnSpc>
                <a:spcPct val="90000"/>
              </a:lnSpc>
              <a:buFont typeface="Wingdings" pitchFamily="2" charset="2"/>
              <a:buAutoNum type="arabicPeriod"/>
            </a:pPr>
            <a:r>
              <a:rPr lang="en-US" sz="2800" dirty="0" smtClean="0">
                <a:latin typeface="Palatino" charset="0"/>
                <a:cs typeface="Times New Roman" pitchFamily="18" charset="0"/>
              </a:rPr>
              <a:t>[</a:t>
            </a:r>
            <a:r>
              <a:rPr lang="en-US" sz="2800" dirty="0" err="1" smtClean="0">
                <a:latin typeface="Palatino" charset="0"/>
                <a:cs typeface="Times New Roman" pitchFamily="18" charset="0"/>
              </a:rPr>
              <a:t>commit,T</a:t>
            </a:r>
            <a:r>
              <a:rPr lang="en-US" sz="2800" dirty="0" smtClean="0">
                <a:latin typeface="Palatino" charset="0"/>
                <a:cs typeface="Times New Roman" pitchFamily="18" charset="0"/>
              </a:rPr>
              <a:t>]: Records that transaction T has completed successfully, and affirms that its effect can be committed (recorded permanently) to the database.</a:t>
            </a:r>
          </a:p>
          <a:p>
            <a:pPr marL="533400" indent="-533400">
              <a:lnSpc>
                <a:spcPct val="90000"/>
              </a:lnSpc>
              <a:buFont typeface="Wingdings" pitchFamily="2" charset="2"/>
              <a:buAutoNum type="arabicPeriod"/>
            </a:pPr>
            <a:r>
              <a:rPr lang="en-US" sz="2800" dirty="0" smtClean="0">
                <a:latin typeface="Palatino" charset="0"/>
                <a:cs typeface="Times New Roman" pitchFamily="18" charset="0"/>
              </a:rPr>
              <a:t>[</a:t>
            </a:r>
            <a:r>
              <a:rPr lang="en-US" sz="2800" dirty="0" err="1" smtClean="0">
                <a:latin typeface="Palatino" charset="0"/>
                <a:cs typeface="Times New Roman" pitchFamily="18" charset="0"/>
              </a:rPr>
              <a:t>abort,T</a:t>
            </a:r>
            <a:r>
              <a:rPr lang="en-US" sz="2800" dirty="0" smtClean="0">
                <a:latin typeface="Palatino" charset="0"/>
                <a:cs typeface="Times New Roman" pitchFamily="18" charset="0"/>
              </a:rPr>
              <a:t>]: Records that transaction T has been aborted. </a:t>
            </a:r>
          </a:p>
          <a:p>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cs typeface="Times New Roman" pitchFamily="18" charset="0"/>
              </a:rPr>
              <a:t>Transaction and System Concepts (8)</a:t>
            </a:r>
            <a:endParaRPr lang="en-IN" sz="3600" dirty="0"/>
          </a:p>
        </p:txBody>
      </p:sp>
      <p:sp>
        <p:nvSpPr>
          <p:cNvPr id="3" name="Content Placeholder 2"/>
          <p:cNvSpPr>
            <a:spLocks noGrp="1"/>
          </p:cNvSpPr>
          <p:nvPr>
            <p:ph idx="1"/>
          </p:nvPr>
        </p:nvSpPr>
        <p:spPr/>
        <p:txBody>
          <a:bodyPr/>
          <a:lstStyle/>
          <a:p>
            <a:pPr marL="533400" indent="-533400">
              <a:buFont typeface="Wingdings" pitchFamily="2" charset="2"/>
              <a:buNone/>
            </a:pPr>
            <a:r>
              <a:rPr lang="en-US" sz="2400" b="1" dirty="0" smtClean="0">
                <a:latin typeface="Palatino" charset="0"/>
                <a:cs typeface="Times New Roman" pitchFamily="18" charset="0"/>
              </a:rPr>
              <a:t>The System Log (cont):</a:t>
            </a:r>
            <a:endParaRPr lang="en-US" sz="2400" dirty="0" smtClean="0">
              <a:latin typeface="Palatino" charset="0"/>
              <a:cs typeface="Times New Roman" pitchFamily="18" charset="0"/>
            </a:endParaRPr>
          </a:p>
          <a:p>
            <a:pPr marL="533400" indent="-533400"/>
            <a:r>
              <a:rPr lang="en-US" sz="2400" dirty="0" smtClean="0">
                <a:latin typeface="Palatino" charset="0"/>
                <a:cs typeface="Times New Roman" pitchFamily="18" charset="0"/>
              </a:rPr>
              <a:t>protocols for recovery that </a:t>
            </a:r>
            <a:r>
              <a:rPr lang="en-US" sz="2400" u="sng" dirty="0" smtClean="0">
                <a:latin typeface="Palatino" charset="0"/>
                <a:cs typeface="Times New Roman" pitchFamily="18" charset="0"/>
              </a:rPr>
              <a:t>avoid cascading rollbacks do not require that read operations be written to the system log</a:t>
            </a:r>
            <a:r>
              <a:rPr lang="en-US" sz="2400" dirty="0" smtClean="0">
                <a:latin typeface="Palatino" charset="0"/>
                <a:cs typeface="Times New Roman" pitchFamily="18" charset="0"/>
              </a:rPr>
              <a:t>, whereas other protocols require these entries for recovery. </a:t>
            </a:r>
          </a:p>
          <a:p>
            <a:pPr marL="533400" indent="-533400"/>
            <a:r>
              <a:rPr lang="en-US" sz="2400" dirty="0" smtClean="0">
                <a:latin typeface="Palatino" charset="0"/>
                <a:cs typeface="Times New Roman" pitchFamily="18" charset="0"/>
              </a:rPr>
              <a:t>strict protocols require simpler write entries that do not include </a:t>
            </a:r>
            <a:r>
              <a:rPr lang="en-US" sz="2400" dirty="0" err="1" smtClean="0">
                <a:latin typeface="Palatino" charset="0"/>
                <a:cs typeface="Times New Roman" pitchFamily="18" charset="0"/>
              </a:rPr>
              <a:t>new_value</a:t>
            </a:r>
            <a:r>
              <a:rPr lang="en-US" sz="2400" dirty="0" smtClean="0">
                <a:latin typeface="Palatino" charset="0"/>
                <a:cs typeface="Times New Roman" pitchFamily="18" charset="0"/>
              </a:rPr>
              <a:t> (see Section 17.4). </a:t>
            </a:r>
          </a:p>
          <a:p>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8229600" cy="1143000"/>
          </a:xfrm>
        </p:spPr>
        <p:txBody>
          <a:bodyPr>
            <a:normAutofit/>
          </a:bodyPr>
          <a:lstStyle/>
          <a:p>
            <a:r>
              <a:rPr lang="en-US" sz="3200" dirty="0" smtClean="0">
                <a:cs typeface="Times New Roman" pitchFamily="18" charset="0"/>
              </a:rPr>
              <a:t>Transaction and System Concepts (9)</a:t>
            </a:r>
            <a:endParaRPr lang="en-IN" sz="3200" dirty="0"/>
          </a:p>
        </p:txBody>
      </p:sp>
      <p:sp>
        <p:nvSpPr>
          <p:cNvPr id="3" name="Content Placeholder 2"/>
          <p:cNvSpPr>
            <a:spLocks noGrp="1"/>
          </p:cNvSpPr>
          <p:nvPr>
            <p:ph idx="1"/>
          </p:nvPr>
        </p:nvSpPr>
        <p:spPr/>
        <p:txBody>
          <a:bodyPr>
            <a:normAutofit fontScale="85000" lnSpcReduction="20000"/>
          </a:bodyPr>
          <a:lstStyle/>
          <a:p>
            <a:pPr marL="533400" indent="-533400">
              <a:lnSpc>
                <a:spcPct val="90000"/>
              </a:lnSpc>
              <a:buFont typeface="Wingdings" pitchFamily="2" charset="2"/>
              <a:buNone/>
            </a:pPr>
            <a:r>
              <a:rPr lang="en-US" sz="3200" b="1" dirty="0" smtClean="0">
                <a:latin typeface="Palatino" charset="0"/>
                <a:cs typeface="Times New Roman" pitchFamily="18" charset="0"/>
              </a:rPr>
              <a:t>Recovery using log records:</a:t>
            </a:r>
            <a:endParaRPr lang="en-US" sz="3200" dirty="0" smtClean="0">
              <a:latin typeface="Palatino" charset="0"/>
              <a:cs typeface="Times New Roman" pitchFamily="18" charset="0"/>
            </a:endParaRPr>
          </a:p>
          <a:p>
            <a:pPr marL="533400" indent="-533400">
              <a:lnSpc>
                <a:spcPct val="90000"/>
              </a:lnSpc>
              <a:buFont typeface="Wingdings" pitchFamily="2" charset="2"/>
              <a:buNone/>
            </a:pPr>
            <a:r>
              <a:rPr lang="en-US" sz="2800" dirty="0" smtClean="0">
                <a:latin typeface="Palatino" charset="0"/>
                <a:cs typeface="Times New Roman" pitchFamily="18" charset="0"/>
              </a:rPr>
              <a:t>If the system crashes, we can recover to a consistent database state by examining the log and using one of the techniques described in Chapter 19.</a:t>
            </a:r>
          </a:p>
          <a:p>
            <a:pPr marL="533400" indent="-533400">
              <a:lnSpc>
                <a:spcPct val="90000"/>
              </a:lnSpc>
              <a:buFont typeface="Wingdings" pitchFamily="2" charset="2"/>
              <a:buAutoNum type="arabicPeriod"/>
            </a:pPr>
            <a:r>
              <a:rPr lang="en-US" sz="2800" dirty="0" smtClean="0">
                <a:latin typeface="Palatino" charset="0"/>
                <a:cs typeface="Times New Roman" pitchFamily="18" charset="0"/>
              </a:rPr>
              <a:t>Because the log contains a record of every write operation that changes the value of some database item, it is possible to </a:t>
            </a:r>
            <a:r>
              <a:rPr lang="en-US" sz="2800" b="1" dirty="0" smtClean="0">
                <a:latin typeface="Palatino" charset="0"/>
                <a:cs typeface="Times New Roman" pitchFamily="18" charset="0"/>
              </a:rPr>
              <a:t>undo</a:t>
            </a:r>
            <a:r>
              <a:rPr lang="en-US" sz="2800" dirty="0" smtClean="0">
                <a:latin typeface="Palatino" charset="0"/>
                <a:cs typeface="Times New Roman" pitchFamily="18" charset="0"/>
              </a:rPr>
              <a:t> the effect of these write operations of a transaction T by tracing backward through the log and resetting all items changed by a write operation of T to their </a:t>
            </a:r>
            <a:r>
              <a:rPr lang="en-US" sz="2800" dirty="0" err="1" smtClean="0">
                <a:latin typeface="Palatino" charset="0"/>
                <a:cs typeface="Times New Roman" pitchFamily="18" charset="0"/>
              </a:rPr>
              <a:t>old_values</a:t>
            </a:r>
            <a:r>
              <a:rPr lang="en-US" sz="2800" dirty="0" smtClean="0">
                <a:latin typeface="Palatino" charset="0"/>
                <a:cs typeface="Times New Roman" pitchFamily="18" charset="0"/>
              </a:rPr>
              <a:t>.</a:t>
            </a:r>
          </a:p>
          <a:p>
            <a:pPr marL="533400" indent="-533400">
              <a:lnSpc>
                <a:spcPct val="90000"/>
              </a:lnSpc>
              <a:buFont typeface="Wingdings" pitchFamily="2" charset="2"/>
              <a:buAutoNum type="arabicPeriod"/>
            </a:pPr>
            <a:r>
              <a:rPr lang="en-US" sz="2800" dirty="0" smtClean="0">
                <a:latin typeface="Palatino" charset="0"/>
                <a:cs typeface="Times New Roman" pitchFamily="18" charset="0"/>
              </a:rPr>
              <a:t>We can also </a:t>
            </a:r>
            <a:r>
              <a:rPr lang="en-US" sz="2800" b="1" dirty="0" smtClean="0">
                <a:latin typeface="Palatino" charset="0"/>
                <a:cs typeface="Times New Roman" pitchFamily="18" charset="0"/>
              </a:rPr>
              <a:t>redo</a:t>
            </a:r>
            <a:r>
              <a:rPr lang="en-US" sz="2800" dirty="0" smtClean="0">
                <a:latin typeface="Palatino" charset="0"/>
                <a:cs typeface="Times New Roman" pitchFamily="18" charset="0"/>
              </a:rPr>
              <a:t> the effect of the write operations of a transaction T by tracing forward through the log and setting all items changed by a write operation of T (that did not get done permanently) to their </a:t>
            </a:r>
            <a:r>
              <a:rPr lang="en-US" sz="2800" dirty="0" err="1" smtClean="0">
                <a:latin typeface="Palatino" charset="0"/>
                <a:cs typeface="Times New Roman" pitchFamily="18" charset="0"/>
              </a:rPr>
              <a:t>new_values</a:t>
            </a:r>
            <a:r>
              <a:rPr lang="en-US" sz="2800" dirty="0" smtClean="0">
                <a:latin typeface="Palatino" charset="0"/>
                <a:cs typeface="Times New Roman" pitchFamily="18" charset="0"/>
              </a:rPr>
              <a:t>.   </a:t>
            </a:r>
          </a:p>
          <a:p>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792CFA07-6040-4580-B787-F5B76B9D7911}" type="slidenum">
              <a:rPr lang="en-US"/>
              <a:pPr/>
              <a:t>26</a:t>
            </a:fld>
            <a:endParaRPr lang="en-US"/>
          </a:p>
        </p:txBody>
      </p:sp>
      <p:sp>
        <p:nvSpPr>
          <p:cNvPr id="286722" name="Rectangle 2"/>
          <p:cNvSpPr>
            <a:spLocks noGrp="1" noChangeArrowheads="1"/>
          </p:cNvSpPr>
          <p:nvPr>
            <p:ph type="title"/>
          </p:nvPr>
        </p:nvSpPr>
        <p:spPr>
          <a:xfrm>
            <a:off x="1016000" y="330200"/>
            <a:ext cx="7442200" cy="1143000"/>
          </a:xfrm>
        </p:spPr>
        <p:txBody>
          <a:bodyPr/>
          <a:lstStyle/>
          <a:p>
            <a:r>
              <a:rPr lang="en-US" sz="3200">
                <a:cs typeface="Times New Roman" pitchFamily="18" charset="0"/>
              </a:rPr>
              <a:t>Transaction and System Concepts (10)</a:t>
            </a:r>
          </a:p>
        </p:txBody>
      </p:sp>
      <p:sp>
        <p:nvSpPr>
          <p:cNvPr id="286723" name="Rectangle 3"/>
          <p:cNvSpPr>
            <a:spLocks noGrp="1" noChangeArrowheads="1"/>
          </p:cNvSpPr>
          <p:nvPr>
            <p:ph type="body" idx="1"/>
          </p:nvPr>
        </p:nvSpPr>
        <p:spPr>
          <a:xfrm>
            <a:off x="685801" y="1473200"/>
            <a:ext cx="8166100" cy="4343400"/>
          </a:xfrm>
        </p:spPr>
        <p:txBody>
          <a:bodyPr>
            <a:normAutofit lnSpcReduction="10000"/>
          </a:bodyPr>
          <a:lstStyle/>
          <a:p>
            <a:pPr marL="533400" indent="-533400">
              <a:lnSpc>
                <a:spcPct val="90000"/>
              </a:lnSpc>
              <a:buFont typeface="Wingdings" pitchFamily="2" charset="2"/>
              <a:buNone/>
            </a:pPr>
            <a:r>
              <a:rPr lang="en-US" sz="2800" b="1">
                <a:latin typeface="Palatino" charset="0"/>
                <a:cs typeface="Times New Roman" pitchFamily="18" charset="0"/>
              </a:rPr>
              <a:t>Commit Point of a Transaction:</a:t>
            </a:r>
            <a:endParaRPr lang="en-US" sz="2800">
              <a:latin typeface="Palatino" charset="0"/>
              <a:cs typeface="Times New Roman" pitchFamily="18" charset="0"/>
            </a:endParaRPr>
          </a:p>
          <a:p>
            <a:pPr marL="533400" indent="-533400">
              <a:lnSpc>
                <a:spcPct val="90000"/>
              </a:lnSpc>
            </a:pPr>
            <a:r>
              <a:rPr lang="en-US" sz="2400" b="1">
                <a:latin typeface="Palatino" charset="0"/>
                <a:cs typeface="Times New Roman" pitchFamily="18" charset="0"/>
              </a:rPr>
              <a:t>Definition: </a:t>
            </a:r>
            <a:r>
              <a:rPr lang="en-US" sz="2400">
                <a:latin typeface="Palatino" charset="0"/>
                <a:cs typeface="Times New Roman" pitchFamily="18" charset="0"/>
              </a:rPr>
              <a:t>A transaction T reaches its </a:t>
            </a:r>
            <a:r>
              <a:rPr lang="en-US" sz="2400" b="1">
                <a:latin typeface="Palatino" charset="0"/>
                <a:cs typeface="Times New Roman" pitchFamily="18" charset="0"/>
              </a:rPr>
              <a:t>commit point</a:t>
            </a:r>
            <a:r>
              <a:rPr lang="en-US" sz="2400">
                <a:latin typeface="Palatino" charset="0"/>
                <a:cs typeface="Times New Roman" pitchFamily="18" charset="0"/>
              </a:rPr>
              <a:t> when all its operations that access the database have been executed successfully </a:t>
            </a:r>
            <a:r>
              <a:rPr lang="en-US" sz="2400" i="1">
                <a:latin typeface="Palatino" charset="0"/>
                <a:cs typeface="Times New Roman" pitchFamily="18" charset="0"/>
              </a:rPr>
              <a:t>and</a:t>
            </a:r>
            <a:r>
              <a:rPr lang="en-US" sz="2400">
                <a:latin typeface="Palatino" charset="0"/>
                <a:cs typeface="Times New Roman" pitchFamily="18" charset="0"/>
              </a:rPr>
              <a:t> the effect of all the transaction operations on the database has been recorded in the log. Beyond the commit point, the transaction is said to be </a:t>
            </a:r>
            <a:r>
              <a:rPr lang="en-US" sz="2400" b="1">
                <a:latin typeface="Palatino" charset="0"/>
                <a:cs typeface="Times New Roman" pitchFamily="18" charset="0"/>
              </a:rPr>
              <a:t>committed,</a:t>
            </a:r>
            <a:r>
              <a:rPr lang="en-US" sz="2400">
                <a:latin typeface="Palatino" charset="0"/>
                <a:cs typeface="Times New Roman" pitchFamily="18" charset="0"/>
              </a:rPr>
              <a:t> and its effect is assumed to be </a:t>
            </a:r>
            <a:r>
              <a:rPr lang="en-US" sz="2400" i="1">
                <a:latin typeface="Palatino" charset="0"/>
                <a:cs typeface="Times New Roman" pitchFamily="18" charset="0"/>
              </a:rPr>
              <a:t>permanently recorded</a:t>
            </a:r>
            <a:r>
              <a:rPr lang="en-US" sz="2400">
                <a:latin typeface="Palatino" charset="0"/>
                <a:cs typeface="Times New Roman" pitchFamily="18" charset="0"/>
              </a:rPr>
              <a:t> in the database.  The transaction then writes an entry [commit,T] into the log.</a:t>
            </a:r>
            <a:r>
              <a:rPr lang="en-US" sz="2800">
                <a:latin typeface="Palatino" charset="0"/>
                <a:cs typeface="Times New Roman" pitchFamily="18" charset="0"/>
              </a:rPr>
              <a:t> </a:t>
            </a:r>
          </a:p>
          <a:p>
            <a:pPr marL="533400" indent="-533400">
              <a:lnSpc>
                <a:spcPct val="90000"/>
              </a:lnSpc>
            </a:pPr>
            <a:r>
              <a:rPr lang="en-US" sz="2400" b="1">
                <a:latin typeface="Palatino" charset="0"/>
                <a:cs typeface="Times New Roman" pitchFamily="18" charset="0"/>
              </a:rPr>
              <a:t>Roll Back of transactions: </a:t>
            </a:r>
            <a:r>
              <a:rPr lang="en-US" sz="2400">
                <a:latin typeface="Palatino" charset="0"/>
                <a:cs typeface="Times New Roman" pitchFamily="18" charset="0"/>
              </a:rPr>
              <a:t> Needed for transactions that have a [start_transaction,T] entry into the log but no commit entry [commit,T] into the log.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174368F1-7AB3-443B-AB8F-8AC1C3B193E1}" type="slidenum">
              <a:rPr lang="en-US"/>
              <a:pPr/>
              <a:t>27</a:t>
            </a:fld>
            <a:endParaRPr lang="en-US"/>
          </a:p>
        </p:txBody>
      </p:sp>
      <p:sp>
        <p:nvSpPr>
          <p:cNvPr id="287746" name="Rectangle 1026"/>
          <p:cNvSpPr>
            <a:spLocks noGrp="1" noChangeArrowheads="1"/>
          </p:cNvSpPr>
          <p:nvPr>
            <p:ph type="title"/>
          </p:nvPr>
        </p:nvSpPr>
        <p:spPr>
          <a:xfrm>
            <a:off x="1016000" y="330200"/>
            <a:ext cx="7442200" cy="1143000"/>
          </a:xfrm>
        </p:spPr>
        <p:txBody>
          <a:bodyPr/>
          <a:lstStyle/>
          <a:p>
            <a:r>
              <a:rPr lang="en-US" sz="3200">
                <a:cs typeface="Times New Roman" pitchFamily="18" charset="0"/>
              </a:rPr>
              <a:t>Transaction and System Concepts (11)</a:t>
            </a:r>
          </a:p>
        </p:txBody>
      </p:sp>
      <p:sp>
        <p:nvSpPr>
          <p:cNvPr id="287747" name="Rectangle 1027"/>
          <p:cNvSpPr>
            <a:spLocks noGrp="1" noChangeArrowheads="1"/>
          </p:cNvSpPr>
          <p:nvPr>
            <p:ph type="body" idx="1"/>
          </p:nvPr>
        </p:nvSpPr>
        <p:spPr>
          <a:xfrm>
            <a:off x="685801" y="1473200"/>
            <a:ext cx="8166100" cy="4343400"/>
          </a:xfrm>
        </p:spPr>
        <p:txBody>
          <a:bodyPr>
            <a:normAutofit fontScale="92500" lnSpcReduction="10000"/>
          </a:bodyPr>
          <a:lstStyle/>
          <a:p>
            <a:pPr marL="533400" indent="-533400">
              <a:lnSpc>
                <a:spcPct val="90000"/>
              </a:lnSpc>
              <a:buFont typeface="Wingdings" pitchFamily="2" charset="2"/>
              <a:buNone/>
            </a:pPr>
            <a:r>
              <a:rPr lang="en-US" sz="2800" b="1">
                <a:latin typeface="Palatino" charset="0"/>
                <a:cs typeface="Times New Roman" pitchFamily="18" charset="0"/>
              </a:rPr>
              <a:t>Commit Point of a Transaction (cont):</a:t>
            </a:r>
            <a:endParaRPr lang="en-US" sz="2800">
              <a:latin typeface="Palatino" charset="0"/>
              <a:cs typeface="Times New Roman" pitchFamily="18" charset="0"/>
            </a:endParaRPr>
          </a:p>
          <a:p>
            <a:pPr marL="533400" indent="-533400">
              <a:lnSpc>
                <a:spcPct val="90000"/>
              </a:lnSpc>
            </a:pPr>
            <a:r>
              <a:rPr lang="en-US" sz="2400" b="1">
                <a:latin typeface="Palatino" charset="0"/>
                <a:cs typeface="Times New Roman" pitchFamily="18" charset="0"/>
              </a:rPr>
              <a:t>Redoing transactions:</a:t>
            </a:r>
            <a:r>
              <a:rPr lang="en-US" sz="2400">
                <a:latin typeface="Palatino" charset="0"/>
                <a:cs typeface="Times New Roman" pitchFamily="18" charset="0"/>
              </a:rPr>
              <a:t> Transactions that have written their commit entry in the log must also have recorded all their write operations in the log; otherwise they would not be committed, so their effect on the database can be </a:t>
            </a:r>
            <a:r>
              <a:rPr lang="en-US" sz="2400" i="1">
                <a:latin typeface="Palatino" charset="0"/>
                <a:cs typeface="Times New Roman" pitchFamily="18" charset="0"/>
              </a:rPr>
              <a:t>redone</a:t>
            </a:r>
            <a:r>
              <a:rPr lang="en-US" sz="2400">
                <a:latin typeface="Palatino" charset="0"/>
                <a:cs typeface="Times New Roman" pitchFamily="18" charset="0"/>
              </a:rPr>
              <a:t> from the log entries. (Notice that the log file must be kept on disk.  At the time of a system crash, only the log entries that have been </a:t>
            </a:r>
            <a:r>
              <a:rPr lang="en-US" sz="2400" i="1">
                <a:latin typeface="Palatino" charset="0"/>
                <a:cs typeface="Times New Roman" pitchFamily="18" charset="0"/>
              </a:rPr>
              <a:t>written back to disk</a:t>
            </a:r>
            <a:r>
              <a:rPr lang="en-US" sz="2400">
                <a:latin typeface="Palatino" charset="0"/>
                <a:cs typeface="Times New Roman" pitchFamily="18" charset="0"/>
              </a:rPr>
              <a:t> are considered in the recovery process because the contents of main memory may be lost.)</a:t>
            </a:r>
          </a:p>
          <a:p>
            <a:pPr marL="533400" indent="-533400">
              <a:lnSpc>
                <a:spcPct val="90000"/>
              </a:lnSpc>
            </a:pPr>
            <a:r>
              <a:rPr lang="en-US" sz="2400" b="1">
                <a:latin typeface="Palatino" charset="0"/>
                <a:cs typeface="Times New Roman" pitchFamily="18" charset="0"/>
              </a:rPr>
              <a:t>Force writing a log: </a:t>
            </a:r>
            <a:r>
              <a:rPr lang="en-US" sz="2400">
                <a:latin typeface="Palatino" charset="0"/>
                <a:cs typeface="Times New Roman" pitchFamily="18" charset="0"/>
              </a:rPr>
              <a:t> </a:t>
            </a:r>
            <a:r>
              <a:rPr lang="en-US" sz="2400" i="1">
                <a:latin typeface="Palatino" charset="0"/>
                <a:cs typeface="Times New Roman" pitchFamily="18" charset="0"/>
              </a:rPr>
              <a:t>before</a:t>
            </a:r>
            <a:r>
              <a:rPr lang="en-US" sz="2400">
                <a:latin typeface="Palatino" charset="0"/>
                <a:cs typeface="Times New Roman" pitchFamily="18" charset="0"/>
              </a:rPr>
              <a:t> a transaction reaches its commit point, any portion of the log that has not been written to the disk yet must now be written to the disk. This process is called force-writing the log file before committing a transaction.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453D6C69-09F4-4A20-BEA0-036A9AE36076}" type="slidenum">
              <a:rPr lang="en-US"/>
              <a:pPr/>
              <a:t>28</a:t>
            </a:fld>
            <a:endParaRPr lang="en-US"/>
          </a:p>
        </p:txBody>
      </p:sp>
      <p:sp>
        <p:nvSpPr>
          <p:cNvPr id="281602" name="Rectangle 2"/>
          <p:cNvSpPr>
            <a:spLocks noGrp="1" noChangeArrowheads="1"/>
          </p:cNvSpPr>
          <p:nvPr>
            <p:ph type="title"/>
          </p:nvPr>
        </p:nvSpPr>
        <p:spPr>
          <a:xfrm>
            <a:off x="876300" y="609600"/>
            <a:ext cx="7975600" cy="1143000"/>
          </a:xfrm>
        </p:spPr>
        <p:txBody>
          <a:bodyPr/>
          <a:lstStyle/>
          <a:p>
            <a:r>
              <a:rPr lang="en-US" sz="3200">
                <a:cs typeface="Times New Roman" pitchFamily="18" charset="0"/>
              </a:rPr>
              <a:t>3 Desirable Properties of Transactions (1)</a:t>
            </a:r>
          </a:p>
        </p:txBody>
      </p:sp>
      <p:sp>
        <p:nvSpPr>
          <p:cNvPr id="281603" name="Rectangle 3"/>
          <p:cNvSpPr>
            <a:spLocks noGrp="1" noChangeArrowheads="1"/>
          </p:cNvSpPr>
          <p:nvPr>
            <p:ph type="body" idx="1"/>
          </p:nvPr>
        </p:nvSpPr>
        <p:spPr>
          <a:xfrm>
            <a:off x="685801" y="1981200"/>
            <a:ext cx="8166100" cy="4114800"/>
          </a:xfrm>
        </p:spPr>
        <p:txBody>
          <a:bodyPr/>
          <a:lstStyle/>
          <a:p>
            <a:pPr>
              <a:buFont typeface="Wingdings" pitchFamily="2" charset="2"/>
              <a:buNone/>
            </a:pPr>
            <a:r>
              <a:rPr lang="en-US" sz="2800" b="1">
                <a:latin typeface="Palatino" charset="0"/>
                <a:cs typeface="Times New Roman" pitchFamily="18" charset="0"/>
              </a:rPr>
              <a:t>ACID properties:</a:t>
            </a:r>
          </a:p>
          <a:p>
            <a:r>
              <a:rPr lang="en-US" sz="2800" b="1">
                <a:latin typeface="Palatino" charset="0"/>
                <a:cs typeface="Times New Roman" pitchFamily="18" charset="0"/>
              </a:rPr>
              <a:t>Atomicity</a:t>
            </a:r>
            <a:r>
              <a:rPr lang="en-US" sz="2800">
                <a:latin typeface="Palatino" charset="0"/>
                <a:cs typeface="Times New Roman" pitchFamily="18" charset="0"/>
              </a:rPr>
              <a:t>: A transaction is an atomic unit of processing; it is either performed in its entirety or not performed at all.</a:t>
            </a:r>
          </a:p>
          <a:p>
            <a:endParaRPr lang="en-US" sz="2800">
              <a:latin typeface="Palatino" charset="0"/>
              <a:cs typeface="Times New Roman" pitchFamily="18" charset="0"/>
            </a:endParaRPr>
          </a:p>
          <a:p>
            <a:r>
              <a:rPr lang="en-US" sz="2800" b="1">
                <a:latin typeface="Palatino" charset="0"/>
                <a:cs typeface="Times New Roman" pitchFamily="18" charset="0"/>
              </a:rPr>
              <a:t>Consistency preservation</a:t>
            </a:r>
            <a:r>
              <a:rPr lang="en-US" sz="2800">
                <a:latin typeface="Palatino" charset="0"/>
                <a:cs typeface="Times New Roman" pitchFamily="18" charset="0"/>
              </a:rPr>
              <a:t>: A correct execution of the transaction must take the database from one consistent state to another.</a:t>
            </a:r>
            <a:endParaRPr lang="en-US" sz="2800" b="1">
              <a:latin typeface="Palatino"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91184051-A84E-4272-9756-8B9FD81F1544}" type="slidenum">
              <a:rPr lang="en-US"/>
              <a:pPr/>
              <a:t>29</a:t>
            </a:fld>
            <a:endParaRPr lang="en-US"/>
          </a:p>
        </p:txBody>
      </p:sp>
      <p:sp>
        <p:nvSpPr>
          <p:cNvPr id="288770" name="Rectangle 1026"/>
          <p:cNvSpPr>
            <a:spLocks noGrp="1" noChangeArrowheads="1"/>
          </p:cNvSpPr>
          <p:nvPr>
            <p:ph type="title"/>
          </p:nvPr>
        </p:nvSpPr>
        <p:spPr>
          <a:xfrm>
            <a:off x="876300" y="609600"/>
            <a:ext cx="7975600" cy="1143000"/>
          </a:xfrm>
        </p:spPr>
        <p:txBody>
          <a:bodyPr/>
          <a:lstStyle/>
          <a:p>
            <a:r>
              <a:rPr lang="en-US" sz="3200">
                <a:cs typeface="Times New Roman" pitchFamily="18" charset="0"/>
              </a:rPr>
              <a:t>Desirable Properties of Transactions (2)</a:t>
            </a:r>
          </a:p>
        </p:txBody>
      </p:sp>
      <p:sp>
        <p:nvSpPr>
          <p:cNvPr id="288771" name="Rectangle 1027"/>
          <p:cNvSpPr>
            <a:spLocks noGrp="1" noChangeArrowheads="1"/>
          </p:cNvSpPr>
          <p:nvPr>
            <p:ph type="body" idx="1"/>
          </p:nvPr>
        </p:nvSpPr>
        <p:spPr>
          <a:xfrm>
            <a:off x="685801" y="1981200"/>
            <a:ext cx="8166100" cy="4114800"/>
          </a:xfrm>
        </p:spPr>
        <p:txBody>
          <a:bodyPr/>
          <a:lstStyle/>
          <a:p>
            <a:pPr>
              <a:buFont typeface="Wingdings" pitchFamily="2" charset="2"/>
              <a:buNone/>
            </a:pPr>
            <a:r>
              <a:rPr lang="en-US" sz="2800" b="1">
                <a:latin typeface="Palatino" charset="0"/>
                <a:cs typeface="Times New Roman" pitchFamily="18" charset="0"/>
              </a:rPr>
              <a:t>ACID properties (cont.):</a:t>
            </a:r>
          </a:p>
          <a:p>
            <a:r>
              <a:rPr lang="en-US" sz="2400" b="1">
                <a:latin typeface="Palatino" charset="0"/>
                <a:cs typeface="Times New Roman" pitchFamily="18" charset="0"/>
              </a:rPr>
              <a:t>Isolation</a:t>
            </a:r>
            <a:r>
              <a:rPr lang="en-US" sz="2400">
                <a:latin typeface="Palatino" charset="0"/>
                <a:cs typeface="Times New Roman" pitchFamily="18" charset="0"/>
              </a:rPr>
              <a:t>: A transaction should not make its updates visible to other transactions until it is committed; this property, when enforced strictly, solves the temporary update problem and makes cascading rollbacks of transactions  unnecessary (see Chapter 21).</a:t>
            </a:r>
          </a:p>
          <a:p>
            <a:r>
              <a:rPr lang="en-US" sz="2400" b="1">
                <a:latin typeface="Palatino" charset="0"/>
                <a:cs typeface="Times New Roman" pitchFamily="18" charset="0"/>
              </a:rPr>
              <a:t>Durability or permanency</a:t>
            </a:r>
            <a:r>
              <a:rPr lang="en-US" sz="2400">
                <a:latin typeface="Palatino" charset="0"/>
                <a:cs typeface="Times New Roman" pitchFamily="18" charset="0"/>
              </a:rPr>
              <a:t>: Once a transaction changes the database and the changes are committed, these changes must never be lost because of subsequent failure.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cs typeface="Times New Roman" pitchFamily="18" charset="0"/>
              </a:rPr>
              <a:t>Introduction to Transaction Processing (1)</a:t>
            </a:r>
            <a:endParaRPr lang="en-IN" sz="3600" dirty="0"/>
          </a:p>
        </p:txBody>
      </p:sp>
      <p:sp>
        <p:nvSpPr>
          <p:cNvPr id="3" name="Content Placeholder 2"/>
          <p:cNvSpPr>
            <a:spLocks noGrp="1"/>
          </p:cNvSpPr>
          <p:nvPr>
            <p:ph idx="1"/>
          </p:nvPr>
        </p:nvSpPr>
        <p:spPr/>
        <p:txBody>
          <a:bodyPr/>
          <a:lstStyle/>
          <a:p>
            <a:r>
              <a:rPr lang="en-US" sz="2800" b="1" dirty="0" smtClean="0"/>
              <a:t>Single-User System:</a:t>
            </a:r>
            <a:r>
              <a:rPr lang="en-US" sz="2800" dirty="0" smtClean="0"/>
              <a:t> </a:t>
            </a:r>
            <a:r>
              <a:rPr lang="en-US" sz="2400" dirty="0" smtClean="0"/>
              <a:t>At most one user at a time can use the system.</a:t>
            </a:r>
            <a:r>
              <a:rPr lang="en-US" sz="2800" dirty="0" smtClean="0"/>
              <a:t> </a:t>
            </a:r>
          </a:p>
          <a:p>
            <a:r>
              <a:rPr lang="en-US" sz="2800" b="1" dirty="0" smtClean="0"/>
              <a:t>Multiuser System</a:t>
            </a:r>
            <a:r>
              <a:rPr lang="en-US" sz="2800" dirty="0" smtClean="0"/>
              <a:t>: </a:t>
            </a:r>
            <a:r>
              <a:rPr lang="en-US" sz="2400" dirty="0" smtClean="0"/>
              <a:t>Many users can access the system concurrently.</a:t>
            </a:r>
          </a:p>
          <a:p>
            <a:r>
              <a:rPr lang="en-US" sz="2800" b="1" dirty="0" smtClean="0"/>
              <a:t>Concurrency</a:t>
            </a:r>
          </a:p>
          <a:p>
            <a:pPr lvl="1"/>
            <a:r>
              <a:rPr lang="en-US" b="1" dirty="0" smtClean="0"/>
              <a:t>Interleaved processing</a:t>
            </a:r>
            <a:r>
              <a:rPr lang="en-US" dirty="0" smtClean="0"/>
              <a:t>: concurrent execution of processes is interleaved in a single CPU</a:t>
            </a:r>
          </a:p>
          <a:p>
            <a:pPr lvl="1"/>
            <a:r>
              <a:rPr lang="en-US" b="1" dirty="0" smtClean="0"/>
              <a:t>Parallel processing</a:t>
            </a:r>
            <a:r>
              <a:rPr lang="en-US" dirty="0" smtClean="0"/>
              <a:t>: processes are concurrently executed in multiple CPUs. </a:t>
            </a:r>
          </a:p>
          <a:p>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C5AF17B6-33DC-45EA-8B60-C2FA71BB55FD}" type="slidenum">
              <a:rPr lang="en-US"/>
              <a:pPr/>
              <a:t>30</a:t>
            </a:fld>
            <a:endParaRPr lang="en-US"/>
          </a:p>
        </p:txBody>
      </p:sp>
      <p:sp>
        <p:nvSpPr>
          <p:cNvPr id="282626" name="Rectangle 2"/>
          <p:cNvSpPr>
            <a:spLocks noGrp="1" noChangeArrowheads="1"/>
          </p:cNvSpPr>
          <p:nvPr>
            <p:ph type="title"/>
          </p:nvPr>
        </p:nvSpPr>
        <p:spPr>
          <a:xfrm>
            <a:off x="685800" y="457200"/>
            <a:ext cx="7772400" cy="1143000"/>
          </a:xfrm>
        </p:spPr>
        <p:txBody>
          <a:bodyPr>
            <a:normAutofit fontScale="90000"/>
          </a:bodyPr>
          <a:lstStyle/>
          <a:p>
            <a:r>
              <a:rPr lang="en-US">
                <a:cs typeface="Times New Roman" pitchFamily="18" charset="0"/>
              </a:rPr>
              <a:t>4 Characterizing Schedules based on Recoverability (1)</a:t>
            </a:r>
          </a:p>
        </p:txBody>
      </p:sp>
      <p:sp>
        <p:nvSpPr>
          <p:cNvPr id="282627" name="Rectangle 3"/>
          <p:cNvSpPr>
            <a:spLocks noGrp="1" noChangeArrowheads="1"/>
          </p:cNvSpPr>
          <p:nvPr>
            <p:ph type="body" idx="1"/>
          </p:nvPr>
        </p:nvSpPr>
        <p:spPr>
          <a:xfrm>
            <a:off x="685801" y="1981200"/>
            <a:ext cx="8166100" cy="4114800"/>
          </a:xfrm>
        </p:spPr>
        <p:txBody>
          <a:bodyPr>
            <a:normAutofit lnSpcReduction="10000"/>
          </a:bodyPr>
          <a:lstStyle/>
          <a:p>
            <a:pPr>
              <a:lnSpc>
                <a:spcPct val="90000"/>
              </a:lnSpc>
            </a:pPr>
            <a:r>
              <a:rPr lang="en-US" sz="2400" b="1">
                <a:cs typeface="Times New Roman" pitchFamily="18" charset="0"/>
              </a:rPr>
              <a:t>Transaction schedule or history: </a:t>
            </a:r>
            <a:r>
              <a:rPr lang="en-US" sz="2400">
                <a:cs typeface="Times New Roman" pitchFamily="18" charset="0"/>
              </a:rPr>
              <a:t>When transactions are executing concurrently in an interleaved fashion, the order of execution of operations from the various transactions forms what is known as a transaction schedule (or history). </a:t>
            </a:r>
          </a:p>
          <a:p>
            <a:pPr>
              <a:lnSpc>
                <a:spcPct val="90000"/>
              </a:lnSpc>
              <a:buFont typeface="Wingdings" pitchFamily="2" charset="2"/>
              <a:buNone/>
            </a:pPr>
            <a:endParaRPr lang="en-US" sz="2400">
              <a:cs typeface="Times New Roman" pitchFamily="18" charset="0"/>
            </a:endParaRPr>
          </a:p>
          <a:p>
            <a:pPr>
              <a:lnSpc>
                <a:spcPct val="90000"/>
              </a:lnSpc>
            </a:pPr>
            <a:r>
              <a:rPr lang="en-US" sz="2400">
                <a:cs typeface="Times New Roman" pitchFamily="18" charset="0"/>
              </a:rPr>
              <a:t>A </a:t>
            </a:r>
            <a:r>
              <a:rPr lang="en-US" sz="2400" b="1">
                <a:cs typeface="Times New Roman" pitchFamily="18" charset="0"/>
              </a:rPr>
              <a:t>schedule</a:t>
            </a:r>
            <a:r>
              <a:rPr lang="en-US" sz="2400">
                <a:cs typeface="Times New Roman" pitchFamily="18" charset="0"/>
              </a:rPr>
              <a:t> (or </a:t>
            </a:r>
            <a:r>
              <a:rPr lang="en-US" sz="2400" b="1">
                <a:cs typeface="Times New Roman" pitchFamily="18" charset="0"/>
              </a:rPr>
              <a:t>history</a:t>
            </a:r>
            <a:r>
              <a:rPr lang="en-US" sz="2400">
                <a:cs typeface="Times New Roman" pitchFamily="18" charset="0"/>
              </a:rPr>
              <a:t>) S of n transactions T1, T2, ..., Tn :</a:t>
            </a:r>
          </a:p>
          <a:p>
            <a:pPr>
              <a:lnSpc>
                <a:spcPct val="90000"/>
              </a:lnSpc>
              <a:buFont typeface="Wingdings" pitchFamily="2" charset="2"/>
              <a:buNone/>
            </a:pPr>
            <a:r>
              <a:rPr lang="en-US" sz="2400">
                <a:cs typeface="Times New Roman" pitchFamily="18" charset="0"/>
              </a:rPr>
              <a:t>	It is an ordering of the operations of the transactions subject to the constraint that, for each transaction Ti that participates in S, the operations of T1 in S must appear in the same order in which they occur in T1. Note, however, that operations from other transactions Tj </a:t>
            </a:r>
            <a:r>
              <a:rPr lang="en-US" sz="2400" u="sng">
                <a:cs typeface="Times New Roman" pitchFamily="18" charset="0"/>
              </a:rPr>
              <a:t>can be interleaved</a:t>
            </a:r>
            <a:r>
              <a:rPr lang="en-US" sz="2400">
                <a:cs typeface="Times New Roman" pitchFamily="18" charset="0"/>
              </a:rPr>
              <a:t> with the operations of Ti in S. </a:t>
            </a:r>
            <a:endParaRPr lang="en-US" sz="28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02D5951D-4359-40D2-AB54-F419E6EFCD86}" type="slidenum">
              <a:rPr lang="en-US"/>
              <a:pPr/>
              <a:t>31</a:t>
            </a:fld>
            <a:endParaRPr lang="en-US"/>
          </a:p>
        </p:txBody>
      </p:sp>
      <p:sp>
        <p:nvSpPr>
          <p:cNvPr id="291842" name="Rectangle 2"/>
          <p:cNvSpPr>
            <a:spLocks noGrp="1" noChangeArrowheads="1"/>
          </p:cNvSpPr>
          <p:nvPr>
            <p:ph type="title"/>
          </p:nvPr>
        </p:nvSpPr>
        <p:spPr>
          <a:xfrm>
            <a:off x="685800" y="457200"/>
            <a:ext cx="7772400" cy="1143000"/>
          </a:xfrm>
        </p:spPr>
        <p:txBody>
          <a:bodyPr>
            <a:normAutofit fontScale="90000"/>
          </a:bodyPr>
          <a:lstStyle/>
          <a:p>
            <a:r>
              <a:rPr lang="en-US">
                <a:cs typeface="Times New Roman" pitchFamily="18" charset="0"/>
              </a:rPr>
              <a:t>5 Characterizing Schedules based on Serializability (1)</a:t>
            </a:r>
          </a:p>
        </p:txBody>
      </p:sp>
      <p:sp>
        <p:nvSpPr>
          <p:cNvPr id="291843" name="Rectangle 3"/>
          <p:cNvSpPr>
            <a:spLocks noGrp="1" noChangeArrowheads="1"/>
          </p:cNvSpPr>
          <p:nvPr>
            <p:ph type="body" idx="1"/>
          </p:nvPr>
        </p:nvSpPr>
        <p:spPr>
          <a:xfrm>
            <a:off x="685801" y="1981200"/>
            <a:ext cx="8166100" cy="4114800"/>
          </a:xfrm>
        </p:spPr>
        <p:txBody>
          <a:bodyPr/>
          <a:lstStyle/>
          <a:p>
            <a:r>
              <a:rPr lang="en-US" sz="2800" b="1">
                <a:cs typeface="Times New Roman" pitchFamily="18" charset="0"/>
              </a:rPr>
              <a:t>Serial schedule</a:t>
            </a:r>
            <a:r>
              <a:rPr lang="en-US" sz="2800">
                <a:cs typeface="Times New Roman" pitchFamily="18" charset="0"/>
              </a:rPr>
              <a:t>: A schedule S is </a:t>
            </a:r>
            <a:r>
              <a:rPr lang="en-US" sz="2800" b="1">
                <a:cs typeface="Times New Roman" pitchFamily="18" charset="0"/>
              </a:rPr>
              <a:t>serial</a:t>
            </a:r>
            <a:r>
              <a:rPr lang="en-US" sz="2800">
                <a:cs typeface="Times New Roman" pitchFamily="18" charset="0"/>
              </a:rPr>
              <a:t> if, for every transaction T participating in the schedule, all the operations of T are executed consecutively in the schedule. Otherwise, the schedule is called </a:t>
            </a:r>
            <a:r>
              <a:rPr lang="en-US" sz="2800" b="1">
                <a:cs typeface="Times New Roman" pitchFamily="18" charset="0"/>
              </a:rPr>
              <a:t>nonserial schedule.</a:t>
            </a:r>
          </a:p>
          <a:p>
            <a:r>
              <a:rPr lang="en-US" sz="2800" b="1">
                <a:cs typeface="Times New Roman" pitchFamily="18" charset="0"/>
              </a:rPr>
              <a:t>Serializable schedule</a:t>
            </a:r>
            <a:r>
              <a:rPr lang="en-US" sz="2800">
                <a:cs typeface="Times New Roman" pitchFamily="18" charset="0"/>
              </a:rPr>
              <a:t>: A schedule S is </a:t>
            </a:r>
            <a:r>
              <a:rPr lang="en-US" sz="2800" b="1">
                <a:cs typeface="Times New Roman" pitchFamily="18" charset="0"/>
              </a:rPr>
              <a:t>serializable</a:t>
            </a:r>
            <a:r>
              <a:rPr lang="en-US" sz="2800">
                <a:cs typeface="Times New Roman" pitchFamily="18" charset="0"/>
              </a:rPr>
              <a:t> if it is equivalent to some serial schedule of the same n transactions.</a:t>
            </a:r>
            <a:endParaRPr lang="en-US" sz="28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4B946F9F-096F-4CE1-B4B7-2C21C848958D}" type="slidenum">
              <a:rPr lang="en-US"/>
              <a:pPr/>
              <a:t>32</a:t>
            </a:fld>
            <a:endParaRPr lang="en-US"/>
          </a:p>
        </p:txBody>
      </p:sp>
      <p:sp>
        <p:nvSpPr>
          <p:cNvPr id="312322" name="Rectangle 1026"/>
          <p:cNvSpPr>
            <a:spLocks noGrp="1" noChangeArrowheads="1"/>
          </p:cNvSpPr>
          <p:nvPr>
            <p:ph type="title"/>
          </p:nvPr>
        </p:nvSpPr>
        <p:spPr>
          <a:xfrm>
            <a:off x="685800" y="457200"/>
            <a:ext cx="7772400" cy="1143000"/>
          </a:xfrm>
        </p:spPr>
        <p:txBody>
          <a:bodyPr>
            <a:normAutofit fontScale="90000"/>
          </a:bodyPr>
          <a:lstStyle/>
          <a:p>
            <a:r>
              <a:rPr lang="en-US">
                <a:cs typeface="Times New Roman" pitchFamily="18" charset="0"/>
              </a:rPr>
              <a:t>Characterizing Schedules based on Serializability (2)</a:t>
            </a:r>
          </a:p>
        </p:txBody>
      </p:sp>
      <p:sp>
        <p:nvSpPr>
          <p:cNvPr id="312323" name="Rectangle 1027"/>
          <p:cNvSpPr>
            <a:spLocks noGrp="1" noChangeArrowheads="1"/>
          </p:cNvSpPr>
          <p:nvPr>
            <p:ph type="body" idx="1"/>
          </p:nvPr>
        </p:nvSpPr>
        <p:spPr>
          <a:xfrm>
            <a:off x="685801" y="1981200"/>
            <a:ext cx="8166100" cy="4114800"/>
          </a:xfrm>
        </p:spPr>
        <p:txBody>
          <a:bodyPr>
            <a:normAutofit lnSpcReduction="10000"/>
          </a:bodyPr>
          <a:lstStyle/>
          <a:p>
            <a:r>
              <a:rPr lang="en-US" sz="2800" b="1">
                <a:cs typeface="Times New Roman" pitchFamily="18" charset="0"/>
              </a:rPr>
              <a:t>Result equivalent</a:t>
            </a:r>
            <a:r>
              <a:rPr lang="en-US" sz="2800">
                <a:cs typeface="Times New Roman" pitchFamily="18" charset="0"/>
              </a:rPr>
              <a:t>: Two schedules are called result equivalent if they produce the same final state of the database.</a:t>
            </a:r>
          </a:p>
          <a:p>
            <a:r>
              <a:rPr lang="en-US" sz="2800" b="1">
                <a:cs typeface="Times New Roman" pitchFamily="18" charset="0"/>
              </a:rPr>
              <a:t>Conflict equivalent</a:t>
            </a:r>
            <a:r>
              <a:rPr lang="en-US" sz="2800">
                <a:cs typeface="Times New Roman" pitchFamily="18" charset="0"/>
              </a:rPr>
              <a:t>: Two schedules are said to be conflict equivalent if the order of any two conflicting operations is the same in both schedules.</a:t>
            </a:r>
          </a:p>
          <a:p>
            <a:r>
              <a:rPr lang="en-US" sz="2800" b="1">
                <a:cs typeface="Times New Roman" pitchFamily="18" charset="0"/>
              </a:rPr>
              <a:t>Conflict serializable</a:t>
            </a:r>
            <a:r>
              <a:rPr lang="en-US" sz="2800">
                <a:cs typeface="Times New Roman" pitchFamily="18" charset="0"/>
              </a:rPr>
              <a:t>: A schedule S is said to be conflict serializable if it is conflict equivalent to some serial schedule S’.</a:t>
            </a:r>
            <a:endParaRPr lang="en-US" sz="28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12776"/>
            <a:ext cx="8229600" cy="4911824"/>
          </a:xfrm>
        </p:spPr>
        <p:txBody>
          <a:bodyPr>
            <a:normAutofit fontScale="85000" lnSpcReduction="20000"/>
          </a:bodyPr>
          <a:lstStyle/>
          <a:p>
            <a:r>
              <a:rPr lang="en-IN" dirty="0" smtClean="0"/>
              <a:t>Two </a:t>
            </a:r>
            <a:r>
              <a:rPr lang="en-IN" dirty="0" smtClean="0"/>
              <a:t>operations in a schedule are said to </a:t>
            </a:r>
            <a:r>
              <a:rPr lang="en-IN" b="1" dirty="0" smtClean="0"/>
              <a:t>conflict if they satisfy all three of the </a:t>
            </a:r>
            <a:r>
              <a:rPr lang="en-IN" b="1" dirty="0" smtClean="0"/>
              <a:t>following </a:t>
            </a:r>
            <a:r>
              <a:rPr lang="en-IN" dirty="0" smtClean="0"/>
              <a:t>conditions</a:t>
            </a:r>
            <a:r>
              <a:rPr lang="en-IN" dirty="0" smtClean="0"/>
              <a:t>: </a:t>
            </a:r>
            <a:endParaRPr lang="en-IN" dirty="0" smtClean="0"/>
          </a:p>
          <a:p>
            <a:r>
              <a:rPr lang="en-IN" dirty="0" smtClean="0"/>
              <a:t>(</a:t>
            </a:r>
            <a:r>
              <a:rPr lang="en-IN" dirty="0" smtClean="0"/>
              <a:t>1) they belong to </a:t>
            </a:r>
            <a:r>
              <a:rPr lang="en-IN" i="1" dirty="0" smtClean="0"/>
              <a:t>different transactions; </a:t>
            </a:r>
            <a:endParaRPr lang="en-IN" i="1" dirty="0" smtClean="0"/>
          </a:p>
          <a:p>
            <a:r>
              <a:rPr lang="en-IN" i="1" dirty="0" smtClean="0"/>
              <a:t>(</a:t>
            </a:r>
            <a:r>
              <a:rPr lang="en-IN" i="1" dirty="0" smtClean="0"/>
              <a:t>2) they access the </a:t>
            </a:r>
            <a:r>
              <a:rPr lang="en-IN" i="1" dirty="0" smtClean="0"/>
              <a:t>same item </a:t>
            </a:r>
            <a:r>
              <a:rPr lang="en-IN" i="1" dirty="0" smtClean="0"/>
              <a:t>X; and </a:t>
            </a:r>
            <a:endParaRPr lang="en-IN" i="1" dirty="0" smtClean="0"/>
          </a:p>
          <a:p>
            <a:r>
              <a:rPr lang="en-IN" i="1" dirty="0" smtClean="0"/>
              <a:t>(</a:t>
            </a:r>
            <a:r>
              <a:rPr lang="en-IN" i="1" dirty="0" smtClean="0"/>
              <a:t>3) at least one of the operations is a </a:t>
            </a:r>
            <a:r>
              <a:rPr lang="en-IN" i="1" dirty="0" err="1" smtClean="0"/>
              <a:t>write_item</a:t>
            </a:r>
            <a:r>
              <a:rPr lang="en-IN" i="1" dirty="0" smtClean="0"/>
              <a:t>(X). For example, </a:t>
            </a:r>
            <a:r>
              <a:rPr lang="en-IN" i="1" dirty="0" smtClean="0"/>
              <a:t>in </a:t>
            </a:r>
            <a:r>
              <a:rPr lang="en-IN" dirty="0" smtClean="0"/>
              <a:t>schedule </a:t>
            </a:r>
            <a:r>
              <a:rPr lang="en-IN" i="1" dirty="0" smtClean="0"/>
              <a:t>Sa, the operations r1(X) and w2(X) conflict, as do the operations r2(X) </a:t>
            </a:r>
            <a:r>
              <a:rPr lang="en-IN" i="1" dirty="0" smtClean="0"/>
              <a:t>and w1(X</a:t>
            </a:r>
            <a:r>
              <a:rPr lang="en-IN" i="1" dirty="0" smtClean="0"/>
              <a:t>), and the operations w1(X) and w2(X). However, the operations r1(X) and</a:t>
            </a:r>
          </a:p>
          <a:p>
            <a:pPr>
              <a:buNone/>
            </a:pPr>
            <a:r>
              <a:rPr lang="en-IN" i="1" dirty="0" smtClean="0"/>
              <a:t>     r2(X</a:t>
            </a:r>
            <a:r>
              <a:rPr lang="en-IN" i="1" dirty="0" smtClean="0"/>
              <a:t>) do not conflict, since they are both read operations; the operations w2(X)</a:t>
            </a:r>
          </a:p>
          <a:p>
            <a:pPr>
              <a:buNone/>
            </a:pPr>
            <a:r>
              <a:rPr lang="en-IN" dirty="0" smtClean="0"/>
              <a:t>     and </a:t>
            </a:r>
            <a:r>
              <a:rPr lang="en-IN" i="1" dirty="0" smtClean="0"/>
              <a:t>w1(Y) do not conflict because they operate on distinct data items X and Y; </a:t>
            </a:r>
            <a:r>
              <a:rPr lang="en-IN" i="1" dirty="0" smtClean="0"/>
              <a:t>and </a:t>
            </a:r>
            <a:r>
              <a:rPr lang="en-IN" dirty="0" smtClean="0"/>
              <a:t>the </a:t>
            </a:r>
            <a:r>
              <a:rPr lang="en-IN" dirty="0" smtClean="0"/>
              <a:t>operations </a:t>
            </a:r>
            <a:r>
              <a:rPr lang="en-IN" i="1" dirty="0" smtClean="0"/>
              <a:t>r1(X) and w1(X) do not conflict because they belong to the </a:t>
            </a:r>
            <a:r>
              <a:rPr lang="en-IN" i="1" dirty="0" smtClean="0"/>
              <a:t>same </a:t>
            </a:r>
            <a:r>
              <a:rPr lang="en-IN" dirty="0" smtClean="0"/>
              <a:t>transaction.</a:t>
            </a:r>
          </a:p>
          <a:p>
            <a:pPr>
              <a:buNone/>
            </a:pPr>
            <a:endParaRPr lang="en-US" dirty="0" smtClean="0"/>
          </a:p>
          <a:p>
            <a:pPr>
              <a:buNone/>
            </a:pPr>
            <a:r>
              <a:rPr lang="en-IN" i="1" dirty="0" smtClean="0"/>
              <a:t>Sa: r1(X); r2(X); w1(X); r1(Y); w2(X); w1(Y);</a:t>
            </a:r>
            <a:endParaRPr lang="en-I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DC9F6831-965B-4A83-93A7-34A823BA5493}" type="slidenum">
              <a:rPr lang="en-US"/>
              <a:pPr/>
              <a:t>34</a:t>
            </a:fld>
            <a:endParaRPr lang="en-US"/>
          </a:p>
        </p:txBody>
      </p:sp>
      <p:sp>
        <p:nvSpPr>
          <p:cNvPr id="311298" name="Rectangle 1026"/>
          <p:cNvSpPr>
            <a:spLocks noGrp="1" noChangeArrowheads="1"/>
          </p:cNvSpPr>
          <p:nvPr>
            <p:ph type="title"/>
          </p:nvPr>
        </p:nvSpPr>
        <p:spPr>
          <a:xfrm>
            <a:off x="685800" y="457200"/>
            <a:ext cx="7772400" cy="1143000"/>
          </a:xfrm>
        </p:spPr>
        <p:txBody>
          <a:bodyPr>
            <a:normAutofit fontScale="90000"/>
          </a:bodyPr>
          <a:lstStyle/>
          <a:p>
            <a:r>
              <a:rPr lang="en-US">
                <a:cs typeface="Times New Roman" pitchFamily="18" charset="0"/>
              </a:rPr>
              <a:t>Characterizing Schedules based on Serializability (3)</a:t>
            </a:r>
          </a:p>
        </p:txBody>
      </p:sp>
      <p:sp>
        <p:nvSpPr>
          <p:cNvPr id="311299" name="Rectangle 1027"/>
          <p:cNvSpPr>
            <a:spLocks noGrp="1" noChangeArrowheads="1"/>
          </p:cNvSpPr>
          <p:nvPr>
            <p:ph type="body" idx="1"/>
          </p:nvPr>
        </p:nvSpPr>
        <p:spPr>
          <a:xfrm>
            <a:off x="685801" y="1981200"/>
            <a:ext cx="8166100" cy="4114800"/>
          </a:xfrm>
        </p:spPr>
        <p:txBody>
          <a:bodyPr/>
          <a:lstStyle/>
          <a:p>
            <a:r>
              <a:rPr lang="en-US" sz="2800">
                <a:cs typeface="Times New Roman" pitchFamily="18" charset="0"/>
              </a:rPr>
              <a:t>Being serializable is </a:t>
            </a:r>
            <a:r>
              <a:rPr lang="en-US" sz="2800" u="sng">
                <a:cs typeface="Times New Roman" pitchFamily="18" charset="0"/>
              </a:rPr>
              <a:t>not</a:t>
            </a:r>
            <a:r>
              <a:rPr lang="en-US" sz="2800">
                <a:cs typeface="Times New Roman" pitchFamily="18" charset="0"/>
              </a:rPr>
              <a:t> the same as being serial</a:t>
            </a:r>
          </a:p>
          <a:p>
            <a:pPr>
              <a:buFont typeface="Wingdings" pitchFamily="2" charset="2"/>
              <a:buNone/>
            </a:pPr>
            <a:r>
              <a:rPr lang="en-US" sz="2800" b="1">
                <a:latin typeface="Palatino" charset="0"/>
                <a:cs typeface="Times New Roman" pitchFamily="18" charset="0"/>
              </a:rPr>
              <a:t> </a:t>
            </a:r>
            <a:endParaRPr lang="en-US" sz="2800">
              <a:latin typeface="Palatino" charset="0"/>
              <a:cs typeface="Times New Roman" pitchFamily="18" charset="0"/>
            </a:endParaRPr>
          </a:p>
          <a:p>
            <a:r>
              <a:rPr lang="en-US" sz="2800">
                <a:latin typeface="Palatino" charset="0"/>
                <a:cs typeface="Times New Roman" pitchFamily="18" charset="0"/>
              </a:rPr>
              <a:t>Being serializable implies that the schedule is a </a:t>
            </a:r>
            <a:r>
              <a:rPr lang="en-US" sz="2800" u="sng">
                <a:latin typeface="Palatino" charset="0"/>
                <a:cs typeface="Times New Roman" pitchFamily="18" charset="0"/>
              </a:rPr>
              <a:t>correct</a:t>
            </a:r>
            <a:r>
              <a:rPr lang="en-US" sz="2800">
                <a:latin typeface="Palatino" charset="0"/>
                <a:cs typeface="Times New Roman" pitchFamily="18" charset="0"/>
              </a:rPr>
              <a:t> schedule.</a:t>
            </a:r>
          </a:p>
          <a:p>
            <a:pPr lvl="1"/>
            <a:r>
              <a:rPr lang="en-US" sz="2400">
                <a:latin typeface="Palatino" charset="0"/>
                <a:cs typeface="Times New Roman" pitchFamily="18" charset="0"/>
              </a:rPr>
              <a:t>It will leave the database in a consistent state. </a:t>
            </a:r>
          </a:p>
          <a:p>
            <a:pPr lvl="1"/>
            <a:r>
              <a:rPr lang="en-US" sz="2400">
                <a:latin typeface="Palatino" charset="0"/>
                <a:cs typeface="Times New Roman" pitchFamily="18" charset="0"/>
              </a:rPr>
              <a:t>The interleaving is appropriate and will result in a state as if the transactions were serially executed, yet will achieve efficiency due to concurrent execution. </a:t>
            </a:r>
            <a:endParaRPr lang="en-US" sz="24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1CC80E6E-D429-4E9E-B060-8247D89683B8}" type="slidenum">
              <a:rPr lang="en-US"/>
              <a:pPr/>
              <a:t>35</a:t>
            </a:fld>
            <a:endParaRPr lang="en-US"/>
          </a:p>
        </p:txBody>
      </p:sp>
      <p:sp>
        <p:nvSpPr>
          <p:cNvPr id="292866" name="Rectangle 2"/>
          <p:cNvSpPr>
            <a:spLocks noGrp="1" noChangeArrowheads="1"/>
          </p:cNvSpPr>
          <p:nvPr>
            <p:ph type="title"/>
          </p:nvPr>
        </p:nvSpPr>
        <p:spPr>
          <a:xfrm>
            <a:off x="685800" y="457200"/>
            <a:ext cx="7772400" cy="1143000"/>
          </a:xfrm>
        </p:spPr>
        <p:txBody>
          <a:bodyPr>
            <a:normAutofit fontScale="90000"/>
          </a:bodyPr>
          <a:lstStyle/>
          <a:p>
            <a:r>
              <a:rPr lang="en-US">
                <a:cs typeface="Times New Roman" pitchFamily="18" charset="0"/>
              </a:rPr>
              <a:t>Characterizing Schedules based on Serializability (4)</a:t>
            </a:r>
          </a:p>
        </p:txBody>
      </p:sp>
      <p:sp>
        <p:nvSpPr>
          <p:cNvPr id="292867" name="Rectangle 3"/>
          <p:cNvSpPr>
            <a:spLocks noGrp="1" noChangeArrowheads="1"/>
          </p:cNvSpPr>
          <p:nvPr>
            <p:ph type="body" idx="1"/>
          </p:nvPr>
        </p:nvSpPr>
        <p:spPr>
          <a:xfrm>
            <a:off x="685801" y="1981200"/>
            <a:ext cx="8166100" cy="4114800"/>
          </a:xfrm>
        </p:spPr>
        <p:txBody>
          <a:bodyPr/>
          <a:lstStyle/>
          <a:p>
            <a:r>
              <a:rPr lang="en-US">
                <a:cs typeface="Times New Roman" pitchFamily="18" charset="0"/>
              </a:rPr>
              <a:t>Serializability is hard to check.</a:t>
            </a:r>
          </a:p>
          <a:p>
            <a:pPr lvl="1"/>
            <a:r>
              <a:rPr lang="en-US">
                <a:cs typeface="Times New Roman" pitchFamily="18" charset="0"/>
              </a:rPr>
              <a:t>Interleaving of operations occurs in an operating system through some scheduler</a:t>
            </a:r>
          </a:p>
          <a:p>
            <a:pPr lvl="1"/>
            <a:r>
              <a:rPr lang="en-US">
                <a:cs typeface="Times New Roman" pitchFamily="18" charset="0"/>
              </a:rPr>
              <a:t>Difficult to determine beforehand how the operations in a schedule will be interleaved.</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1AE24962-A1AF-46EC-AE78-DE97766BCE4F}" type="slidenum">
              <a:rPr lang="en-US"/>
              <a:pPr/>
              <a:t>36</a:t>
            </a:fld>
            <a:endParaRPr lang="en-US"/>
          </a:p>
        </p:txBody>
      </p:sp>
      <p:sp>
        <p:nvSpPr>
          <p:cNvPr id="293890" name="Rectangle 2"/>
          <p:cNvSpPr>
            <a:spLocks noGrp="1" noChangeArrowheads="1"/>
          </p:cNvSpPr>
          <p:nvPr>
            <p:ph type="title"/>
          </p:nvPr>
        </p:nvSpPr>
        <p:spPr>
          <a:xfrm>
            <a:off x="685800" y="457200"/>
            <a:ext cx="7772400" cy="1143000"/>
          </a:xfrm>
        </p:spPr>
        <p:txBody>
          <a:bodyPr>
            <a:normAutofit fontScale="90000"/>
          </a:bodyPr>
          <a:lstStyle/>
          <a:p>
            <a:r>
              <a:rPr lang="en-US">
                <a:cs typeface="Times New Roman" pitchFamily="18" charset="0"/>
              </a:rPr>
              <a:t>Characterizing Schedules based on Serializability (5)</a:t>
            </a:r>
          </a:p>
        </p:txBody>
      </p:sp>
      <p:sp>
        <p:nvSpPr>
          <p:cNvPr id="293891" name="Rectangle 3"/>
          <p:cNvSpPr>
            <a:spLocks noGrp="1" noChangeArrowheads="1"/>
          </p:cNvSpPr>
          <p:nvPr>
            <p:ph type="body" idx="1"/>
          </p:nvPr>
        </p:nvSpPr>
        <p:spPr>
          <a:xfrm>
            <a:off x="685801" y="1765300"/>
            <a:ext cx="8293100" cy="4114800"/>
          </a:xfrm>
        </p:spPr>
        <p:txBody>
          <a:bodyPr>
            <a:normAutofit fontScale="92500"/>
          </a:bodyPr>
          <a:lstStyle/>
          <a:p>
            <a:pPr>
              <a:lnSpc>
                <a:spcPct val="90000"/>
              </a:lnSpc>
              <a:buFont typeface="Wingdings" pitchFamily="2" charset="2"/>
              <a:buNone/>
            </a:pPr>
            <a:r>
              <a:rPr lang="en-US" sz="2800" b="1">
                <a:cs typeface="Times New Roman" pitchFamily="18" charset="0"/>
              </a:rPr>
              <a:t>Practical approach:</a:t>
            </a:r>
          </a:p>
          <a:p>
            <a:pPr>
              <a:lnSpc>
                <a:spcPct val="90000"/>
              </a:lnSpc>
            </a:pPr>
            <a:r>
              <a:rPr lang="en-US" sz="2800">
                <a:cs typeface="Times New Roman" pitchFamily="18" charset="0"/>
              </a:rPr>
              <a:t>Come up with methods (protocols) to ensure serializability.</a:t>
            </a:r>
            <a:r>
              <a:rPr lang="en-US" sz="2800" b="1">
                <a:cs typeface="Times New Roman" pitchFamily="18" charset="0"/>
              </a:rPr>
              <a:t> </a:t>
            </a:r>
          </a:p>
          <a:p>
            <a:pPr>
              <a:lnSpc>
                <a:spcPct val="90000"/>
              </a:lnSpc>
            </a:pPr>
            <a:r>
              <a:rPr lang="en-US" sz="2800">
                <a:cs typeface="Times New Roman" pitchFamily="18" charset="0"/>
              </a:rPr>
              <a:t>It’s not possible to determine when a schedule begins and when it ends. Hence, we reduce the problem of checking the whole schedule to checking only a </a:t>
            </a:r>
            <a:r>
              <a:rPr lang="en-US" sz="2800" i="1">
                <a:cs typeface="Times New Roman" pitchFamily="18" charset="0"/>
              </a:rPr>
              <a:t>committed project</a:t>
            </a:r>
            <a:r>
              <a:rPr lang="en-US" sz="2800">
                <a:cs typeface="Times New Roman" pitchFamily="18" charset="0"/>
              </a:rPr>
              <a:t> of the schedule (i.e. operations from only the committed transactions.)</a:t>
            </a:r>
          </a:p>
          <a:p>
            <a:pPr>
              <a:lnSpc>
                <a:spcPct val="90000"/>
              </a:lnSpc>
            </a:pPr>
            <a:r>
              <a:rPr lang="en-US" sz="2800">
                <a:cs typeface="Times New Roman" pitchFamily="18" charset="0"/>
              </a:rPr>
              <a:t>Current approach used in most DBMSs: </a:t>
            </a:r>
          </a:p>
          <a:p>
            <a:pPr lvl="1">
              <a:lnSpc>
                <a:spcPct val="90000"/>
              </a:lnSpc>
            </a:pPr>
            <a:r>
              <a:rPr lang="en-US" sz="2400">
                <a:cs typeface="Times New Roman" pitchFamily="18" charset="0"/>
              </a:rPr>
              <a:t>Use of locks with two phase locking</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114CE8AC-55C4-40D0-9E6B-D4A71213F3EC}" type="slidenum">
              <a:rPr lang="en-US"/>
              <a:pPr/>
              <a:t>37</a:t>
            </a:fld>
            <a:endParaRPr lang="en-US"/>
          </a:p>
        </p:txBody>
      </p:sp>
      <p:sp>
        <p:nvSpPr>
          <p:cNvPr id="300034" name="Rectangle 2"/>
          <p:cNvSpPr>
            <a:spLocks noGrp="1" noChangeArrowheads="1"/>
          </p:cNvSpPr>
          <p:nvPr>
            <p:ph type="title"/>
          </p:nvPr>
        </p:nvSpPr>
        <p:spPr>
          <a:xfrm>
            <a:off x="685800" y="457200"/>
            <a:ext cx="7772400" cy="1143000"/>
          </a:xfrm>
        </p:spPr>
        <p:txBody>
          <a:bodyPr>
            <a:normAutofit fontScale="90000"/>
          </a:bodyPr>
          <a:lstStyle/>
          <a:p>
            <a:r>
              <a:rPr lang="en-US">
                <a:cs typeface="Times New Roman" pitchFamily="18" charset="0"/>
              </a:rPr>
              <a:t>Characterizing Schedules based on Serializability (11)</a:t>
            </a:r>
          </a:p>
        </p:txBody>
      </p:sp>
      <p:sp>
        <p:nvSpPr>
          <p:cNvPr id="300035" name="Rectangle 3"/>
          <p:cNvSpPr>
            <a:spLocks noGrp="1" noChangeArrowheads="1"/>
          </p:cNvSpPr>
          <p:nvPr>
            <p:ph type="body" idx="1"/>
          </p:nvPr>
        </p:nvSpPr>
        <p:spPr>
          <a:xfrm>
            <a:off x="482601" y="1765300"/>
            <a:ext cx="8496300" cy="4114800"/>
          </a:xfrm>
        </p:spPr>
        <p:txBody>
          <a:bodyPr/>
          <a:lstStyle/>
          <a:p>
            <a:pPr marL="609600" indent="-609600">
              <a:buFont typeface="Wingdings" pitchFamily="2" charset="2"/>
              <a:buNone/>
            </a:pPr>
            <a:r>
              <a:rPr lang="en-US" sz="2800" b="1">
                <a:cs typeface="Times New Roman" pitchFamily="18" charset="0"/>
              </a:rPr>
              <a:t>Testing for conflict serializability </a:t>
            </a:r>
          </a:p>
          <a:p>
            <a:pPr marL="609600" indent="-609600">
              <a:buFont typeface="Wingdings" pitchFamily="2" charset="2"/>
              <a:buNone/>
            </a:pPr>
            <a:r>
              <a:rPr lang="en-US" sz="2800" b="1">
                <a:cs typeface="Times New Roman" pitchFamily="18" charset="0"/>
              </a:rPr>
              <a:t>Algorithm 17.1:</a:t>
            </a:r>
            <a:r>
              <a:rPr lang="en-US" sz="2800">
                <a:cs typeface="Times New Roman" pitchFamily="18" charset="0"/>
              </a:rPr>
              <a:t> </a:t>
            </a:r>
          </a:p>
          <a:p>
            <a:pPr marL="609600" indent="-609600">
              <a:buFont typeface="Wingdings" pitchFamily="2" charset="2"/>
              <a:buAutoNum type="arabicPeriod"/>
            </a:pPr>
            <a:r>
              <a:rPr lang="en-US" sz="2400">
                <a:cs typeface="Times New Roman" pitchFamily="18" charset="0"/>
              </a:rPr>
              <a:t>Looks at only read_Item (X) and write_Item (X) operations</a:t>
            </a:r>
          </a:p>
          <a:p>
            <a:pPr marL="609600" indent="-609600">
              <a:buFont typeface="Wingdings" pitchFamily="2" charset="2"/>
              <a:buAutoNum type="arabicPeriod"/>
            </a:pPr>
            <a:r>
              <a:rPr lang="en-US" sz="2400">
                <a:cs typeface="Times New Roman" pitchFamily="18" charset="0"/>
              </a:rPr>
              <a:t>Constructs a precedence graph (serialization graph) - a graph with directed edges </a:t>
            </a:r>
          </a:p>
          <a:p>
            <a:pPr marL="609600" indent="-609600">
              <a:buFont typeface="Wingdings" pitchFamily="2" charset="2"/>
              <a:buAutoNum type="arabicPeriod"/>
            </a:pPr>
            <a:r>
              <a:rPr lang="en-US" sz="2400">
                <a:cs typeface="Times New Roman" pitchFamily="18" charset="0"/>
              </a:rPr>
              <a:t>An edge is created from T</a:t>
            </a:r>
            <a:r>
              <a:rPr lang="en-US" sz="2400" baseline="-30000">
                <a:cs typeface="Times New Roman" pitchFamily="18" charset="0"/>
              </a:rPr>
              <a:t>i </a:t>
            </a:r>
            <a:r>
              <a:rPr lang="en-US" sz="2400">
                <a:cs typeface="Times New Roman" pitchFamily="18" charset="0"/>
              </a:rPr>
              <a:t> to  T</a:t>
            </a:r>
            <a:r>
              <a:rPr lang="en-US" sz="2400" baseline="-30000">
                <a:cs typeface="Times New Roman" pitchFamily="18" charset="0"/>
              </a:rPr>
              <a:t>j</a:t>
            </a:r>
            <a:r>
              <a:rPr lang="en-US" sz="2400">
                <a:cs typeface="Times New Roman" pitchFamily="18" charset="0"/>
              </a:rPr>
              <a:t> if one of the operations in  T</a:t>
            </a:r>
            <a:r>
              <a:rPr lang="en-US" sz="2400" baseline="-30000">
                <a:cs typeface="Times New Roman" pitchFamily="18" charset="0"/>
              </a:rPr>
              <a:t>i</a:t>
            </a:r>
            <a:r>
              <a:rPr lang="en-US" sz="2400">
                <a:cs typeface="Times New Roman" pitchFamily="18" charset="0"/>
              </a:rPr>
              <a:t>  appears before a conflicting operation in T</a:t>
            </a:r>
            <a:r>
              <a:rPr lang="en-US" sz="2400" baseline="-30000">
                <a:cs typeface="Times New Roman" pitchFamily="18" charset="0"/>
              </a:rPr>
              <a:t>j</a:t>
            </a:r>
          </a:p>
          <a:p>
            <a:pPr marL="609600" indent="-609600">
              <a:buFont typeface="Wingdings" pitchFamily="2" charset="2"/>
              <a:buAutoNum type="arabicPeriod"/>
            </a:pPr>
            <a:r>
              <a:rPr lang="en-US" sz="2400">
                <a:cs typeface="Times New Roman" pitchFamily="18" charset="0"/>
              </a:rPr>
              <a:t>The schedule</a:t>
            </a:r>
            <a:r>
              <a:rPr lang="en-US" sz="2400" baseline="-30000">
                <a:cs typeface="Times New Roman" pitchFamily="18" charset="0"/>
              </a:rPr>
              <a:t> </a:t>
            </a:r>
            <a:r>
              <a:rPr lang="en-US" sz="2400">
                <a:cs typeface="Times New Roman" pitchFamily="18" charset="0"/>
              </a:rPr>
              <a:t>is serializable if and only if the precedence graph has no cycles.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827584" y="980728"/>
            <a:ext cx="7272808" cy="5544616"/>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FD2AE810-92F2-4E55-B355-90A02B98BBF2}" type="slidenum">
              <a:rPr lang="en-US"/>
              <a:pPr/>
              <a:t>39</a:t>
            </a:fld>
            <a:endParaRPr lang="en-US"/>
          </a:p>
        </p:txBody>
      </p:sp>
      <p:sp>
        <p:nvSpPr>
          <p:cNvPr id="319490" name="Rectangle 2"/>
          <p:cNvSpPr>
            <a:spLocks noGrp="1" noChangeArrowheads="1"/>
          </p:cNvSpPr>
          <p:nvPr>
            <p:ph type="title"/>
          </p:nvPr>
        </p:nvSpPr>
        <p:spPr/>
        <p:txBody>
          <a:bodyPr>
            <a:normAutofit fontScale="90000"/>
          </a:bodyPr>
          <a:lstStyle/>
          <a:p>
            <a:r>
              <a:rPr lang="en-US" sz="2400" b="1"/>
              <a:t>FIGURE 17.7</a:t>
            </a:r>
            <a:br>
              <a:rPr lang="en-US" sz="2400" b="1"/>
            </a:br>
            <a:r>
              <a:rPr lang="en-US" sz="1800"/>
              <a:t>Constructing the precedence graphs for schedules </a:t>
            </a:r>
            <a:r>
              <a:rPr lang="en-US" sz="1800" i="1"/>
              <a:t>A </a:t>
            </a:r>
            <a:r>
              <a:rPr lang="en-US" sz="1800"/>
              <a:t>and </a:t>
            </a:r>
            <a:r>
              <a:rPr lang="en-US" sz="1800" i="1"/>
              <a:t>D</a:t>
            </a:r>
            <a:r>
              <a:rPr lang="en-US" sz="1800"/>
              <a:t> from Figure 17.5 to test for conflict serializability. (a) Precedence graph for serial schedule </a:t>
            </a:r>
            <a:r>
              <a:rPr lang="en-US" sz="1800" i="1"/>
              <a:t>A</a:t>
            </a:r>
            <a:r>
              <a:rPr lang="en-US" sz="1800"/>
              <a:t>. (b) Precedence graph for serial schedule </a:t>
            </a:r>
            <a:r>
              <a:rPr lang="en-US" sz="1800" i="1"/>
              <a:t>B</a:t>
            </a:r>
            <a:r>
              <a:rPr lang="en-US" sz="1800"/>
              <a:t>. (c) Precedence graph for schedule </a:t>
            </a:r>
            <a:r>
              <a:rPr lang="en-US" sz="1800" i="1"/>
              <a:t>C</a:t>
            </a:r>
            <a:r>
              <a:rPr lang="en-US" sz="1800"/>
              <a:t> (not serializable). (d) Precedence graph for schedule </a:t>
            </a:r>
            <a:r>
              <a:rPr lang="en-US" sz="1800" i="1"/>
              <a:t>D</a:t>
            </a:r>
            <a:r>
              <a:rPr lang="en-US" sz="1800"/>
              <a:t> (serializable, equivalent to schedule </a:t>
            </a:r>
            <a:r>
              <a:rPr lang="en-US" sz="1800" i="1"/>
              <a:t>A</a:t>
            </a:r>
            <a:r>
              <a:rPr lang="en-US" sz="1800"/>
              <a:t>).</a:t>
            </a:r>
            <a:endParaRPr lang="en-US"/>
          </a:p>
        </p:txBody>
      </p:sp>
      <p:pic>
        <p:nvPicPr>
          <p:cNvPr id="319491" name="Picture 3" descr="31755_FIG1907.gif                                              0001035BEeyore                         B91DCF3B:"/>
          <p:cNvPicPr>
            <a:picLocks noGrp="1" noChangeAspect="1" noChangeArrowheads="1"/>
          </p:cNvPicPr>
          <p:nvPr>
            <p:ph idx="1"/>
          </p:nvPr>
        </p:nvPicPr>
        <p:blipFill>
          <a:blip r:embed="rId2" cstate="print"/>
          <a:srcRect/>
          <a:stretch>
            <a:fillRect/>
          </a:stretch>
        </p:blipFill>
        <p:spPr>
          <a:xfrm>
            <a:off x="863600" y="2768600"/>
            <a:ext cx="7366000" cy="3332163"/>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cs typeface="Times New Roman" pitchFamily="18" charset="0"/>
              </a:rPr>
              <a:t>Introduction to Transaction Processing (2)</a:t>
            </a:r>
            <a:endParaRPr lang="en-IN" sz="3600" dirty="0"/>
          </a:p>
        </p:txBody>
      </p:sp>
      <p:sp>
        <p:nvSpPr>
          <p:cNvPr id="3" name="Content Placeholder 2"/>
          <p:cNvSpPr>
            <a:spLocks noGrp="1"/>
          </p:cNvSpPr>
          <p:nvPr>
            <p:ph idx="1"/>
          </p:nvPr>
        </p:nvSpPr>
        <p:spPr/>
        <p:txBody>
          <a:bodyPr>
            <a:normAutofit fontScale="92500" lnSpcReduction="20000"/>
          </a:bodyPr>
          <a:lstStyle/>
          <a:p>
            <a:pPr>
              <a:lnSpc>
                <a:spcPct val="90000"/>
              </a:lnSpc>
            </a:pPr>
            <a:r>
              <a:rPr lang="en-US" sz="3200" b="1" dirty="0" smtClean="0">
                <a:cs typeface="Times New Roman" pitchFamily="18" charset="0"/>
              </a:rPr>
              <a:t>A Transaction: </a:t>
            </a:r>
            <a:r>
              <a:rPr lang="en-US" sz="2800" dirty="0" smtClean="0">
                <a:cs typeface="Times New Roman" pitchFamily="18" charset="0"/>
              </a:rPr>
              <a:t>logical unit of database processing that includes one or more access operations (read -retrieval, write - insert or update, delete).</a:t>
            </a:r>
          </a:p>
          <a:p>
            <a:pPr>
              <a:lnSpc>
                <a:spcPct val="90000"/>
              </a:lnSpc>
            </a:pPr>
            <a:r>
              <a:rPr lang="en-US" sz="3200" b="1" dirty="0" smtClean="0">
                <a:cs typeface="Times New Roman" pitchFamily="18" charset="0"/>
              </a:rPr>
              <a:t>A transaction (set of operations) </a:t>
            </a:r>
            <a:r>
              <a:rPr lang="en-US" sz="2800" dirty="0" smtClean="0">
                <a:cs typeface="Times New Roman" pitchFamily="18" charset="0"/>
              </a:rPr>
              <a:t>may be stand-alone specified in a high level language like SQL submitted interactively, or may be embedded within a program.</a:t>
            </a:r>
          </a:p>
          <a:p>
            <a:pPr>
              <a:lnSpc>
                <a:spcPct val="90000"/>
              </a:lnSpc>
            </a:pPr>
            <a:r>
              <a:rPr lang="en-US" sz="3200" b="1" dirty="0" smtClean="0">
                <a:cs typeface="Times New Roman" pitchFamily="18" charset="0"/>
              </a:rPr>
              <a:t>Transaction boundaries</a:t>
            </a:r>
            <a:r>
              <a:rPr lang="en-US" sz="3200" dirty="0" smtClean="0">
                <a:cs typeface="Times New Roman" pitchFamily="18" charset="0"/>
              </a:rPr>
              <a:t>: </a:t>
            </a:r>
            <a:r>
              <a:rPr lang="en-US" sz="2800" dirty="0" smtClean="0">
                <a:cs typeface="Times New Roman" pitchFamily="18" charset="0"/>
              </a:rPr>
              <a:t>Begin and End transaction.</a:t>
            </a:r>
          </a:p>
          <a:p>
            <a:pPr>
              <a:lnSpc>
                <a:spcPct val="90000"/>
              </a:lnSpc>
            </a:pPr>
            <a:r>
              <a:rPr lang="en-US" sz="3200" dirty="0" smtClean="0">
                <a:cs typeface="Times New Roman" pitchFamily="18" charset="0"/>
              </a:rPr>
              <a:t>An </a:t>
            </a:r>
            <a:r>
              <a:rPr lang="en-US" sz="3200" b="1" dirty="0" smtClean="0">
                <a:cs typeface="Times New Roman" pitchFamily="18" charset="0"/>
              </a:rPr>
              <a:t>application program</a:t>
            </a:r>
            <a:r>
              <a:rPr lang="en-US" sz="3200" dirty="0" smtClean="0">
                <a:cs typeface="Times New Roman" pitchFamily="18" charset="0"/>
              </a:rPr>
              <a:t> may contain several transactions separated by the Begin and End transaction boundaries.</a:t>
            </a:r>
            <a:r>
              <a:rPr lang="en-US" sz="3200" dirty="0" smtClean="0"/>
              <a:t> </a:t>
            </a:r>
          </a:p>
          <a:p>
            <a:pPr>
              <a:buNone/>
            </a:pPr>
            <a:endParaRPr lang="en-I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53537C77-1AF3-496C-8AC9-C48F85E8EA15}" type="slidenum">
              <a:rPr lang="en-US"/>
              <a:pPr/>
              <a:t>40</a:t>
            </a:fld>
            <a:endParaRPr lang="en-US"/>
          </a:p>
        </p:txBody>
      </p:sp>
      <p:sp>
        <p:nvSpPr>
          <p:cNvPr id="320514" name="Rectangle 2"/>
          <p:cNvSpPr>
            <a:spLocks noGrp="1" noChangeArrowheads="1"/>
          </p:cNvSpPr>
          <p:nvPr>
            <p:ph type="title"/>
          </p:nvPr>
        </p:nvSpPr>
        <p:spPr/>
        <p:txBody>
          <a:bodyPr/>
          <a:lstStyle/>
          <a:p>
            <a:r>
              <a:rPr lang="en-US" sz="2400" b="1"/>
              <a:t>FIGURE 17.8</a:t>
            </a:r>
            <a:br>
              <a:rPr lang="en-US" sz="2400" b="1"/>
            </a:br>
            <a:r>
              <a:rPr lang="en-US" sz="2400"/>
              <a:t>Another example of serializability testing. (a) The READ and WRITE operations of three transactions </a:t>
            </a:r>
            <a:r>
              <a:rPr lang="en-US" sz="2400" i="1"/>
              <a:t>T</a:t>
            </a:r>
            <a:r>
              <a:rPr lang="en-US" sz="2400" baseline="-25000"/>
              <a:t>1</a:t>
            </a:r>
            <a:r>
              <a:rPr lang="en-US" sz="2400"/>
              <a:t>, </a:t>
            </a:r>
            <a:r>
              <a:rPr lang="en-US" sz="2400" i="1"/>
              <a:t>T</a:t>
            </a:r>
            <a:r>
              <a:rPr lang="en-US" sz="2400" baseline="-25000"/>
              <a:t>2</a:t>
            </a:r>
            <a:r>
              <a:rPr lang="en-US" sz="2400"/>
              <a:t>, and </a:t>
            </a:r>
            <a:r>
              <a:rPr lang="en-US" sz="2400" i="1"/>
              <a:t>T</a:t>
            </a:r>
            <a:r>
              <a:rPr lang="en-US" sz="2400" baseline="-25000"/>
              <a:t>3</a:t>
            </a:r>
            <a:r>
              <a:rPr lang="en-US" sz="2400"/>
              <a:t>. </a:t>
            </a:r>
            <a:endParaRPr lang="en-US"/>
          </a:p>
        </p:txBody>
      </p:sp>
      <p:pic>
        <p:nvPicPr>
          <p:cNvPr id="320515" name="Picture 3" descr="31755_FIG1908a.gif                                             0001035BEeyore                         B91DCF3B:"/>
          <p:cNvPicPr>
            <a:picLocks noGrp="1" noChangeAspect="1" noChangeArrowheads="1"/>
          </p:cNvPicPr>
          <p:nvPr>
            <p:ph idx="1"/>
          </p:nvPr>
        </p:nvPicPr>
        <p:blipFill>
          <a:blip r:embed="rId2" cstate="print"/>
          <a:srcRect/>
          <a:stretch>
            <a:fillRect/>
          </a:stretch>
        </p:blipFill>
        <p:spPr>
          <a:xfrm>
            <a:off x="685800" y="2903539"/>
            <a:ext cx="7772400" cy="2268537"/>
          </a:xfr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40A14F7B-C15D-45D1-8F7E-CB78F13C18A0}" type="slidenum">
              <a:rPr lang="en-US"/>
              <a:pPr/>
              <a:t>41</a:t>
            </a:fld>
            <a:endParaRPr lang="en-US"/>
          </a:p>
        </p:txBody>
      </p:sp>
      <p:sp>
        <p:nvSpPr>
          <p:cNvPr id="321538" name="Rectangle 2"/>
          <p:cNvSpPr>
            <a:spLocks noGrp="1" noChangeArrowheads="1"/>
          </p:cNvSpPr>
          <p:nvPr>
            <p:ph type="title"/>
          </p:nvPr>
        </p:nvSpPr>
        <p:spPr>
          <a:xfrm>
            <a:off x="606426" y="211138"/>
            <a:ext cx="8316913" cy="1117600"/>
          </a:xfrm>
        </p:spPr>
        <p:txBody>
          <a:bodyPr/>
          <a:lstStyle/>
          <a:p>
            <a:r>
              <a:rPr lang="en-US" sz="2400" b="1"/>
              <a:t>FIGURE 17.8 (continued)</a:t>
            </a:r>
            <a:br>
              <a:rPr lang="en-US" sz="2400" b="1"/>
            </a:br>
            <a:r>
              <a:rPr lang="en-US" sz="2400"/>
              <a:t>Another example of serializability testing. (b) Schedule </a:t>
            </a:r>
            <a:r>
              <a:rPr lang="en-US" sz="2400" i="1"/>
              <a:t>E</a:t>
            </a:r>
            <a:r>
              <a:rPr lang="en-US" sz="2400"/>
              <a:t>.</a:t>
            </a:r>
            <a:endParaRPr lang="en-US"/>
          </a:p>
        </p:txBody>
      </p:sp>
      <p:pic>
        <p:nvPicPr>
          <p:cNvPr id="321539" name="Picture 3" descr="31755_FIG1908b.gif                                             0001035BEeyore                         B91DCF3B:"/>
          <p:cNvPicPr>
            <a:picLocks noGrp="1" noChangeAspect="1" noChangeArrowheads="1"/>
          </p:cNvPicPr>
          <p:nvPr>
            <p:ph idx="1"/>
          </p:nvPr>
        </p:nvPicPr>
        <p:blipFill>
          <a:blip r:embed="rId2" cstate="print"/>
          <a:srcRect/>
          <a:stretch>
            <a:fillRect/>
          </a:stretch>
        </p:blipFill>
        <p:spPr>
          <a:xfrm>
            <a:off x="1177926" y="1485900"/>
            <a:ext cx="6607175" cy="4610100"/>
          </a:xfr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Chapter 17-</a:t>
            </a:r>
            <a:fld id="{B4C01380-FC01-42D6-87BC-F105BF68857F}" type="slidenum">
              <a:rPr lang="en-US"/>
              <a:pPr/>
              <a:t>42</a:t>
            </a:fld>
            <a:endParaRPr lang="en-US"/>
          </a:p>
        </p:txBody>
      </p:sp>
      <p:sp>
        <p:nvSpPr>
          <p:cNvPr id="322562" name="Rectangle 2"/>
          <p:cNvSpPr>
            <a:spLocks noGrp="1" noChangeArrowheads="1"/>
          </p:cNvSpPr>
          <p:nvPr>
            <p:ph type="title"/>
          </p:nvPr>
        </p:nvSpPr>
        <p:spPr>
          <a:xfrm>
            <a:off x="457200" y="228600"/>
            <a:ext cx="8280400" cy="1143000"/>
          </a:xfrm>
        </p:spPr>
        <p:txBody>
          <a:bodyPr/>
          <a:lstStyle/>
          <a:p>
            <a:r>
              <a:rPr lang="en-US" sz="2400" b="1"/>
              <a:t>FIGURE 17.8 (continued)</a:t>
            </a:r>
            <a:br>
              <a:rPr lang="en-US" sz="2400" b="1"/>
            </a:br>
            <a:r>
              <a:rPr lang="en-US" sz="2400"/>
              <a:t>Another example of serializability testing. (c) Schedule </a:t>
            </a:r>
            <a:r>
              <a:rPr lang="en-US" sz="2400" i="1"/>
              <a:t>F</a:t>
            </a:r>
            <a:r>
              <a:rPr lang="en-US" sz="2400"/>
              <a:t>.</a:t>
            </a:r>
            <a:endParaRPr lang="en-US"/>
          </a:p>
        </p:txBody>
      </p:sp>
      <p:pic>
        <p:nvPicPr>
          <p:cNvPr id="322563" name="Picture 3" descr="31755_FIG1908c.gif                                             0001035BEeyore                         B91DCF3B:"/>
          <p:cNvPicPr>
            <a:picLocks noGrp="1" noChangeAspect="1" noChangeArrowheads="1"/>
          </p:cNvPicPr>
          <p:nvPr>
            <p:ph idx="1"/>
          </p:nvPr>
        </p:nvPicPr>
        <p:blipFill>
          <a:blip r:embed="rId2" cstate="print"/>
          <a:srcRect/>
          <a:stretch>
            <a:fillRect/>
          </a:stretch>
        </p:blipFill>
        <p:spPr>
          <a:xfrm>
            <a:off x="1106489" y="1371600"/>
            <a:ext cx="6738937" cy="4813300"/>
          </a:xfr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			</a:t>
            </a:r>
          </a:p>
          <a:p>
            <a:pPr>
              <a:buNone/>
            </a:pPr>
            <a:endParaRPr lang="en-US" dirty="0" smtClean="0"/>
          </a:p>
          <a:p>
            <a:pPr>
              <a:buNone/>
            </a:pPr>
            <a:r>
              <a:rPr lang="en-US" dirty="0" smtClean="0"/>
              <a:t>				</a:t>
            </a:r>
            <a:r>
              <a:rPr lang="en-US" sz="3200" dirty="0" smtClean="0"/>
              <a:t>THANK YOU</a:t>
            </a:r>
            <a:endParaRPr lang="en-IN"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cs typeface="Times New Roman" pitchFamily="18" charset="0"/>
              </a:rPr>
              <a:t>Introduction to Transaction Processing (3)</a:t>
            </a:r>
            <a:endParaRPr lang="en-IN" sz="3600" dirty="0"/>
          </a:p>
        </p:txBody>
      </p:sp>
      <p:sp>
        <p:nvSpPr>
          <p:cNvPr id="3" name="Content Placeholder 2"/>
          <p:cNvSpPr>
            <a:spLocks noGrp="1"/>
          </p:cNvSpPr>
          <p:nvPr>
            <p:ph idx="1"/>
          </p:nvPr>
        </p:nvSpPr>
        <p:spPr/>
        <p:txBody>
          <a:bodyPr>
            <a:normAutofit lnSpcReduction="10000"/>
          </a:bodyPr>
          <a:lstStyle/>
          <a:p>
            <a:pPr>
              <a:lnSpc>
                <a:spcPct val="90000"/>
              </a:lnSpc>
              <a:buFont typeface="Wingdings" pitchFamily="2" charset="2"/>
              <a:buNone/>
            </a:pPr>
            <a:r>
              <a:rPr lang="en-US" sz="2800" b="1" dirty="0" smtClean="0">
                <a:cs typeface="Times New Roman" pitchFamily="18" charset="0"/>
              </a:rPr>
              <a:t>SIMPLE MODEL OF A DATABASE (for purposes of discussing transactions):</a:t>
            </a:r>
            <a:endParaRPr lang="en-US" sz="2800" dirty="0" smtClean="0">
              <a:cs typeface="Times New Roman" pitchFamily="18" charset="0"/>
            </a:endParaRPr>
          </a:p>
          <a:p>
            <a:pPr>
              <a:lnSpc>
                <a:spcPct val="90000"/>
              </a:lnSpc>
            </a:pPr>
            <a:r>
              <a:rPr lang="en-US" sz="2800" b="1" dirty="0" smtClean="0">
                <a:cs typeface="Times New Roman" pitchFamily="18" charset="0"/>
              </a:rPr>
              <a:t>A database - </a:t>
            </a:r>
            <a:r>
              <a:rPr lang="en-US" sz="2400" dirty="0" smtClean="0">
                <a:cs typeface="Times New Roman" pitchFamily="18" charset="0"/>
              </a:rPr>
              <a:t>collection of named data items</a:t>
            </a:r>
          </a:p>
          <a:p>
            <a:pPr>
              <a:lnSpc>
                <a:spcPct val="90000"/>
              </a:lnSpc>
            </a:pPr>
            <a:r>
              <a:rPr lang="en-US" sz="2800" b="1" dirty="0" smtClean="0">
                <a:cs typeface="Times New Roman" pitchFamily="18" charset="0"/>
              </a:rPr>
              <a:t>Granularity of data</a:t>
            </a:r>
            <a:r>
              <a:rPr lang="en-US" sz="2400" dirty="0" smtClean="0">
                <a:cs typeface="Times New Roman" pitchFamily="18" charset="0"/>
              </a:rPr>
              <a:t> - a field, a record , or a whole disk block</a:t>
            </a:r>
            <a:r>
              <a:rPr lang="en-US" sz="2800" b="1" dirty="0" smtClean="0">
                <a:cs typeface="Times New Roman" pitchFamily="18" charset="0"/>
              </a:rPr>
              <a:t> </a:t>
            </a:r>
            <a:r>
              <a:rPr lang="en-US" sz="2400" dirty="0" smtClean="0">
                <a:cs typeface="Times New Roman" pitchFamily="18" charset="0"/>
              </a:rPr>
              <a:t>(Concepts are independent of granularity)</a:t>
            </a:r>
          </a:p>
          <a:p>
            <a:pPr>
              <a:lnSpc>
                <a:spcPct val="90000"/>
              </a:lnSpc>
            </a:pPr>
            <a:r>
              <a:rPr lang="en-US" sz="2800" dirty="0" smtClean="0">
                <a:cs typeface="Times New Roman" pitchFamily="18" charset="0"/>
              </a:rPr>
              <a:t>Basic operations are</a:t>
            </a:r>
            <a:r>
              <a:rPr lang="en-US" sz="2800" b="1" dirty="0" smtClean="0">
                <a:cs typeface="Times New Roman" pitchFamily="18" charset="0"/>
              </a:rPr>
              <a:t> read </a:t>
            </a:r>
            <a:r>
              <a:rPr lang="en-US" sz="2800" dirty="0" smtClean="0">
                <a:cs typeface="Times New Roman" pitchFamily="18" charset="0"/>
              </a:rPr>
              <a:t>and</a:t>
            </a:r>
            <a:r>
              <a:rPr lang="en-US" sz="2800" b="1" dirty="0" smtClean="0">
                <a:cs typeface="Times New Roman" pitchFamily="18" charset="0"/>
              </a:rPr>
              <a:t> write</a:t>
            </a:r>
          </a:p>
          <a:p>
            <a:pPr lvl="1">
              <a:lnSpc>
                <a:spcPct val="90000"/>
              </a:lnSpc>
            </a:pPr>
            <a:r>
              <a:rPr lang="en-US" b="1" dirty="0" err="1" smtClean="0">
                <a:cs typeface="Times New Roman" pitchFamily="18" charset="0"/>
              </a:rPr>
              <a:t>read_item</a:t>
            </a:r>
            <a:r>
              <a:rPr lang="en-US" b="1" dirty="0" smtClean="0">
                <a:cs typeface="Times New Roman" pitchFamily="18" charset="0"/>
              </a:rPr>
              <a:t>(X)</a:t>
            </a:r>
            <a:r>
              <a:rPr lang="en-US" dirty="0" smtClean="0">
                <a:cs typeface="Times New Roman" pitchFamily="18" charset="0"/>
              </a:rPr>
              <a:t>: Reads a database item named X into a program variable. To simplify our notation, we assume that </a:t>
            </a:r>
            <a:r>
              <a:rPr lang="en-US" i="1" dirty="0" smtClean="0">
                <a:cs typeface="Times New Roman" pitchFamily="18" charset="0"/>
              </a:rPr>
              <a:t>the program variable is also named X.</a:t>
            </a:r>
          </a:p>
          <a:p>
            <a:pPr lvl="1">
              <a:lnSpc>
                <a:spcPct val="90000"/>
              </a:lnSpc>
            </a:pPr>
            <a:r>
              <a:rPr lang="en-US" b="1" dirty="0" err="1" smtClean="0">
                <a:cs typeface="Times New Roman" pitchFamily="18" charset="0"/>
              </a:rPr>
              <a:t>write_item</a:t>
            </a:r>
            <a:r>
              <a:rPr lang="en-US" b="1" dirty="0" smtClean="0">
                <a:cs typeface="Times New Roman" pitchFamily="18" charset="0"/>
              </a:rPr>
              <a:t>(X)</a:t>
            </a:r>
            <a:r>
              <a:rPr lang="en-US" dirty="0" smtClean="0">
                <a:cs typeface="Times New Roman" pitchFamily="18" charset="0"/>
              </a:rPr>
              <a:t>: Writes the value of program variable X into the database item named X.</a:t>
            </a:r>
            <a:endParaRPr lang="en-US" sz="2000" dirty="0" smtClean="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cs typeface="Times New Roman" pitchFamily="18" charset="0"/>
              </a:rPr>
              <a:t>Introduction to Transaction Processing (4)</a:t>
            </a:r>
            <a:endParaRPr lang="en-IN" sz="3600" dirty="0"/>
          </a:p>
        </p:txBody>
      </p:sp>
      <p:sp>
        <p:nvSpPr>
          <p:cNvPr id="3" name="Content Placeholder 2"/>
          <p:cNvSpPr>
            <a:spLocks noGrp="1"/>
          </p:cNvSpPr>
          <p:nvPr>
            <p:ph idx="1"/>
          </p:nvPr>
        </p:nvSpPr>
        <p:spPr/>
        <p:txBody>
          <a:bodyPr>
            <a:normAutofit fontScale="92500" lnSpcReduction="20000"/>
          </a:bodyPr>
          <a:lstStyle/>
          <a:p>
            <a:pPr marL="533400" indent="-533400">
              <a:lnSpc>
                <a:spcPct val="90000"/>
              </a:lnSpc>
              <a:buFont typeface="Wingdings" pitchFamily="2" charset="2"/>
              <a:buNone/>
            </a:pPr>
            <a:r>
              <a:rPr lang="en-US" sz="2800" b="1" dirty="0" smtClean="0">
                <a:latin typeface="Palatino" charset="0"/>
                <a:cs typeface="Times New Roman" pitchFamily="18" charset="0"/>
              </a:rPr>
              <a:t>READ AND WRITE OPERATIONS:</a:t>
            </a:r>
          </a:p>
          <a:p>
            <a:pPr marL="533400" indent="-533400">
              <a:lnSpc>
                <a:spcPct val="90000"/>
              </a:lnSpc>
            </a:pPr>
            <a:r>
              <a:rPr lang="en-US" sz="2800" dirty="0" smtClean="0">
                <a:latin typeface="Palatino" charset="0"/>
                <a:cs typeface="Times New Roman" pitchFamily="18" charset="0"/>
              </a:rPr>
              <a:t>Basic unit of data transfer from the disk to the computer main memory is </a:t>
            </a:r>
            <a:r>
              <a:rPr lang="en-US" sz="2800" u="sng" dirty="0" smtClean="0">
                <a:latin typeface="Palatino" charset="0"/>
                <a:cs typeface="Times New Roman" pitchFamily="18" charset="0"/>
              </a:rPr>
              <a:t>one block</a:t>
            </a:r>
            <a:r>
              <a:rPr lang="en-US" sz="2800" dirty="0" smtClean="0">
                <a:latin typeface="Palatino" charset="0"/>
                <a:cs typeface="Times New Roman" pitchFamily="18" charset="0"/>
              </a:rPr>
              <a:t>. In general, a data item (what is read or written) will be the field of some record in the database, although it may be a larger unit such as a record or even a whole block.</a:t>
            </a:r>
          </a:p>
          <a:p>
            <a:pPr marL="533400" indent="-533400">
              <a:lnSpc>
                <a:spcPct val="90000"/>
              </a:lnSpc>
            </a:pPr>
            <a:r>
              <a:rPr lang="en-US" sz="2800" b="1" dirty="0" err="1" smtClean="0">
                <a:latin typeface="Palatino" charset="0"/>
                <a:cs typeface="Times New Roman" pitchFamily="18" charset="0"/>
              </a:rPr>
              <a:t>read_item</a:t>
            </a:r>
            <a:r>
              <a:rPr lang="en-US" sz="2800" b="1" dirty="0" smtClean="0">
                <a:latin typeface="Palatino" charset="0"/>
                <a:cs typeface="Times New Roman" pitchFamily="18" charset="0"/>
              </a:rPr>
              <a:t>(X) command includes the following steps:</a:t>
            </a:r>
          </a:p>
          <a:p>
            <a:pPr marL="533400" indent="-533400">
              <a:lnSpc>
                <a:spcPct val="90000"/>
              </a:lnSpc>
              <a:buFont typeface="Wingdings" pitchFamily="2" charset="2"/>
              <a:buAutoNum type="arabicPeriod"/>
            </a:pPr>
            <a:r>
              <a:rPr lang="en-US" sz="2400" dirty="0" smtClean="0">
                <a:latin typeface="Palatino" charset="0"/>
                <a:cs typeface="Times New Roman" pitchFamily="18" charset="0"/>
              </a:rPr>
              <a:t>Find the address of the disk block that contains item X.</a:t>
            </a:r>
          </a:p>
          <a:p>
            <a:pPr marL="533400" indent="-533400">
              <a:lnSpc>
                <a:spcPct val="90000"/>
              </a:lnSpc>
              <a:buFont typeface="Wingdings" pitchFamily="2" charset="2"/>
              <a:buAutoNum type="arabicPeriod"/>
            </a:pPr>
            <a:r>
              <a:rPr lang="en-US" sz="2400" dirty="0" smtClean="0">
                <a:latin typeface="Palatino" charset="0"/>
                <a:cs typeface="Times New Roman" pitchFamily="18" charset="0"/>
              </a:rPr>
              <a:t>Copy that disk block into a buffer in main memory (if that disk block is not already in some main memory buffer).</a:t>
            </a:r>
          </a:p>
          <a:p>
            <a:pPr marL="533400" indent="-533400">
              <a:lnSpc>
                <a:spcPct val="90000"/>
              </a:lnSpc>
              <a:buFont typeface="Wingdings" pitchFamily="2" charset="2"/>
              <a:buAutoNum type="arabicPeriod"/>
            </a:pPr>
            <a:r>
              <a:rPr lang="en-US" sz="2400" dirty="0" smtClean="0">
                <a:latin typeface="Palatino" charset="0"/>
                <a:cs typeface="Times New Roman" pitchFamily="18" charset="0"/>
              </a:rPr>
              <a:t>Copy item X from the buffer to the program variable named X.  </a:t>
            </a:r>
            <a:r>
              <a:rPr lang="en-US" sz="3200" dirty="0" smtClean="0"/>
              <a:t> </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332656"/>
            <a:ext cx="8229600" cy="1143000"/>
          </a:xfrm>
        </p:spPr>
        <p:txBody>
          <a:bodyPr>
            <a:normAutofit/>
          </a:bodyPr>
          <a:lstStyle/>
          <a:p>
            <a:r>
              <a:rPr lang="en-US" sz="3600" dirty="0" smtClean="0">
                <a:cs typeface="Times New Roman" pitchFamily="18" charset="0"/>
              </a:rPr>
              <a:t>Introduction to Transaction Processing (5)</a:t>
            </a:r>
            <a:endParaRPr lang="en-IN" sz="3600" dirty="0"/>
          </a:p>
        </p:txBody>
      </p:sp>
      <p:sp>
        <p:nvSpPr>
          <p:cNvPr id="3" name="Content Placeholder 2"/>
          <p:cNvSpPr>
            <a:spLocks noGrp="1"/>
          </p:cNvSpPr>
          <p:nvPr>
            <p:ph idx="1"/>
          </p:nvPr>
        </p:nvSpPr>
        <p:spPr/>
        <p:txBody>
          <a:bodyPr>
            <a:normAutofit fontScale="92500" lnSpcReduction="20000"/>
          </a:bodyPr>
          <a:lstStyle/>
          <a:p>
            <a:pPr marL="609600" indent="-609600">
              <a:lnSpc>
                <a:spcPct val="90000"/>
              </a:lnSpc>
              <a:buFont typeface="Wingdings" pitchFamily="2" charset="2"/>
              <a:buNone/>
            </a:pPr>
            <a:r>
              <a:rPr lang="en-US" sz="3200" b="1" dirty="0" smtClean="0">
                <a:latin typeface="Palatino" charset="0"/>
                <a:cs typeface="Times New Roman" pitchFamily="18" charset="0"/>
              </a:rPr>
              <a:t>READ AND WRITE OPERATIONS (cont.):</a:t>
            </a:r>
          </a:p>
          <a:p>
            <a:pPr marL="609600" indent="-609600" algn="just">
              <a:lnSpc>
                <a:spcPct val="90000"/>
              </a:lnSpc>
            </a:pPr>
            <a:r>
              <a:rPr lang="en-US" sz="2800" b="1" dirty="0" err="1" smtClean="0">
                <a:latin typeface="Palatino" charset="0"/>
                <a:cs typeface="Times New Roman" pitchFamily="18" charset="0"/>
              </a:rPr>
              <a:t>write_item</a:t>
            </a:r>
            <a:r>
              <a:rPr lang="en-US" sz="2800" b="1" dirty="0" smtClean="0">
                <a:latin typeface="Palatino" charset="0"/>
                <a:cs typeface="Times New Roman" pitchFamily="18" charset="0"/>
              </a:rPr>
              <a:t>(X) command includes the following steps:</a:t>
            </a:r>
            <a:endParaRPr lang="en-US" sz="2800" dirty="0" smtClean="0">
              <a:latin typeface="Palatino" charset="0"/>
              <a:cs typeface="Times New Roman" pitchFamily="18" charset="0"/>
            </a:endParaRPr>
          </a:p>
          <a:p>
            <a:pPr marL="609600" indent="-609600" algn="just">
              <a:lnSpc>
                <a:spcPct val="90000"/>
              </a:lnSpc>
              <a:buFont typeface="Wingdings" pitchFamily="2" charset="2"/>
              <a:buAutoNum type="arabicPeriod"/>
            </a:pPr>
            <a:r>
              <a:rPr lang="en-US" sz="2800" dirty="0" smtClean="0">
                <a:latin typeface="Palatino" charset="0"/>
                <a:cs typeface="Times New Roman" pitchFamily="18" charset="0"/>
              </a:rPr>
              <a:t>Find the address of the disk block that contains item X.</a:t>
            </a:r>
          </a:p>
          <a:p>
            <a:pPr marL="609600" indent="-609600" algn="just">
              <a:lnSpc>
                <a:spcPct val="90000"/>
              </a:lnSpc>
              <a:buFont typeface="Wingdings" pitchFamily="2" charset="2"/>
              <a:buAutoNum type="arabicPeriod"/>
            </a:pPr>
            <a:r>
              <a:rPr lang="en-US" sz="2800" dirty="0" smtClean="0">
                <a:latin typeface="Palatino" charset="0"/>
                <a:cs typeface="Times New Roman" pitchFamily="18" charset="0"/>
              </a:rPr>
              <a:t>Copy that disk block into a buffer in main memory (if that disk block is not already in some main memory buffer).</a:t>
            </a:r>
          </a:p>
          <a:p>
            <a:pPr marL="609600" indent="-609600" algn="just">
              <a:lnSpc>
                <a:spcPct val="90000"/>
              </a:lnSpc>
              <a:buFont typeface="Wingdings" pitchFamily="2" charset="2"/>
              <a:buAutoNum type="arabicPeriod"/>
            </a:pPr>
            <a:r>
              <a:rPr lang="en-US" sz="2800" dirty="0" smtClean="0">
                <a:latin typeface="Palatino" charset="0"/>
                <a:cs typeface="Times New Roman" pitchFamily="18" charset="0"/>
              </a:rPr>
              <a:t>Copy item X from the program variable named X into its correct location in the buffer.</a:t>
            </a:r>
          </a:p>
          <a:p>
            <a:pPr marL="609600" indent="-609600" algn="just">
              <a:lnSpc>
                <a:spcPct val="90000"/>
              </a:lnSpc>
              <a:buFont typeface="Wingdings" pitchFamily="2" charset="2"/>
              <a:buAutoNum type="arabicPeriod"/>
            </a:pPr>
            <a:r>
              <a:rPr lang="en-US" sz="2800" dirty="0" smtClean="0">
                <a:latin typeface="Palatino" charset="0"/>
                <a:cs typeface="Times New Roman" pitchFamily="18" charset="0"/>
              </a:rPr>
              <a:t>Store the updated block from the buffer back to disk (either immediately or at some later point in time). </a:t>
            </a:r>
          </a:p>
          <a:p>
            <a:pPr>
              <a:buNone/>
            </a:pP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t>FIGURE 17.2</a:t>
            </a:r>
            <a:br>
              <a:rPr lang="en-US" sz="2400" b="1" dirty="0" smtClean="0"/>
            </a:br>
            <a:r>
              <a:rPr lang="en-US" sz="2400" dirty="0" smtClean="0"/>
              <a:t>Two sample transactions. (a) Transaction </a:t>
            </a:r>
            <a:r>
              <a:rPr lang="en-US" sz="2400" i="1" dirty="0" smtClean="0"/>
              <a:t>T</a:t>
            </a:r>
            <a:r>
              <a:rPr lang="en-US" sz="2400" baseline="-25000" dirty="0" smtClean="0"/>
              <a:t>1</a:t>
            </a:r>
            <a:r>
              <a:rPr lang="en-US" sz="2400" dirty="0" smtClean="0"/>
              <a:t>. </a:t>
            </a:r>
            <a:br>
              <a:rPr lang="en-US" sz="2400" dirty="0" smtClean="0"/>
            </a:br>
            <a:r>
              <a:rPr lang="en-US" sz="2400" dirty="0" smtClean="0"/>
              <a:t>(b) Transaction </a:t>
            </a:r>
            <a:r>
              <a:rPr lang="en-US" sz="2400" i="1" dirty="0" smtClean="0"/>
              <a:t>T</a:t>
            </a:r>
            <a:r>
              <a:rPr lang="en-US" sz="2400" baseline="-25000" dirty="0" smtClean="0"/>
              <a:t>2</a:t>
            </a:r>
            <a:r>
              <a:rPr lang="en-US" sz="2400" dirty="0" smtClean="0"/>
              <a:t>.</a:t>
            </a:r>
            <a:endParaRPr lang="en-IN" sz="2400" dirty="0"/>
          </a:p>
        </p:txBody>
      </p:sp>
      <p:pic>
        <p:nvPicPr>
          <p:cNvPr id="4" name="Content Placeholder 3" descr="31755_FIG1902.gif                                              0001035BEeyore                         B91DCF3B:"/>
          <p:cNvPicPr>
            <a:picLocks noGrp="1" noChangeAspect="1" noChangeArrowheads="1"/>
          </p:cNvPicPr>
          <p:nvPr>
            <p:ph idx="1"/>
          </p:nvPr>
        </p:nvPicPr>
        <p:blipFill>
          <a:blip r:embed="rId2" cstate="print"/>
          <a:srcRect/>
          <a:stretch>
            <a:fillRect/>
          </a:stretch>
        </p:blipFill>
        <p:spPr>
          <a:xfrm>
            <a:off x="685800" y="2387601"/>
            <a:ext cx="7772400" cy="3300413"/>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04664"/>
            <a:ext cx="8229600" cy="1143000"/>
          </a:xfrm>
        </p:spPr>
        <p:txBody>
          <a:bodyPr>
            <a:normAutofit/>
          </a:bodyPr>
          <a:lstStyle/>
          <a:p>
            <a:r>
              <a:rPr lang="en-US" sz="3200" dirty="0" smtClean="0">
                <a:cs typeface="Times New Roman" pitchFamily="18" charset="0"/>
              </a:rPr>
              <a:t>Introduction to Transaction Processing (7)</a:t>
            </a:r>
            <a:endParaRPr lang="en-IN" sz="3200" dirty="0"/>
          </a:p>
        </p:txBody>
      </p:sp>
      <p:sp>
        <p:nvSpPr>
          <p:cNvPr id="3" name="Content Placeholder 2"/>
          <p:cNvSpPr>
            <a:spLocks noGrp="1"/>
          </p:cNvSpPr>
          <p:nvPr>
            <p:ph idx="1"/>
          </p:nvPr>
        </p:nvSpPr>
        <p:spPr/>
        <p:txBody>
          <a:bodyPr>
            <a:normAutofit fontScale="92500" lnSpcReduction="20000"/>
          </a:bodyPr>
          <a:lstStyle/>
          <a:p>
            <a:pPr>
              <a:buFont typeface="Wingdings" pitchFamily="2" charset="2"/>
              <a:buNone/>
            </a:pPr>
            <a:r>
              <a:rPr lang="en-US" sz="3200" b="1" dirty="0" smtClean="0"/>
              <a:t>Why Concurrency Control is needed:</a:t>
            </a:r>
          </a:p>
          <a:p>
            <a:r>
              <a:rPr lang="en-US" sz="2800" b="1" dirty="0" smtClean="0">
                <a:latin typeface="Palatino" charset="0"/>
                <a:cs typeface="Times New Roman" pitchFamily="18" charset="0"/>
              </a:rPr>
              <a:t>The Lost Update Problem.</a:t>
            </a:r>
            <a:r>
              <a:rPr lang="en-US" sz="2800" dirty="0" smtClean="0"/>
              <a:t> </a:t>
            </a:r>
          </a:p>
          <a:p>
            <a:pPr>
              <a:buFont typeface="Wingdings" pitchFamily="2" charset="2"/>
              <a:buNone/>
            </a:pPr>
            <a:r>
              <a:rPr lang="en-US" sz="2800" dirty="0" smtClean="0">
                <a:latin typeface="Palatino" charset="0"/>
                <a:cs typeface="Times New Roman" pitchFamily="18" charset="0"/>
              </a:rPr>
              <a:t>	This occurs when two transactions that access the same database items have their operations interleaved in a way that makes the value of some database item incorrect. </a:t>
            </a:r>
            <a:endParaRPr lang="en-US" sz="2800" dirty="0" smtClean="0"/>
          </a:p>
          <a:p>
            <a:r>
              <a:rPr lang="en-US" sz="2800" b="1" dirty="0" smtClean="0">
                <a:latin typeface="Palatino" charset="0"/>
                <a:cs typeface="Times New Roman" pitchFamily="18" charset="0"/>
              </a:rPr>
              <a:t>The Temporary Update (or Dirty Read) Problem.</a:t>
            </a:r>
            <a:r>
              <a:rPr lang="en-US" sz="2800" dirty="0" smtClean="0"/>
              <a:t> </a:t>
            </a:r>
          </a:p>
          <a:p>
            <a:pPr>
              <a:buFont typeface="Wingdings" pitchFamily="2" charset="2"/>
              <a:buNone/>
            </a:pPr>
            <a:r>
              <a:rPr lang="en-US" sz="2800" dirty="0" smtClean="0">
                <a:latin typeface="Palatino" charset="0"/>
                <a:cs typeface="Times New Roman" pitchFamily="18" charset="0"/>
              </a:rPr>
              <a:t>	This occurs when one transaction updates a database item and then the transaction fails for some reason (see Section 17.1.4). The updated item is accessed by another transaction before it is changed back to its original value.</a:t>
            </a:r>
            <a:r>
              <a:rPr lang="en-US" sz="2800" dirty="0" smtClean="0"/>
              <a:t> </a:t>
            </a:r>
          </a:p>
          <a:p>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44</TotalTime>
  <Words>2397</Words>
  <Application>Microsoft Office PowerPoint</Application>
  <PresentationFormat>On-screen Show (4:3)</PresentationFormat>
  <Paragraphs>195</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Flow</vt:lpstr>
      <vt:lpstr> Chapter 17  Introduction to Transaction Processing Concepts and Theory</vt:lpstr>
      <vt:lpstr>Chapter Outline</vt:lpstr>
      <vt:lpstr>Introduction to Transaction Processing (1)</vt:lpstr>
      <vt:lpstr>Introduction to Transaction Processing (2)</vt:lpstr>
      <vt:lpstr>Introduction to Transaction Processing (3)</vt:lpstr>
      <vt:lpstr>Introduction to Transaction Processing (4)</vt:lpstr>
      <vt:lpstr>Introduction to Transaction Processing (5)</vt:lpstr>
      <vt:lpstr>FIGURE 17.2 Two sample transactions. (a) Transaction T1.  (b) Transaction T2.</vt:lpstr>
      <vt:lpstr>Introduction to Transaction Processing (7)</vt:lpstr>
      <vt:lpstr>Introduction to Transaction Processing (8)</vt:lpstr>
      <vt:lpstr>FIGURE 17.3 Some problems  that occur when concurrent execution is uncontrolled. (a) The lost update problem. </vt:lpstr>
      <vt:lpstr>FIGURE 17.3 (continued) Some problems  that occur when concurrent execution is uncontrolled. (b) The temporary update problem.</vt:lpstr>
      <vt:lpstr>FIGURE 17.3 (continued)  Some problems  that occur when concurrent execution is uncontrolled. (c) The incorrect summary problem.</vt:lpstr>
      <vt:lpstr>Introduction to Transaction Processing (11)</vt:lpstr>
      <vt:lpstr>Introduction to Transaction Processing (12)</vt:lpstr>
      <vt:lpstr>Introduction to Transaction Processing (13)</vt:lpstr>
      <vt:lpstr>2 Transaction and System Concepts (1)</vt:lpstr>
      <vt:lpstr>Transaction and System Concepts (2)</vt:lpstr>
      <vt:lpstr>Transaction and System Concepts (3)</vt:lpstr>
      <vt:lpstr>Transaction and System Concepts (4)</vt:lpstr>
      <vt:lpstr>FIGURE 17.4 State transition diagram illustrating the states for transaction execution.</vt:lpstr>
      <vt:lpstr>Transaction and System Concepts (6)</vt:lpstr>
      <vt:lpstr>Transaction and System Concepts (7)</vt:lpstr>
      <vt:lpstr>Transaction and System Concepts (8)</vt:lpstr>
      <vt:lpstr>Transaction and System Concepts (9)</vt:lpstr>
      <vt:lpstr>Transaction and System Concepts (10)</vt:lpstr>
      <vt:lpstr>Transaction and System Concepts (11)</vt:lpstr>
      <vt:lpstr>3 Desirable Properties of Transactions (1)</vt:lpstr>
      <vt:lpstr>Desirable Properties of Transactions (2)</vt:lpstr>
      <vt:lpstr>4 Characterizing Schedules based on Recoverability (1)</vt:lpstr>
      <vt:lpstr>5 Characterizing Schedules based on Serializability (1)</vt:lpstr>
      <vt:lpstr>Characterizing Schedules based on Serializability (2)</vt:lpstr>
      <vt:lpstr>Slide 33</vt:lpstr>
      <vt:lpstr>Characterizing Schedules based on Serializability (3)</vt:lpstr>
      <vt:lpstr>Characterizing Schedules based on Serializability (4)</vt:lpstr>
      <vt:lpstr>Characterizing Schedules based on Serializability (5)</vt:lpstr>
      <vt:lpstr>Characterizing Schedules based on Serializability (11)</vt:lpstr>
      <vt:lpstr>Slide 38</vt:lpstr>
      <vt:lpstr>FIGURE 17.7 Constructing the precedence graphs for schedules A and D from Figure 17.5 to test for conflict serializability. (a) Precedence graph for serial schedule A. (b) Precedence graph for serial schedule B. (c) Precedence graph for schedule C (not serializable). (d) Precedence graph for schedule D (serializable, equivalent to schedule A).</vt:lpstr>
      <vt:lpstr>FIGURE 17.8 Another example of serializability testing. (a) The READ and WRITE operations of three transactions T1, T2, and T3. </vt:lpstr>
      <vt:lpstr>FIGURE 17.8 (continued) Another example of serializability testing. (b) Schedule E.</vt:lpstr>
      <vt:lpstr>FIGURE 17.8 (continued) Another example of serializability testing. (c) Schedule F.</vt:lpstr>
      <vt:lpstr>Slide 43</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17  Introduction to Transaction Processing Concepts and Theory</dc:title>
  <dc:creator>hp</dc:creator>
  <cp:lastModifiedBy>hp</cp:lastModifiedBy>
  <cp:revision>7</cp:revision>
  <dcterms:created xsi:type="dcterms:W3CDTF">2013-10-26T09:18:25Z</dcterms:created>
  <dcterms:modified xsi:type="dcterms:W3CDTF">2015-11-01T06:00:52Z</dcterms:modified>
</cp:coreProperties>
</file>