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3ECF68-8551-490B-AE51-532181DDF436}" type="datetimeFigureOut">
              <a:rPr lang="en-IN" smtClean="0"/>
              <a:pPr/>
              <a:t>07-11-2013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09DC9-70B7-4B98-9B93-598D073A381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000" b="1" dirty="0" smtClean="0"/>
              <a:t>Chapter 18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cs typeface="Times New Roman" pitchFamily="18" charset="0"/>
              </a:rPr>
              <a:t>Concurrency Control Techniques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b="0" dirty="0" smtClean="0">
              <a:cs typeface="Times New Roman" pitchFamily="18" charset="0"/>
            </a:endParaRPr>
          </a:p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b="0" dirty="0" smtClean="0">
                <a:cs typeface="Times New Roman" pitchFamily="18" charset="0"/>
              </a:rPr>
              <a:t>The following code performs the read operation:</a:t>
            </a:r>
          </a:p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sz="1800" b="0" dirty="0" smtClean="0">
                <a:cs typeface="Times New Roman" pitchFamily="18" charset="0"/>
              </a:rPr>
              <a:t>B: if 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800" b="0" dirty="0" smtClean="0">
                <a:cs typeface="Times New Roman" pitchFamily="18" charset="0"/>
              </a:rPr>
              <a:t>unlocked” then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</a:rPr>
              <a:t>begin 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b="0" dirty="0" smtClean="0">
                <a:cs typeface="Times New Roman" pitchFamily="18" charset="0"/>
              </a:rPr>
              <a:t> “read-locked”;</a:t>
            </a:r>
            <a:endParaRPr lang="en-US" sz="1800" b="0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(X)  1;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b="0" dirty="0" smtClean="0">
                <a:cs typeface="Times New Roman" pitchFamily="18" charset="0"/>
              </a:rPr>
              <a:t>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b="0" dirty="0" smtClean="0">
                <a:cs typeface="Times New Roman" pitchFamily="18" charset="0"/>
              </a:rPr>
              <a:t> “read-locked” then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</a:rPr>
              <a:t>	     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(X) 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(X) +1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  else begin wait (until LOCK (X) = “unlocked” and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   the lock manager wakes up the transaction);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   go to B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end;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b="0" dirty="0" smtClean="0">
              <a:cs typeface="Times New Roman" pitchFamily="18" charset="0"/>
            </a:endParaRPr>
          </a:p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b="0" dirty="0" smtClean="0">
                <a:cs typeface="Times New Roman" pitchFamily="18" charset="0"/>
              </a:rPr>
              <a:t>The following code performs the write lock operation:</a:t>
            </a:r>
          </a:p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sz="1800" b="0" dirty="0" smtClean="0">
                <a:cs typeface="Times New Roman" pitchFamily="18" charset="0"/>
              </a:rPr>
              <a:t>B: if 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800" b="0" dirty="0" smtClean="0">
                <a:cs typeface="Times New Roman" pitchFamily="18" charset="0"/>
              </a:rPr>
              <a:t>unlocked” then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</a:rPr>
              <a:t>begin 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b="0" dirty="0" smtClean="0">
                <a:cs typeface="Times New Roman" pitchFamily="18" charset="0"/>
              </a:rPr>
              <a:t> “</a:t>
            </a:r>
            <a:r>
              <a:rPr lang="en-US" sz="1800" dirty="0" smtClean="0">
                <a:cs typeface="Times New Roman" pitchFamily="18" charset="0"/>
              </a:rPr>
              <a:t>write</a:t>
            </a:r>
            <a:r>
              <a:rPr lang="en-US" sz="1800" b="0" dirty="0" smtClean="0">
                <a:cs typeface="Times New Roman" pitchFamily="18" charset="0"/>
              </a:rPr>
              <a:t>-locked”;</a:t>
            </a:r>
            <a:endParaRPr lang="en-US" sz="1800" b="0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else</a:t>
            </a:r>
          </a:p>
          <a:p>
            <a:pPr marL="685800" lvl="1" algn="just"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begin wait (until LOCK (X) = “unlocked” and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   the lock manager wakes up the transaction);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   go to B</a:t>
            </a:r>
          </a:p>
          <a:p>
            <a:pPr marL="685800" lvl="1" algn="just"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end;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b="0" dirty="0" smtClean="0">
              <a:cs typeface="Times New Roman" pitchFamily="18" charset="0"/>
            </a:endParaRPr>
          </a:p>
          <a:p>
            <a:pPr>
              <a:buClr>
                <a:srgbClr val="FF0000"/>
              </a:buClr>
              <a:buNone/>
              <a:tabLst>
                <a:tab pos="228600" algn="l"/>
                <a:tab pos="10287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b="0" dirty="0" smtClean="0">
                <a:cs typeface="Times New Roman" pitchFamily="18" charset="0"/>
              </a:rPr>
              <a:t>The following code performs the unlock operation:</a:t>
            </a:r>
          </a:p>
          <a:p>
            <a:pPr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sz="1800" b="0" dirty="0" smtClean="0">
                <a:cs typeface="Times New Roman" pitchFamily="18" charset="0"/>
              </a:rPr>
              <a:t>if 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800" b="0" dirty="0" smtClean="0">
                <a:cs typeface="Times New Roman" pitchFamily="18" charset="0"/>
              </a:rPr>
              <a:t>write-locked” then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</a:rPr>
              <a:t>begin 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b="0" dirty="0" smtClean="0">
                <a:cs typeface="Times New Roman" pitchFamily="18" charset="0"/>
              </a:rPr>
              <a:t> “unlocked”;</a:t>
            </a:r>
            <a:endParaRPr lang="en-US" sz="1800" b="0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 wakes up one of the transactions, if any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b="0" dirty="0" smtClean="0">
                <a:cs typeface="Times New Roman" pitchFamily="18" charset="0"/>
              </a:rPr>
              <a:t>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b="0" dirty="0" smtClean="0">
                <a:cs typeface="Times New Roman" pitchFamily="18" charset="0"/>
              </a:rPr>
              <a:t> “read-locked” then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</a:rPr>
              <a:t>	begin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</a:rPr>
              <a:t>	     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(X) 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(X) -1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      if 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(X) = 0 then 		  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      begin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1800" b="0" dirty="0" smtClean="0">
                <a:cs typeface="Times New Roman" pitchFamily="18" charset="0"/>
              </a:rPr>
              <a:t>LOCK (X) = “unlocked”;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	wake up one of the transactions, if any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      end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  <a:tab pos="10287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end;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None/>
              <a:tabLst>
                <a:tab pos="228600" algn="l"/>
              </a:tabLst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b="0" dirty="0" smtClean="0">
              <a:cs typeface="Times New Roman" pitchFamily="18" charset="0"/>
            </a:endParaRPr>
          </a:p>
          <a:p>
            <a:pPr>
              <a:buClr>
                <a:srgbClr val="FF0000"/>
              </a:buClr>
              <a:buNone/>
              <a:tabLst>
                <a:tab pos="228600" algn="l"/>
              </a:tabLst>
            </a:pPr>
            <a:r>
              <a:rPr lang="en-US" sz="2800" b="0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Lock conversion</a:t>
            </a:r>
          </a:p>
          <a:p>
            <a:pPr>
              <a:buClr>
                <a:srgbClr val="FF0000"/>
              </a:buClr>
              <a:buNone/>
              <a:tabLst>
                <a:tab pos="228600" algn="l"/>
              </a:tabLst>
            </a:pPr>
            <a:r>
              <a:rPr lang="en-US" dirty="0" smtClean="0">
                <a:cs typeface="Times New Roman" pitchFamily="18" charset="0"/>
              </a:rPr>
              <a:t>	     Lock upgrade: existing read lock to write lock</a:t>
            </a:r>
          </a:p>
          <a:p>
            <a:pPr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buFont typeface="Wingdings" pitchFamily="2" charset="2"/>
              <a:buNone/>
              <a:tabLst>
                <a:tab pos="228600" algn="l"/>
              </a:tabLst>
            </a:pPr>
            <a:r>
              <a:rPr lang="en-US" sz="2800" b="0" dirty="0" smtClean="0">
                <a:cs typeface="Times New Roman" pitchFamily="18" charset="0"/>
              </a:rPr>
              <a:t>		</a:t>
            </a:r>
            <a:r>
              <a:rPr lang="en-US" sz="1800" b="0" dirty="0" smtClean="0">
                <a:cs typeface="Times New Roman" pitchFamily="18" charset="0"/>
              </a:rPr>
              <a:t>if Ti has a read-lock (X) 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and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Tj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has no read-lock (X) (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 j) then</a:t>
            </a:r>
            <a:endParaRPr lang="en-US" sz="1800" b="0" dirty="0" smtClean="0">
              <a:cs typeface="Times New Roman" pitchFamily="18" charset="0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</a:rPr>
              <a:t>	     convert read-lock (X) to write-lock (X)</a:t>
            </a:r>
            <a:endParaRPr lang="en-US" sz="1800" b="0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   else</a:t>
            </a:r>
            <a:endParaRPr lang="en-US" sz="1800" b="0" dirty="0" smtClean="0">
              <a:cs typeface="Times New Roman" pitchFamily="18" charset="0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    force Ti to wait until </a:t>
            </a:r>
            <a:r>
              <a:rPr lang="en-US" sz="1800" b="0" dirty="0" err="1" smtClean="0">
                <a:cs typeface="Times New Roman" pitchFamily="18" charset="0"/>
                <a:sym typeface="Symbol" pitchFamily="18" charset="2"/>
              </a:rPr>
              <a:t>Tj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unlocks X</a:t>
            </a:r>
          </a:p>
          <a:p>
            <a:pPr marL="685800" lvl="1" algn="just">
              <a:lnSpc>
                <a:spcPct val="95000"/>
              </a:lnSpc>
              <a:spcBef>
                <a:spcPct val="10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dirty="0" smtClean="0">
                <a:cs typeface="Times New Roman" pitchFamily="18" charset="0"/>
              </a:rPr>
              <a:t>Lock downgrade: existing write lock to read lock</a:t>
            </a:r>
          </a:p>
          <a:p>
            <a:pPr>
              <a:lnSpc>
                <a:spcPct val="95000"/>
              </a:lnSpc>
              <a:spcBef>
                <a:spcPct val="60000"/>
              </a:spcBef>
              <a:buClr>
                <a:srgbClr val="FF0000"/>
              </a:buClr>
              <a:buFont typeface="Wingdings" pitchFamily="2" charset="2"/>
              <a:buNone/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</a:rPr>
              <a:t>	                Ti has a write-lock (X)    (*no transaction can have any lock on X*)</a:t>
            </a: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</a:rPr>
              <a:t>	     convert write-lock (X) to read-lock (X)</a:t>
            </a:r>
            <a:endParaRPr lang="en-US" sz="1800" b="0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tabLst>
                <a:tab pos="228600" algn="l"/>
              </a:tabLst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Two-Phase Locking Techniques: The algorithm</a:t>
            </a:r>
            <a:endParaRPr lang="en-US" b="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Two Phases</a:t>
            </a:r>
            <a:r>
              <a:rPr lang="en-US" sz="1800" b="0" dirty="0" smtClean="0">
                <a:cs typeface="Times New Roman" pitchFamily="18" charset="0"/>
              </a:rPr>
              <a:t>:  (a) Locking (Growing) (b) Unlocking (Shrinking).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Locking (Growing) Phase</a:t>
            </a:r>
            <a:r>
              <a:rPr lang="en-US" sz="1800" b="0" dirty="0" smtClean="0">
                <a:cs typeface="Times New Roman" pitchFamily="18" charset="0"/>
              </a:rPr>
              <a:t>:  A transaction applies locks (read or write) on desired data items one at a time.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Unlocking (Shrinking) Phase</a:t>
            </a:r>
            <a:r>
              <a:rPr lang="en-US" sz="1800" b="0" dirty="0" smtClean="0">
                <a:cs typeface="Times New Roman" pitchFamily="18" charset="0"/>
              </a:rPr>
              <a:t>: A transaction unlocks its locked data items one at a time.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Requirement:</a:t>
            </a:r>
            <a:r>
              <a:rPr lang="en-US" sz="1800" b="0" dirty="0" smtClean="0">
                <a:cs typeface="Times New Roman" pitchFamily="18" charset="0"/>
              </a:rPr>
              <a:t>  For a transaction these two phases must be mutually exclusively, that is, during locking phase unlocking phase must not start and during unlocking phase locking phase must not begin.</a:t>
            </a: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Two-Phase Locking Techniques: The algorithm</a:t>
            </a:r>
            <a:endParaRPr lang="en-US" b="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1800" u="sng" dirty="0" smtClean="0">
                <a:cs typeface="Times New Roman" pitchFamily="18" charset="0"/>
              </a:rPr>
              <a:t>T1</a:t>
            </a:r>
            <a:r>
              <a:rPr lang="en-US" sz="1800" dirty="0" smtClean="0">
                <a:cs typeface="Times New Roman" pitchFamily="18" charset="0"/>
              </a:rPr>
              <a:t>			</a:t>
            </a:r>
            <a:r>
              <a:rPr lang="en-US" sz="1800" u="sng" dirty="0" smtClean="0">
                <a:cs typeface="Times New Roman" pitchFamily="18" charset="0"/>
              </a:rPr>
              <a:t>T2</a:t>
            </a:r>
            <a:r>
              <a:rPr lang="en-US" sz="1800" dirty="0" smtClean="0">
                <a:cs typeface="Times New Roman" pitchFamily="18" charset="0"/>
              </a:rPr>
              <a:t>		    </a:t>
            </a:r>
            <a:r>
              <a:rPr lang="en-US" sz="1800" u="sng" dirty="0" smtClean="0">
                <a:cs typeface="Times New Roman" pitchFamily="18" charset="0"/>
              </a:rPr>
              <a:t>Result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(Y);	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(X);	    Initial values: X=20; Y=30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(X);	    Result of serial execution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unlock (Y);		unlock (X);	    T1 followed by T2 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write_lock</a:t>
            </a:r>
            <a:r>
              <a:rPr lang="en-US" sz="1800" b="0" dirty="0" smtClean="0">
                <a:cs typeface="Times New Roman" pitchFamily="18" charset="0"/>
              </a:rPr>
              <a:t> (X);	</a:t>
            </a:r>
            <a:r>
              <a:rPr lang="en-US" sz="1800" b="0" dirty="0" err="1" smtClean="0">
                <a:cs typeface="Times New Roman" pitchFamily="18" charset="0"/>
              </a:rPr>
              <a:t>Write_lock</a:t>
            </a:r>
            <a:r>
              <a:rPr lang="en-US" sz="1800" b="0" dirty="0" smtClean="0">
                <a:cs typeface="Times New Roman" pitchFamily="18" charset="0"/>
              </a:rPr>
              <a:t> (Y);	    X=50, Y=80.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(X);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    Result of serial execution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X:=X+Y;		Y:=X+Y;		    T2 followed by T1 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write_item</a:t>
            </a:r>
            <a:r>
              <a:rPr lang="en-US" sz="1800" b="0" dirty="0" smtClean="0">
                <a:cs typeface="Times New Roman" pitchFamily="18" charset="0"/>
              </a:rPr>
              <a:t> (X);	</a:t>
            </a:r>
            <a:r>
              <a:rPr lang="en-US" sz="1800" b="0" dirty="0" err="1" smtClean="0">
                <a:cs typeface="Times New Roman" pitchFamily="18" charset="0"/>
              </a:rPr>
              <a:t>write_item</a:t>
            </a:r>
            <a:r>
              <a:rPr lang="en-US" sz="1800" b="0" dirty="0" smtClean="0">
                <a:cs typeface="Times New Roman" pitchFamily="18" charset="0"/>
              </a:rPr>
              <a:t> (Y);	    X=70, Y=50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unlock (X);		unlock (Y);</a:t>
            </a:r>
            <a:endParaRPr lang="en-US" sz="2000" b="0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Two-Phase Locking Techniques: The algorithm</a:t>
            </a:r>
            <a:endParaRPr lang="en-US" sz="1800" b="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T1			T2		    </a:t>
            </a:r>
            <a:r>
              <a:rPr lang="en-US" sz="1800" u="sng" dirty="0" smtClean="0">
                <a:cs typeface="Times New Roman" pitchFamily="18" charset="0"/>
              </a:rPr>
              <a:t>Result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(Y);				    X=50; Y=50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			    </a:t>
            </a:r>
            <a:r>
              <a:rPr lang="en-US" sz="1800" b="0" dirty="0" err="1" smtClean="0">
                <a:cs typeface="Times New Roman" pitchFamily="18" charset="0"/>
              </a:rPr>
              <a:t>Nonserializable</a:t>
            </a:r>
            <a:r>
              <a:rPr lang="en-US" sz="1800" b="0" dirty="0" smtClean="0">
                <a:cs typeface="Times New Roman" pitchFamily="18" charset="0"/>
              </a:rPr>
              <a:t> because it.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unlock (Y);</a:t>
            </a:r>
            <a:r>
              <a:rPr lang="en-US" sz="1800" b="0" dirty="0" smtClean="0">
                <a:cs typeface="Times New Roman" pitchFamily="18" charset="0"/>
              </a:rPr>
              <a:t>				    violated two-phase policy.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(X); 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(X);	    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dirty="0" smtClean="0">
                <a:cs typeface="Times New Roman" pitchFamily="18" charset="0"/>
              </a:rPr>
              <a:t>unlock (X); 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			</a:t>
            </a:r>
            <a:r>
              <a:rPr lang="en-US" sz="1800" dirty="0" err="1" smtClean="0">
                <a:cs typeface="Times New Roman" pitchFamily="18" charset="0"/>
              </a:rPr>
              <a:t>write_lock</a:t>
            </a:r>
            <a:r>
              <a:rPr lang="en-US" sz="1800" dirty="0" smtClean="0">
                <a:cs typeface="Times New Roman" pitchFamily="18" charset="0"/>
              </a:rPr>
              <a:t> (Y);</a:t>
            </a:r>
            <a:r>
              <a:rPr lang="en-US" sz="1800" b="0" dirty="0" smtClean="0">
                <a:cs typeface="Times New Roman" pitchFamily="18" charset="0"/>
              </a:rPr>
              <a:t>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Y:=X+Y;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b="0" dirty="0" err="1" smtClean="0">
                <a:cs typeface="Times New Roman" pitchFamily="18" charset="0"/>
              </a:rPr>
              <a:t>write_item</a:t>
            </a:r>
            <a:r>
              <a:rPr lang="en-US" sz="1800" b="0" dirty="0" smtClean="0">
                <a:cs typeface="Times New Roman" pitchFamily="18" charset="0"/>
              </a:rPr>
              <a:t> (Y);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unlock (Y);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dirty="0" err="1" smtClean="0">
                <a:cs typeface="Times New Roman" pitchFamily="18" charset="0"/>
              </a:rPr>
              <a:t>write_lock</a:t>
            </a:r>
            <a:r>
              <a:rPr lang="en-US" sz="1800" dirty="0" smtClean="0">
                <a:cs typeface="Times New Roman" pitchFamily="18" charset="0"/>
              </a:rPr>
              <a:t> (X);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(X);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X:=X+Y;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write_item</a:t>
            </a:r>
            <a:r>
              <a:rPr lang="en-US" sz="1800" b="0" dirty="0" smtClean="0">
                <a:cs typeface="Times New Roman" pitchFamily="18" charset="0"/>
              </a:rPr>
              <a:t> (X);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unlock (X);</a:t>
            </a:r>
            <a:endParaRPr lang="en-US" sz="1800" b="0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Two-Phase Locking Techniques: The algorithm</a:t>
            </a:r>
            <a:endParaRPr lang="en-US" sz="1800" b="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1800" u="sng" dirty="0" smtClean="0">
                <a:cs typeface="Times New Roman" pitchFamily="18" charset="0"/>
              </a:rPr>
              <a:t>T’1</a:t>
            </a:r>
            <a:r>
              <a:rPr lang="en-US" sz="1800" dirty="0" smtClean="0">
                <a:cs typeface="Times New Roman" pitchFamily="18" charset="0"/>
              </a:rPr>
              <a:t>			</a:t>
            </a:r>
            <a:r>
              <a:rPr lang="en-US" sz="1800" u="sng" dirty="0" smtClean="0">
                <a:cs typeface="Times New Roman" pitchFamily="18" charset="0"/>
              </a:rPr>
              <a:t>T’2</a:t>
            </a:r>
            <a:r>
              <a:rPr lang="en-US" sz="1800" dirty="0" smtClean="0">
                <a:cs typeface="Times New Roman" pitchFamily="18" charset="0"/>
              </a:rPr>
              <a:t>		</a:t>
            </a:r>
            <a:endParaRPr lang="en-US" sz="1800" u="sng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(Y);	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(X);	T1 and T2 follow two-phase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(X);	policy but they are subject to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write_lock</a:t>
            </a:r>
            <a:r>
              <a:rPr lang="en-US" sz="1800" b="0" dirty="0" smtClean="0">
                <a:cs typeface="Times New Roman" pitchFamily="18" charset="0"/>
              </a:rPr>
              <a:t> (X);	</a:t>
            </a:r>
            <a:r>
              <a:rPr lang="en-US" sz="1800" b="0" dirty="0" err="1" smtClean="0">
                <a:cs typeface="Times New Roman" pitchFamily="18" charset="0"/>
              </a:rPr>
              <a:t>Write_lock</a:t>
            </a:r>
            <a:r>
              <a:rPr lang="en-US" sz="1800" b="0" dirty="0" smtClean="0">
                <a:cs typeface="Times New Roman" pitchFamily="18" charset="0"/>
              </a:rPr>
              <a:t> (Y);	deadlock, which must be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unlock (Y);		unlock (X);	dealt with.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(X);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X:=X+Y;		Y:=X+Y;		    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write_item</a:t>
            </a:r>
            <a:r>
              <a:rPr lang="en-US" sz="1800" b="0" dirty="0" smtClean="0">
                <a:cs typeface="Times New Roman" pitchFamily="18" charset="0"/>
              </a:rPr>
              <a:t> (X);	</a:t>
            </a:r>
            <a:r>
              <a:rPr lang="en-US" sz="1800" b="0" dirty="0" err="1" smtClean="0">
                <a:cs typeface="Times New Roman" pitchFamily="18" charset="0"/>
              </a:rPr>
              <a:t>write_item</a:t>
            </a:r>
            <a:r>
              <a:rPr lang="en-US" sz="1800" b="0" dirty="0" smtClean="0">
                <a:cs typeface="Times New Roman" pitchFamily="18" charset="0"/>
              </a:rPr>
              <a:t> (Y);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unlock (X);		unlock (Y);</a:t>
            </a:r>
            <a:endParaRPr lang="en-US" sz="2000" b="0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Two-Phase Locking Techniques: The algorithm</a:t>
            </a:r>
            <a:endParaRPr lang="en-US" sz="1800" b="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Two-phase policy generates two locking algorithms (a) Basic and (b) Conservative.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Conservative:  Prevents deadlock by locking all desired data items before transaction begins execution.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Basic:  Transaction locks data items incrementally.  This may cause deadlock which is dealt with.</a:t>
            </a: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Strict:  A more stricter version of Basic algorithm where unlocking is performed after a transaction terminates (commits or aborts and rolled-back).  This is the most commonly used two-phase locking algorithm.</a:t>
            </a:r>
            <a:endParaRPr lang="en-US" sz="2800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Dealing with Deadlock and Starvation</a:t>
            </a:r>
          </a:p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</a:p>
          <a:p>
            <a:pPr marL="457200" indent="-457200">
              <a:buClr>
                <a:srgbClr val="FF0000"/>
              </a:buClr>
              <a:buNone/>
            </a:pPr>
            <a:r>
              <a:rPr lang="en-US" dirty="0" smtClean="0">
                <a:cs typeface="Times New Roman" pitchFamily="18" charset="0"/>
              </a:rPr>
              <a:t>	Deadlock</a:t>
            </a:r>
            <a:endParaRPr lang="en-US" sz="18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1800" u="sng" dirty="0" smtClean="0">
                <a:cs typeface="Times New Roman" pitchFamily="18" charset="0"/>
              </a:rPr>
              <a:t>T’1</a:t>
            </a:r>
            <a:r>
              <a:rPr lang="en-US" sz="1800" dirty="0" smtClean="0">
                <a:cs typeface="Times New Roman" pitchFamily="18" charset="0"/>
              </a:rPr>
              <a:t>			</a:t>
            </a:r>
            <a:r>
              <a:rPr lang="en-US" sz="1800" u="sng" dirty="0" smtClean="0">
                <a:cs typeface="Times New Roman" pitchFamily="18" charset="0"/>
              </a:rPr>
              <a:t>T’2</a:t>
            </a:r>
            <a:r>
              <a:rPr lang="en-US" sz="1800" dirty="0" smtClean="0">
                <a:cs typeface="Times New Roman" pitchFamily="18" charset="0"/>
              </a:rPr>
              <a:t>		</a:t>
            </a:r>
            <a:endParaRPr lang="en-US" sz="1800" u="sng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(Y);				T1 and T2 did follow two-phase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			policy but they are deadlock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b="0" dirty="0" err="1" smtClean="0">
                <a:cs typeface="Times New Roman" pitchFamily="18" charset="0"/>
              </a:rPr>
              <a:t>read_lock</a:t>
            </a:r>
            <a:r>
              <a:rPr lang="en-US" sz="1800" b="0" dirty="0" smtClean="0">
                <a:cs typeface="Times New Roman" pitchFamily="18" charset="0"/>
              </a:rPr>
              <a:t> (X);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</a:t>
            </a:r>
            <a:r>
              <a:rPr lang="en-US" sz="1800" b="0" dirty="0" err="1" smtClean="0">
                <a:cs typeface="Times New Roman" pitchFamily="18" charset="0"/>
              </a:rPr>
              <a:t>read_item</a:t>
            </a:r>
            <a:r>
              <a:rPr lang="en-US" sz="1800" b="0" dirty="0" smtClean="0">
                <a:cs typeface="Times New Roman" pitchFamily="18" charset="0"/>
              </a:rPr>
              <a:t> (Y);			    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write_lock</a:t>
            </a:r>
            <a:r>
              <a:rPr lang="en-US" sz="1800" b="0" dirty="0" smtClean="0">
                <a:cs typeface="Times New Roman" pitchFamily="18" charset="0"/>
              </a:rPr>
              <a:t> (X);		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(waits for X)		</a:t>
            </a:r>
            <a:r>
              <a:rPr lang="en-US" sz="1800" b="0" dirty="0" err="1" smtClean="0">
                <a:cs typeface="Times New Roman" pitchFamily="18" charset="0"/>
              </a:rPr>
              <a:t>write_lock</a:t>
            </a:r>
            <a:r>
              <a:rPr lang="en-US" sz="1800" b="0" dirty="0" smtClean="0">
                <a:cs typeface="Times New Roman" pitchFamily="18" charset="0"/>
              </a:rPr>
              <a:t> (Y);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		(waits for Y)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		</a:t>
            </a:r>
            <a:r>
              <a:rPr lang="en-US" sz="1800" dirty="0" smtClean="0">
                <a:cs typeface="Times New Roman" pitchFamily="18" charset="0"/>
              </a:rPr>
              <a:t>Deadlock (T’1 and T’2)</a:t>
            </a:r>
            <a:endParaRPr lang="en-US" sz="2800" dirty="0" smtClean="0"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1800" b="0" dirty="0" smtClean="0">
                <a:cs typeface="Times New Roman" pitchFamily="18" charset="0"/>
                <a:sym typeface="Symbol" pitchFamily="18" charset="2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18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None/>
              <a:tabLst>
                <a:tab pos="914400" algn="l"/>
              </a:tabLst>
            </a:pPr>
            <a:r>
              <a:rPr lang="en-US" b="1" dirty="0" smtClean="0">
                <a:cs typeface="Times New Roman" pitchFamily="18" charset="0"/>
              </a:rPr>
              <a:t>Databases Concurrency Control</a:t>
            </a:r>
          </a:p>
          <a:p>
            <a:pPr marL="400050" indent="-400050">
              <a:buNone/>
              <a:tabLst>
                <a:tab pos="914400" algn="l"/>
              </a:tabLst>
            </a:pPr>
            <a:r>
              <a:rPr lang="en-US" dirty="0" smtClean="0">
                <a:cs typeface="Times New Roman" pitchFamily="18" charset="0"/>
              </a:rPr>
              <a:t>	1	Purpose of Concurrency Control</a:t>
            </a:r>
          </a:p>
          <a:p>
            <a:pPr marL="400050" indent="-400050">
              <a:buNone/>
              <a:tabLst>
                <a:tab pos="914400" algn="l"/>
              </a:tabLst>
            </a:pPr>
            <a:r>
              <a:rPr lang="en-US" dirty="0" smtClean="0">
                <a:cs typeface="Times New Roman" pitchFamily="18" charset="0"/>
              </a:rPr>
              <a:t>	2	Two-Phase locking</a:t>
            </a:r>
          </a:p>
          <a:p>
            <a:pPr marL="400050" indent="-400050">
              <a:buNone/>
              <a:tabLst>
                <a:tab pos="914400" algn="l"/>
              </a:tabLst>
            </a:pPr>
            <a:r>
              <a:rPr lang="en-US" dirty="0" smtClean="0">
                <a:cs typeface="Times New Roman" pitchFamily="18" charset="0"/>
              </a:rPr>
              <a:t>	8	Lock Granularity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24936" cy="936104"/>
          </a:xfrm>
        </p:spPr>
        <p:txBody>
          <a:bodyPr>
            <a:noAutofit/>
          </a:bodyPr>
          <a:lstStyle/>
          <a:p>
            <a:pPr marL="914400" indent="-914400">
              <a:spcBef>
                <a:spcPct val="20000"/>
              </a:spcBef>
            </a:pPr>
            <a:r>
              <a:rPr lang="en-US" sz="2400" b="1" dirty="0" smtClean="0"/>
              <a:t>Granularity of Data Items and Multiple Granularity Locking</a:t>
            </a: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spcBef>
                <a:spcPct val="50000"/>
              </a:spcBef>
            </a:pPr>
            <a:r>
              <a:rPr lang="en-US" sz="2000" b="0" dirty="0" smtClean="0"/>
              <a:t>	A lockable unit of data defines its granularity.  Granularity can be coarse (entire database) or it can be fine (a </a:t>
            </a:r>
            <a:r>
              <a:rPr lang="en-US" sz="2000" b="0" dirty="0" err="1" smtClean="0"/>
              <a:t>tuple</a:t>
            </a:r>
            <a:r>
              <a:rPr lang="en-US" sz="2000" b="0" dirty="0" smtClean="0"/>
              <a:t> or an attribute of a relation).  Data item granularity significantly affects concurrency control performance.  Thus, the degree of concurrency is low for coarse granularity and high for fine granularity.  Example of data item granularity: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000" b="0" dirty="0" smtClean="0"/>
              <a:t>A field of a database record (an attribute of a </a:t>
            </a:r>
            <a:r>
              <a:rPr lang="en-US" sz="2000" b="0" dirty="0" err="1" smtClean="0"/>
              <a:t>tuple</a:t>
            </a:r>
            <a:r>
              <a:rPr lang="en-US" sz="2000" b="0" dirty="0" smtClean="0"/>
              <a:t>).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000" b="0" dirty="0" smtClean="0"/>
              <a:t>A database record (a </a:t>
            </a:r>
            <a:r>
              <a:rPr lang="en-US" sz="2000" b="0" dirty="0" err="1" smtClean="0"/>
              <a:t>tuple</a:t>
            </a:r>
            <a:r>
              <a:rPr lang="en-US" sz="2000" b="0" dirty="0" smtClean="0"/>
              <a:t> or a relation).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000" b="0" dirty="0" smtClean="0"/>
              <a:t>A disk block.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000" b="0" dirty="0" smtClean="0"/>
              <a:t>An entire file.</a:t>
            </a:r>
          </a:p>
          <a:p>
            <a:pPr marL="914400" lvl="1" indent="-457200" algn="just">
              <a:spcBef>
                <a:spcPct val="50000"/>
              </a:spcBef>
              <a:buFontTx/>
              <a:buAutoNum type="arabicPeriod"/>
            </a:pPr>
            <a:r>
              <a:rPr lang="en-US" sz="2000" b="0" dirty="0" smtClean="0"/>
              <a:t>The entire </a:t>
            </a:r>
            <a:r>
              <a:rPr lang="en-US" sz="2000" b="0" dirty="0" err="1" smtClean="0"/>
              <a:t>atabase</a:t>
            </a:r>
            <a:r>
              <a:rPr lang="en-US" sz="2000" b="0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Granularity of Data Items and Multiple Granularity Locking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	The following diagram illustrates a hierarchy of granularity from coarse (database) to fine (record).</a:t>
            </a:r>
          </a:p>
          <a:p>
            <a:endParaRPr lang="en-IN" dirty="0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467544" y="3356992"/>
          <a:ext cx="7996238" cy="2132012"/>
        </p:xfrm>
        <a:graphic>
          <a:graphicData uri="http://schemas.openxmlformats.org/presentationml/2006/ole">
            <p:oleObj spid="_x0000_s3074" name="VISIO" r:id="rId3" imgW="7686720" imgH="204984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Granularity of Data Items and Multiple Granularity Locking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/>
            <a:r>
              <a:rPr lang="en-US" b="0" dirty="0" smtClean="0"/>
              <a:t>To manage such hierarchy, in addition to read and write, three additional locking modes, called intention lock modes are defined:</a:t>
            </a:r>
          </a:p>
          <a:p>
            <a:pPr marL="457200" indent="-457200" algn="just">
              <a:spcBef>
                <a:spcPct val="45000"/>
              </a:spcBef>
            </a:pPr>
            <a:r>
              <a:rPr lang="en-US" dirty="0" smtClean="0"/>
              <a:t>Intention-shared (IS):</a:t>
            </a:r>
            <a:r>
              <a:rPr lang="en-US" b="0" dirty="0" smtClean="0"/>
              <a:t> indicates that a shared lock(s) will be requested on some descendent nodes(s).</a:t>
            </a:r>
          </a:p>
          <a:p>
            <a:pPr marL="457200" indent="-457200" algn="just">
              <a:spcBef>
                <a:spcPct val="45000"/>
              </a:spcBef>
            </a:pPr>
            <a:r>
              <a:rPr lang="en-US" dirty="0" smtClean="0"/>
              <a:t>Intention-exclusive (IX):</a:t>
            </a:r>
            <a:r>
              <a:rPr lang="en-US" b="0" dirty="0" smtClean="0"/>
              <a:t> indicates that an exclusive lock(s) will be requested on some descendent nodes(s).</a:t>
            </a:r>
          </a:p>
          <a:p>
            <a:pPr marL="457200" indent="-457200" algn="just">
              <a:spcBef>
                <a:spcPct val="45000"/>
              </a:spcBef>
            </a:pPr>
            <a:r>
              <a:rPr lang="en-US" dirty="0" smtClean="0"/>
              <a:t>Shared-intention-exclusive (SIX):</a:t>
            </a:r>
            <a:r>
              <a:rPr lang="en-US" b="0" dirty="0" smtClean="0"/>
              <a:t> indicates that the current node is locked in shared mode but an exclusive lock(s) will be requested on some descendent nodes(s).</a:t>
            </a:r>
            <a:endParaRPr lang="en-US" sz="2800" b="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Granularity of Data Items and Multiple Granularity Locking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/>
            <a:r>
              <a:rPr lang="en-US" b="0" dirty="0" smtClean="0"/>
              <a:t>These locks are applied using the following compatibility matrix:</a:t>
            </a:r>
          </a:p>
          <a:p>
            <a:pPr marL="457200" indent="-457200" algn="just"/>
            <a:endParaRPr lang="en-US" b="0" dirty="0" smtClean="0"/>
          </a:p>
          <a:p>
            <a:endParaRPr lang="en-IN" dirty="0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025650" y="2949575"/>
          <a:ext cx="4654550" cy="2262188"/>
        </p:xfrm>
        <a:graphic>
          <a:graphicData uri="http://schemas.openxmlformats.org/presentationml/2006/ole">
            <p:oleObj spid="_x0000_s4098" name="VISIO" r:id="rId3" imgW="3536280" imgH="171972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Granularity of Data Items and Multiple Granularity Locking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spcBef>
                <a:spcPct val="50000"/>
              </a:spcBef>
            </a:pPr>
            <a:r>
              <a:rPr lang="en-US" sz="2000" b="0" dirty="0" smtClean="0"/>
              <a:t>	</a:t>
            </a:r>
            <a:r>
              <a:rPr lang="en-US" b="0" dirty="0" smtClean="0"/>
              <a:t>The set of rules which must be followed for producing </a:t>
            </a:r>
            <a:r>
              <a:rPr lang="en-US" b="0" dirty="0" err="1" smtClean="0"/>
              <a:t>serializable</a:t>
            </a:r>
            <a:r>
              <a:rPr lang="en-US" b="0" dirty="0" smtClean="0"/>
              <a:t> schedule are</a:t>
            </a:r>
          </a:p>
          <a:p>
            <a:pPr marL="1371600" lvl="2" indent="-457200" algn="just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0" dirty="0" smtClean="0"/>
              <a:t>The lock compatibility must</a:t>
            </a:r>
            <a:r>
              <a:rPr lang="en-US" sz="2000" dirty="0" smtClean="0"/>
              <a:t> </a:t>
            </a:r>
            <a:r>
              <a:rPr lang="en-US" sz="2000" b="0" dirty="0" smtClean="0"/>
              <a:t>adhered to.</a:t>
            </a:r>
          </a:p>
          <a:p>
            <a:pPr marL="1371600" lvl="2" indent="-457200" algn="just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0" dirty="0" smtClean="0"/>
              <a:t>The root of the tree must be locked first, in any mode.</a:t>
            </a:r>
            <a:r>
              <a:rPr lang="en-US" sz="2000" dirty="0" smtClean="0"/>
              <a:t>.</a:t>
            </a:r>
            <a:endParaRPr lang="en-US" sz="2000" b="0" dirty="0" smtClean="0"/>
          </a:p>
          <a:p>
            <a:pPr marL="1371600" lvl="2" indent="-457200" algn="just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0" dirty="0" smtClean="0"/>
              <a:t>A node N can be locked by a transaction T in S or IX mode only if the parent node is already locked by T in either IS or IX mode.</a:t>
            </a:r>
          </a:p>
          <a:p>
            <a:pPr marL="1371600" lvl="2" indent="-457200" algn="just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0" dirty="0" smtClean="0"/>
              <a:t>A node N can be locked by T in X, IX, or SIX mode only if the parent of N is already locked by T in either IX or SIX mode.</a:t>
            </a:r>
          </a:p>
          <a:p>
            <a:pPr marL="1371600" lvl="2" indent="-457200" algn="just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0" dirty="0" smtClean="0"/>
              <a:t>T can lock a node only if it has not unlocked any node (to enforce 2PL policy).</a:t>
            </a:r>
          </a:p>
          <a:p>
            <a:pPr marL="1371600" lvl="2" indent="-457200" algn="just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lang="en-US" sz="2000" b="0" dirty="0" smtClean="0"/>
              <a:t>T can unlock a node, N, only if none of the children of N are currently locked by 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Granularity of Data Items and Multiple Granularity Locking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4000" b="0" dirty="0" smtClean="0"/>
              <a:t>An example of a </a:t>
            </a:r>
            <a:r>
              <a:rPr lang="en-US" sz="4000" b="0" dirty="0" err="1" smtClean="0"/>
              <a:t>serializable</a:t>
            </a:r>
            <a:r>
              <a:rPr lang="en-US" sz="4000" b="0" dirty="0" smtClean="0"/>
              <a:t> execution:</a:t>
            </a:r>
          </a:p>
          <a:p>
            <a:pPr marL="457200" indent="-457200" algn="just">
              <a:spcBef>
                <a:spcPct val="50000"/>
              </a:spcBef>
              <a:buNone/>
            </a:pPr>
            <a:r>
              <a:rPr lang="en-US" b="0" dirty="0" smtClean="0"/>
              <a:t>	T1                          T2                                   T3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IX(db)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IX(f1)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IX(db)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IS(db)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IS(f1)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IS(p11)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IX(p11)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X(r111)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IX(f1)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X(p12)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S(r11j)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IX(f2)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IX(p21)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IX(r211)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Unlock (r211)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Unlock (p21)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Unlock (f2)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S(f2)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Granularity of Data Items and Multiple Granularity Locking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4000" b="0" dirty="0" smtClean="0"/>
              <a:t>An example of a </a:t>
            </a:r>
            <a:r>
              <a:rPr lang="en-US" sz="4000" b="0" dirty="0" err="1" smtClean="0"/>
              <a:t>serializable</a:t>
            </a:r>
            <a:r>
              <a:rPr lang="en-US" sz="4000" b="0" dirty="0" smtClean="0"/>
              <a:t> execution (continued):</a:t>
            </a:r>
          </a:p>
          <a:p>
            <a:pPr marL="457200" indent="-457200" algn="just">
              <a:spcBef>
                <a:spcPct val="50000"/>
              </a:spcBef>
              <a:buNone/>
            </a:pPr>
            <a:r>
              <a:rPr lang="en-US" b="0" dirty="0" smtClean="0"/>
              <a:t>        T1                          T2                                   T3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dirty="0" smtClean="0"/>
              <a:t>       </a:t>
            </a:r>
            <a:r>
              <a:rPr lang="en-US" b="0" dirty="0" smtClean="0"/>
              <a:t>                            unlock(p12)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unlock(f1)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unlock(db)                                                                                                                     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unlock(r111)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unlock(p11)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dirty="0" smtClean="0"/>
              <a:t>	</a:t>
            </a:r>
            <a:r>
              <a:rPr lang="en-US" b="0" dirty="0" smtClean="0"/>
              <a:t>unlock(f1)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unlock(db)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 unlock (r111j)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 unlock (p11)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dirty="0" smtClean="0"/>
              <a:t>	</a:t>
            </a:r>
            <a:r>
              <a:rPr lang="en-US" b="0" dirty="0" smtClean="0"/>
              <a:t>                                                                      unlock (f1)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 unlock(f2)</a:t>
            </a:r>
          </a:p>
          <a:p>
            <a:pPr marL="457200" indent="-457200" algn="just">
              <a:lnSpc>
                <a:spcPct val="60000"/>
              </a:lnSpc>
              <a:spcBef>
                <a:spcPct val="35000"/>
              </a:spcBef>
              <a:buNone/>
            </a:pPr>
            <a:r>
              <a:rPr lang="en-US" b="0" dirty="0" smtClean="0"/>
              <a:t>	                                                                      unlock(db)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60000"/>
              </a:spcBef>
              <a:spcAft>
                <a:spcPct val="60000"/>
              </a:spcAft>
              <a:buNone/>
              <a:tabLst>
                <a:tab pos="571500" algn="l"/>
              </a:tabLst>
            </a:pPr>
            <a:r>
              <a:rPr lang="en-US" sz="2400" b="1" dirty="0" smtClean="0">
                <a:cs typeface="Times New Roman" pitchFamily="18" charset="0"/>
              </a:rPr>
              <a:t>1   Purpose of Concurrency Control</a:t>
            </a:r>
          </a:p>
          <a:p>
            <a:pPr marL="914400" lvl="2" indent="-342900" algn="just">
              <a:lnSpc>
                <a:spcPct val="90000"/>
              </a:lnSpc>
              <a:buFontTx/>
              <a:buChar char="•"/>
              <a:tabLst>
                <a:tab pos="571500" algn="l"/>
              </a:tabLst>
            </a:pPr>
            <a:r>
              <a:rPr lang="en-US" dirty="0" smtClean="0">
                <a:cs typeface="Times New Roman" pitchFamily="18" charset="0"/>
              </a:rPr>
              <a:t>To enforce Isolation (through mutual exclusion) among conflicting transactions. </a:t>
            </a:r>
          </a:p>
          <a:p>
            <a:pPr marL="914400" lvl="2" indent="-342900" algn="just">
              <a:lnSpc>
                <a:spcPct val="90000"/>
              </a:lnSpc>
              <a:buFontTx/>
              <a:buChar char="•"/>
              <a:tabLst>
                <a:tab pos="571500" algn="l"/>
              </a:tabLst>
            </a:pPr>
            <a:r>
              <a:rPr lang="en-US" dirty="0" smtClean="0">
                <a:cs typeface="Times New Roman" pitchFamily="18" charset="0"/>
              </a:rPr>
              <a:t>To preserve database consistency through consistency preserving execution of transactions.</a:t>
            </a:r>
          </a:p>
          <a:p>
            <a:pPr marL="914400" lvl="2" indent="-342900" algn="just">
              <a:lnSpc>
                <a:spcPct val="90000"/>
              </a:lnSpc>
              <a:buFontTx/>
              <a:buChar char="•"/>
              <a:tabLst>
                <a:tab pos="571500" algn="l"/>
              </a:tabLst>
            </a:pPr>
            <a:r>
              <a:rPr lang="en-US" dirty="0" smtClean="0">
                <a:cs typeface="Times New Roman" pitchFamily="18" charset="0"/>
              </a:rPr>
              <a:t>To resolve read-write and write-write conflicts.</a:t>
            </a:r>
          </a:p>
          <a:p>
            <a:pPr marL="457200" lvl="1" indent="0" algn="just">
              <a:lnSpc>
                <a:spcPct val="90000"/>
              </a:lnSpc>
              <a:buNone/>
              <a:tabLst>
                <a:tab pos="571500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 marL="457200" lvl="1" indent="0" algn="just">
              <a:lnSpc>
                <a:spcPct val="90000"/>
              </a:lnSpc>
              <a:buNone/>
              <a:tabLst>
                <a:tab pos="571500" algn="l"/>
              </a:tabLst>
            </a:pPr>
            <a:r>
              <a:rPr lang="en-US" sz="2400" dirty="0" smtClean="0">
                <a:cs typeface="Times New Roman" pitchFamily="18" charset="0"/>
              </a:rPr>
              <a:t>Example:  In concurrent execution environment if T1 conflicts with T2 over a data item A, then the existing concurrency control decides if T1 or T2 should get the A and if the other transaction is rolled-back or waits.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cs typeface="Times New Roman" pitchFamily="18" charset="0"/>
              </a:rPr>
              <a:t>Two-Phase Locking </a:t>
            </a:r>
            <a:r>
              <a:rPr lang="en-US" sz="2400" b="1" dirty="0" smtClean="0">
                <a:cs typeface="Times New Roman" pitchFamily="18" charset="0"/>
              </a:rPr>
              <a:t>Techniques</a:t>
            </a:r>
            <a:endParaRPr lang="en-US" sz="2400" b="1" dirty="0" smtClean="0"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cs typeface="Times New Roman" pitchFamily="18" charset="0"/>
              </a:rPr>
              <a:t>Locking is an operation which secures (a) permission to Read or (b) permission to Write a data item for a transaction.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sz="2400" dirty="0" smtClean="0">
                <a:cs typeface="Times New Roman" pitchFamily="18" charset="0"/>
              </a:rPr>
              <a:t>Example: Lock (X).  Data item X is locked in behalf of the requesting transaction.  </a:t>
            </a:r>
            <a:endParaRPr lang="en-US" dirty="0" smtClean="0"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cs typeface="Times New Roman" pitchFamily="18" charset="0"/>
              </a:rPr>
              <a:t>Unlocking is an operation which removes these permissions from the data item.  Example: Unlock (X).  Data item X is made available to all other transactions.</a:t>
            </a:r>
          </a:p>
          <a:p>
            <a:pPr marL="457200" lvl="1" indent="0" algn="just">
              <a:buNone/>
            </a:pPr>
            <a:r>
              <a:rPr lang="en-US" sz="2400" dirty="0" smtClean="0"/>
              <a:t>Lock and Unlock are Atomic operations.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cs typeface="Times New Roman" pitchFamily="18" charset="0"/>
              </a:rPr>
              <a:t>Two-Phase Locking Techniques: E</a:t>
            </a:r>
            <a:r>
              <a:rPr lang="en-US" sz="2000" b="1" dirty="0" smtClean="0"/>
              <a:t>ssential components</a:t>
            </a:r>
            <a:r>
              <a:rPr lang="en-US" sz="2000" dirty="0" smtClean="0"/>
              <a:t> </a:t>
            </a:r>
          </a:p>
          <a:p>
            <a:pPr marL="228600" indent="-22860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000" dirty="0" smtClean="0"/>
              <a:t>	Two locks modes (a) shared (read) and (b) exclusive (write).</a:t>
            </a:r>
          </a:p>
          <a:p>
            <a:pPr marL="457200" lvl="1" indent="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000" dirty="0" smtClean="0"/>
              <a:t>Shared mode:  shared lock (X).  More than one transaction can apply share lock on X for reading its value but no write lock can be applied on X by any other transaction.</a:t>
            </a:r>
          </a:p>
          <a:p>
            <a:pPr marL="457200" lvl="1" indent="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000" dirty="0" smtClean="0"/>
              <a:t>Exclusive mode: Write lock (X).  Only one write lock on X can exist at any time and no shared lock can be applied by any other transaction on X.</a:t>
            </a:r>
          </a:p>
          <a:p>
            <a:pPr marL="457200" lvl="1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2000" dirty="0" smtClean="0"/>
              <a:t>Conflict matrix</a:t>
            </a:r>
          </a:p>
          <a:p>
            <a:endParaRPr lang="en-IN" dirty="0"/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3852863" y="4657725"/>
          <a:ext cx="1717675" cy="1755775"/>
        </p:xfrm>
        <a:graphic>
          <a:graphicData uri="http://schemas.openxmlformats.org/presentationml/2006/ole">
            <p:oleObj spid="_x0000_s1026" name="VISIO" r:id="rId3" imgW="1717560" imgH="175572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  <a:tabLst>
                <a:tab pos="571500" algn="l"/>
              </a:tabLst>
            </a:pPr>
            <a:r>
              <a:rPr lang="en-US" sz="2400" b="1" dirty="0" smtClean="0">
                <a:cs typeface="Times New Roman" pitchFamily="18" charset="0"/>
              </a:rPr>
              <a:t>Two-Phase Locking Techniques: E</a:t>
            </a:r>
            <a:r>
              <a:rPr lang="en-US" sz="2400" b="1" dirty="0" smtClean="0"/>
              <a:t>ssential components</a:t>
            </a:r>
            <a:endParaRPr lang="en-US" sz="2400" dirty="0" smtClean="0">
              <a:cs typeface="Times New Roman" pitchFamily="18" charset="0"/>
            </a:endParaRPr>
          </a:p>
          <a:p>
            <a:pPr marL="685800" lvl="1" indent="0" algn="just">
              <a:buNone/>
              <a:tabLst>
                <a:tab pos="571500" algn="l"/>
              </a:tabLst>
            </a:pPr>
            <a:r>
              <a:rPr lang="en-US" sz="2400" dirty="0" smtClean="0">
                <a:cs typeface="Times New Roman" pitchFamily="18" charset="0"/>
              </a:rPr>
              <a:t>Lock Manager: Managing locks on data items.</a:t>
            </a:r>
          </a:p>
          <a:p>
            <a:pPr marL="685800" lvl="1" indent="0" algn="just">
              <a:buNone/>
              <a:tabLst>
                <a:tab pos="571500" algn="l"/>
              </a:tabLst>
            </a:pPr>
            <a:r>
              <a:rPr lang="en-US" sz="2400" dirty="0" smtClean="0">
                <a:cs typeface="Times New Roman" pitchFamily="18" charset="0"/>
              </a:rPr>
              <a:t>Lock table: Lock manager uses it to store the identify of transaction locking a data item,  the data item, lock mode and pointer to the next data item locked. One simple way to implement a lock table is through linked list.</a:t>
            </a:r>
          </a:p>
          <a:p>
            <a:endParaRPr lang="en-IN" dirty="0"/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1115616" y="5013176"/>
          <a:ext cx="6653213" cy="720725"/>
        </p:xfrm>
        <a:graphic>
          <a:graphicData uri="http://schemas.openxmlformats.org/presentationml/2006/ole">
            <p:oleObj spid="_x0000_s2050" name="VISIO" r:id="rId3" imgW="5879880" imgH="63648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28700" algn="l"/>
              </a:tabLst>
            </a:pPr>
            <a:r>
              <a:rPr lang="en-US" sz="2400" b="1" dirty="0" smtClean="0">
                <a:cs typeface="Times New Roman" pitchFamily="18" charset="0"/>
              </a:rPr>
              <a:t>Two-Phase Locking Techniques: E</a:t>
            </a:r>
            <a:r>
              <a:rPr lang="en-US" sz="2400" b="1" dirty="0" smtClean="0"/>
              <a:t>ssential components</a:t>
            </a:r>
            <a:endParaRPr lang="en-US" sz="2400" dirty="0" smtClean="0">
              <a:cs typeface="Times New Roman" pitchFamily="18" charset="0"/>
            </a:endParaRPr>
          </a:p>
          <a:p>
            <a:pPr marL="685800" lvl="1" indent="0" algn="just">
              <a:buNone/>
              <a:tabLst>
                <a:tab pos="1028700" algn="l"/>
              </a:tabLst>
            </a:pPr>
            <a:r>
              <a:rPr lang="en-US" sz="2400" dirty="0" smtClean="0">
                <a:cs typeface="Times New Roman" pitchFamily="18" charset="0"/>
              </a:rPr>
              <a:t>Database requires that all transactions should be well-formed.  A transaction is well-formed if:</a:t>
            </a:r>
          </a:p>
          <a:p>
            <a:pPr>
              <a:buFontTx/>
              <a:buChar char="•"/>
            </a:pPr>
            <a:r>
              <a:rPr lang="en-US" b="0" dirty="0" smtClean="0"/>
              <a:t>It must lock the data item before it reads or writes to it.</a:t>
            </a:r>
          </a:p>
          <a:p>
            <a:pPr>
              <a:buFontTx/>
              <a:buChar char="•"/>
            </a:pPr>
            <a:r>
              <a:rPr lang="en-US" b="0" dirty="0" smtClean="0"/>
              <a:t>It must not lock an already locked data items and it must not try to unlock a free data item.</a:t>
            </a:r>
          </a:p>
          <a:p>
            <a:pPr marL="685800" lvl="1" indent="0">
              <a:buFontTx/>
              <a:buChar char="•"/>
              <a:tabLst>
                <a:tab pos="1028700" algn="l"/>
              </a:tabLst>
            </a:pP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None/>
              <a:tabLst>
                <a:tab pos="1028700" algn="l"/>
              </a:tabLst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b="0" dirty="0" smtClean="0">
              <a:cs typeface="Times New Roman" pitchFamily="18" charset="0"/>
            </a:endParaRP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</a:rPr>
              <a:t>The following code performs the lock operation: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endParaRPr lang="en-US" b="0" dirty="0" smtClean="0">
              <a:cs typeface="Times New Roman" pitchFamily="18" charset="0"/>
            </a:endParaRP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</a:rPr>
              <a:t>B:	if LOCK (X) = 0 (*item is unlocked*)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</a:rPr>
              <a:t>	then LOCK (X) </a:t>
            </a:r>
            <a:r>
              <a:rPr lang="en-US" b="0" dirty="0" smtClean="0">
                <a:cs typeface="Times New Roman" pitchFamily="18" charset="0"/>
                <a:sym typeface="Symbol" pitchFamily="18" charset="2"/>
              </a:rPr>
              <a:t> 1 (*lock the item*)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  <a:sym typeface="Symbol" pitchFamily="18" charset="2"/>
              </a:rPr>
              <a:t>	else begin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  <a:sym typeface="Symbol" pitchFamily="18" charset="2"/>
              </a:rPr>
              <a:t>		wait (until lock (X) = 0) and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  <a:sym typeface="Symbol" pitchFamily="18" charset="2"/>
              </a:rPr>
              <a:t>		the lock manager wakes up the transaction);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b="0" dirty="0" err="1" smtClean="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b="0" dirty="0" smtClean="0">
                <a:cs typeface="Times New Roman" pitchFamily="18" charset="0"/>
                <a:sym typeface="Symbol" pitchFamily="18" charset="2"/>
              </a:rPr>
              <a:t> B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  <a:sym typeface="Symbol" pitchFamily="18" charset="2"/>
              </a:rPr>
              <a:t>	end;</a:t>
            </a:r>
          </a:p>
          <a:p>
            <a:pPr marL="685800" lvl="1">
              <a:buClr>
                <a:srgbClr val="FF0000"/>
              </a:buClr>
              <a:buFontTx/>
              <a:buChar char="•"/>
              <a:tabLst>
                <a:tab pos="1028700" algn="l"/>
              </a:tabLst>
            </a:pPr>
            <a:endParaRPr lang="en-US" b="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  <a:tabLst>
                <a:tab pos="1028700" algn="l"/>
              </a:tabLst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b="0" dirty="0" smtClean="0">
              <a:cs typeface="Times New Roman" pitchFamily="18" charset="0"/>
            </a:endParaRP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</a:rPr>
              <a:t>The following code performs the unlock operation: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endParaRPr lang="en-US" b="0" dirty="0" smtClean="0">
              <a:cs typeface="Times New Roman" pitchFamily="18" charset="0"/>
            </a:endParaRP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</a:rPr>
              <a:t>	LOCK (X) </a:t>
            </a:r>
            <a:r>
              <a:rPr lang="en-US" b="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b="0" dirty="0" smtClean="0">
                <a:cs typeface="Times New Roman" pitchFamily="18" charset="0"/>
              </a:rPr>
              <a:t> 0 (*unlock the item*)</a:t>
            </a: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</a:rPr>
              <a:t>	if any transactions are waiting then</a:t>
            </a:r>
            <a:endParaRPr lang="en-US" b="0" dirty="0" smtClean="0">
              <a:cs typeface="Times New Roman" pitchFamily="18" charset="0"/>
              <a:sym typeface="Symbol" pitchFamily="18" charset="2"/>
            </a:endParaRPr>
          </a:p>
          <a:p>
            <a:pPr marL="685800" lvl="1" algn="just">
              <a:buClr>
                <a:srgbClr val="FF0000"/>
              </a:buClr>
              <a:tabLst>
                <a:tab pos="1028700" algn="l"/>
              </a:tabLst>
            </a:pPr>
            <a:r>
              <a:rPr lang="en-US" b="0" dirty="0" smtClean="0">
                <a:cs typeface="Times New Roman" pitchFamily="18" charset="0"/>
                <a:sym typeface="Symbol" pitchFamily="18" charset="2"/>
              </a:rPr>
              <a:t>		wake up one of the waiting the transactions;</a:t>
            </a:r>
          </a:p>
          <a:p>
            <a:pPr marL="685800" lvl="1">
              <a:buClr>
                <a:srgbClr val="FF0000"/>
              </a:buClr>
              <a:buFontTx/>
              <a:buChar char="•"/>
              <a:tabLst>
                <a:tab pos="1028700" algn="l"/>
              </a:tabLst>
            </a:pPr>
            <a:endParaRPr lang="en-US" b="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605</Words>
  <Application>Microsoft Office PowerPoint</Application>
  <PresentationFormat>On-screen Show (4:3)</PresentationFormat>
  <Paragraphs>242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Flow</vt:lpstr>
      <vt:lpstr>VISIO</vt:lpstr>
      <vt:lpstr> Chapter 18  Concurrency Control Techniques</vt:lpstr>
      <vt:lpstr>Chapter 18 Outline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Granularity of Data Items and Multiple Granularity Locking</vt:lpstr>
      <vt:lpstr>Granularity of Data Items and Multiple Granularity Locking</vt:lpstr>
      <vt:lpstr>Granularity of Data Items and Multiple Granularity Locking</vt:lpstr>
      <vt:lpstr>Granularity of Data Items and Multiple Granularity Locking</vt:lpstr>
      <vt:lpstr>Granularity of Data Items and Multiple Granularity Locking</vt:lpstr>
      <vt:lpstr>Granularity of Data Items and Multiple Granularity Locking</vt:lpstr>
      <vt:lpstr>Granularity of Data Items and Multiple Granularity Locking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 Concurrency Control Techniques</dc:title>
  <dc:creator>hp</dc:creator>
  <cp:lastModifiedBy>hp</cp:lastModifiedBy>
  <cp:revision>8</cp:revision>
  <dcterms:created xsi:type="dcterms:W3CDTF">2013-10-31T03:53:10Z</dcterms:created>
  <dcterms:modified xsi:type="dcterms:W3CDTF">2013-11-07T13:59:46Z</dcterms:modified>
</cp:coreProperties>
</file>