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9"/>
  </p:notes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Tw Cen MT" panose="020B0602020104020603" pitchFamily="34" charset="0"/>
      <p:regular r:id="rId10"/>
      <p:bold r:id="rId11"/>
      <p:italic r:id="rId12"/>
      <p:boldItalic r:id="rId13"/>
    </p:embeddedFont>
    <p:embeddedFont>
      <p:font typeface="Tw Cen MT Condensed" panose="020B0606020104020203" pitchFamily="34" charset="0"/>
      <p:regular r:id="rId14"/>
      <p:bold r:id="rId15"/>
    </p:embeddedFont>
    <p:embeddedFont>
      <p:font typeface="Wingdings 3" panose="05040102010807070707" pitchFamily="18" charset="2"/>
      <p:regular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584E98-F22C-4E6F-8C55-6CFEC2229C57}">
  <a:tblStyle styleId="{2E584E98-F22C-4E6F-8C55-6CFEC2229C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3362" autoAdjust="0"/>
  </p:normalViewPr>
  <p:slideViewPr>
    <p:cSldViewPr snapToGrid="0">
      <p:cViewPr varScale="1">
        <p:scale>
          <a:sx n="68" d="100"/>
          <a:sy n="68" d="100"/>
        </p:scale>
        <p:origin x="1577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6fb96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6fb96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Generate a simple outline for an AI collections system workflow, including inputs, decision logic, action triggers, and learning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key customer attributes that would be most predictive for collections decision-making, and explain why each one matters.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examples of business rules and AI-driven actions the system could use at different risk levels (e.g., low, medium, high risk).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a rough sketch or step-by-step description of how customer data flows through the system from intake to action.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16fb96bf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16fb96bf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Explain how agentic AI could automate financial collections while keeping humans in critical decision 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examples of collection actions, and classify each as best suited for full automation or requiring human oversight, with a brief reason why.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16fb96bf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16fb96bf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key fairness, transparency, and compliance practices to build into an AI-powered credit collections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specific ways to monitor and audit the system over time to ensure it stays fair, compliant, and effective.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16fb96b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16fb96b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KPIs for an AI-powered collections strategy that balances business outcomes with customer fairness.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Describe 2–3 ways an AI collections system could improve both operational efficiency and customer experience.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9202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21755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571500"/>
            <a:ext cx="5686425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67664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3809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201569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743066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8/19/2025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424310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2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8/19/2025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579371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8/19/2025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554558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8/19/2025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268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8/19/2025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75150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8/19/2025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55070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58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228575" y="2832479"/>
            <a:ext cx="5783400" cy="12609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AI-Powered Collections Strategy</a:t>
            </a:r>
            <a:endParaRPr sz="30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322842" y="4023289"/>
            <a:ext cx="5783400" cy="990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Leveraging Agentic AI for Scalable, Fair, and Effective Debt Management at Geldium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775800" y="574776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the System Works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E7C31-B7AA-4FB9-B22F-A372A95A2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373" y="1511432"/>
            <a:ext cx="771140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Customer Data 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Collect repayment history, credit score, income,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customer interactions for a full risk profile.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Decision Logic Engine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AI model predicts delinquency risk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maps it to tailored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Action Module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Sends personalized reminders, repayment plan offers,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 escalations based on risk.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Learning Loop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Tracks outcomes, refines the model,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optimizes future interventions.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B9E3-2B5D-D504-DC2C-580155DE9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00" y="572221"/>
            <a:ext cx="8368200" cy="686100"/>
          </a:xfrm>
        </p:spPr>
        <p:txBody>
          <a:bodyPr/>
          <a:lstStyle/>
          <a:p>
            <a:r>
              <a:rPr lang="en-IN" dirty="0"/>
              <a:t>System Workflow Diagram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F86928A-3F74-F097-04BD-12E394EFA87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88673" y="1144125"/>
            <a:ext cx="3203575" cy="3417888"/>
          </a:xfrm>
        </p:spPr>
      </p:pic>
    </p:spTree>
    <p:extLst>
      <p:ext uri="{BB962C8B-B14F-4D97-AF65-F5344CB8AC3E}">
        <p14:creationId xmlns:p14="http://schemas.microsoft.com/office/powerpoint/2010/main" val="32604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775800" y="574776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Role of Agentic AI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653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en-US" sz="2000" b="1" dirty="0"/>
              <a:t>Autonomous AI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Predicts delinquency risk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Sends automated reminders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Adapts messages to customer behavior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Learns continuously from repayment data</a:t>
            </a:r>
          </a:p>
          <a:p>
            <a:pPr marL="114300" indent="0">
              <a:buNone/>
            </a:pPr>
            <a:r>
              <a:rPr lang="en-US" sz="2000" b="1" dirty="0"/>
              <a:t>Human Oversight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Approves or adjusts payment plans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Reviews special/edge cases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Handles customer disputes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Audits model fairness and compliance</a:t>
            </a:r>
          </a:p>
          <a:p>
            <a:pPr>
              <a:defRPr sz="1800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775800" y="574776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Responsible AI Guardrails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A078E2-DA67-4F24-89BC-10B7157ADE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0245" y="1858048"/>
            <a:ext cx="859722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Fairness Checks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Identify and reduce bias across customer groups.</a:t>
            </a: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Explainability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Provide clear, understandable reasons for decisions.</a:t>
            </a: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Compliance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Ensure adherence to regulations (GDPR, ECOA, etc.).</a:t>
            </a: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Human-in-the-Loop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Keep agents involved for critical or sensitive decisions.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775800" y="574776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Business Impact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840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800" b="1" dirty="0"/>
              <a:t>Business KPIs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Lower Delinquency:</a:t>
            </a:r>
            <a:r>
              <a:rPr lang="en-US" sz="1800" dirty="0"/>
              <a:t> Aim for up to </a:t>
            </a:r>
            <a:r>
              <a:rPr lang="en-US" sz="1800" b="1" dirty="0"/>
              <a:t>25% reduction</a:t>
            </a:r>
            <a:r>
              <a:rPr lang="en-US" sz="1800" dirty="0"/>
              <a:t> in late or missed payments.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Cost Efficiency:</a:t>
            </a:r>
            <a:r>
              <a:rPr lang="en-US" sz="1800" dirty="0"/>
              <a:t> Automate outreach to reduce operational expenses.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Recovery Improvement:</a:t>
            </a:r>
            <a:r>
              <a:rPr lang="en-US" sz="1800" dirty="0"/>
              <a:t> Boost repayment and recovery rates through timely interventions.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Scalability:</a:t>
            </a:r>
            <a:r>
              <a:rPr lang="en-US" sz="1800" dirty="0"/>
              <a:t> Enable operations to handle larger volumes without proportional cost increases.</a:t>
            </a:r>
          </a:p>
          <a:p>
            <a:pPr marL="114300" indent="0">
              <a:buNone/>
            </a:pPr>
            <a:r>
              <a:rPr lang="en-US" sz="1800" b="1" dirty="0"/>
              <a:t>Customer Outcomes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Personalized Support:</a:t>
            </a:r>
            <a:r>
              <a:rPr lang="en-US" sz="1800" dirty="0"/>
              <a:t> Tailored repayment plans aligned with individual circumstances.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Trust &amp; Fairness:</a:t>
            </a:r>
            <a:r>
              <a:rPr lang="en-US" sz="1800" dirty="0"/>
              <a:t> Consistent, unbiased treatment across all customer segments.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Transparency:</a:t>
            </a:r>
            <a:r>
              <a:rPr lang="en-US" sz="1800" dirty="0"/>
              <a:t> Clear explanations of decisions and repayment options.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Positive Experience:</a:t>
            </a:r>
            <a:r>
              <a:rPr lang="en-US" sz="1800" dirty="0"/>
              <a:t> Shift collections from punitive to supportive interactions.</a:t>
            </a:r>
          </a:p>
          <a:p>
            <a:pPr>
              <a:defRPr sz="1800"/>
            </a:pP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9607-54F3-CE30-20BB-21D4536BE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6000" b="1" dirty="0"/>
              <a:t>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890219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59</TotalTime>
  <Words>517</Words>
  <Application>Microsoft Office PowerPoint</Application>
  <PresentationFormat>On-screen Show (16:9)</PresentationFormat>
  <Paragraphs>57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Wingdings 3</vt:lpstr>
      <vt:lpstr>Tw Cen MT Condensed</vt:lpstr>
      <vt:lpstr>Tw Cen MT</vt:lpstr>
      <vt:lpstr>Integral</vt:lpstr>
      <vt:lpstr>AI-Powered Collections Strategy</vt:lpstr>
      <vt:lpstr>How the System Works</vt:lpstr>
      <vt:lpstr>System Workflow Diagram</vt:lpstr>
      <vt:lpstr>Role of Agentic AI</vt:lpstr>
      <vt:lpstr>Responsible AI Guardrails</vt:lpstr>
      <vt:lpstr>Expected Business Impact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Collections Strategy</dc:title>
  <cp:lastModifiedBy>user</cp:lastModifiedBy>
  <cp:revision>4</cp:revision>
  <dcterms:modified xsi:type="dcterms:W3CDTF">2025-08-19T08:28:23Z</dcterms:modified>
</cp:coreProperties>
</file>