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1"/>
  </p:sldMasterIdLst>
  <p:sldIdLst>
    <p:sldId id="256" r:id="rId2"/>
    <p:sldId id="257" r:id="rId3"/>
    <p:sldId id="260" r:id="rId4"/>
    <p:sldId id="258" r:id="rId5"/>
    <p:sldId id="259"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C7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2/13/2017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0401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25220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95647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83817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9785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61834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69478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25525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90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46573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1808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2205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2/13/2017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0729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2/13/2017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19240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2/13/2017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58630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828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83230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298CD5-6C1E-4009-B41F-6DF62E31D3BE}" type="datetimeFigureOut">
              <a:rPr lang="en-US" smtClean="0"/>
              <a:pPr/>
              <a:t>2/13/2017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6582398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0254" y="2649894"/>
            <a:ext cx="6057134" cy="4129683"/>
          </a:xfrm>
          <a:prstGeom prst="ellipse">
            <a:avLst/>
          </a:prstGeom>
          <a:ln>
            <a:noFill/>
          </a:ln>
          <a:effectLst>
            <a:softEdge rad="112500"/>
          </a:effectLst>
        </p:spPr>
      </p:pic>
    </p:spTree>
    <p:extLst>
      <p:ext uri="{BB962C8B-B14F-4D97-AF65-F5344CB8AC3E}">
        <p14:creationId xmlns:p14="http://schemas.microsoft.com/office/powerpoint/2010/main" val="137677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z="4800" dirty="0">
                <a:ln w="0"/>
                <a:solidFill>
                  <a:schemeClr val="accent1">
                    <a:lumMod val="75000"/>
                  </a:schemeClr>
                </a:solidFill>
                <a:effectLst>
                  <a:outerShdw blurRad="38100" dist="19050" dir="2700000" algn="tl" rotWithShape="0">
                    <a:schemeClr val="dk1">
                      <a:alpha val="40000"/>
                    </a:schemeClr>
                  </a:outerShdw>
                </a:effectLst>
                <a:latin typeface="+mn-lt"/>
                <a:ea typeface="+mn-ea"/>
                <a:cs typeface="+mn-cs"/>
              </a:rPr>
              <a:t>אבטחת מידע</a:t>
            </a:r>
          </a:p>
        </p:txBody>
      </p:sp>
      <p:sp>
        <p:nvSpPr>
          <p:cNvPr id="3" name="מציין מיקום תוכן 2"/>
          <p:cNvSpPr>
            <a:spLocks noGrp="1"/>
          </p:cNvSpPr>
          <p:nvPr>
            <p:ph idx="1"/>
          </p:nvPr>
        </p:nvSpPr>
        <p:spPr/>
        <p:txBody>
          <a:bodyPr/>
          <a:lstStyle/>
          <a:p>
            <a:pPr marL="0" indent="0">
              <a:buNone/>
            </a:pPr>
            <a:r>
              <a:rPr lang="he-IL" b="1" dirty="0">
                <a:ln/>
                <a:solidFill>
                  <a:schemeClr val="bg2">
                    <a:lumMod val="25000"/>
                  </a:schemeClr>
                </a:solidFill>
              </a:rPr>
              <a:t>זהו נושא שלא שמנו עליו דגש בפרויקט זה, כיון שמדובר בתוכנה שלא מזמינה "פריצות",</a:t>
            </a:r>
          </a:p>
          <a:p>
            <a:pPr marL="0" indent="0">
              <a:buNone/>
            </a:pPr>
            <a:r>
              <a:rPr lang="he-IL" b="1" dirty="0">
                <a:ln/>
                <a:solidFill>
                  <a:schemeClr val="bg2">
                    <a:lumMod val="25000"/>
                  </a:schemeClr>
                </a:solidFill>
              </a:rPr>
              <a:t>אך אם נתעקש, כמו שהפרויקט בנוי עכשיו, התעודות נוצרות ומאוחסנות ב-</a:t>
            </a:r>
            <a:r>
              <a:rPr lang="en-US" b="1" dirty="0">
                <a:ln/>
                <a:solidFill>
                  <a:schemeClr val="bg2">
                    <a:lumMod val="25000"/>
                  </a:schemeClr>
                </a:solidFill>
              </a:rPr>
              <a:t> </a:t>
            </a:r>
            <a:r>
              <a:rPr lang="en-US" b="1" dirty="0" err="1">
                <a:ln/>
                <a:solidFill>
                  <a:schemeClr val="bg2">
                    <a:lumMod val="25000"/>
                  </a:schemeClr>
                </a:solidFill>
              </a:rPr>
              <a:t>github</a:t>
            </a:r>
            <a:r>
              <a:rPr lang="he-IL" b="1" dirty="0">
                <a:ln/>
                <a:solidFill>
                  <a:schemeClr val="bg2">
                    <a:lumMod val="25000"/>
                  </a:schemeClr>
                </a:solidFill>
              </a:rPr>
              <a:t> מה שאומר שהגישה אליהן מתאפשרת ללא בעיה, ולכן על הלקוח, במידה ומעוניין, לאחסן אותן בענן פרטי.</a:t>
            </a:r>
          </a:p>
          <a:p>
            <a:pPr marL="0" indent="0">
              <a:buNone/>
            </a:pPr>
            <a:r>
              <a:rPr lang="he-IL" b="1" dirty="0">
                <a:ln/>
                <a:solidFill>
                  <a:schemeClr val="bg2">
                    <a:lumMod val="25000"/>
                  </a:schemeClr>
                </a:solidFill>
              </a:rPr>
              <a:t>את ה-</a:t>
            </a:r>
            <a:r>
              <a:rPr lang="en-US" b="1" dirty="0">
                <a:ln/>
                <a:solidFill>
                  <a:schemeClr val="bg2">
                    <a:lumMod val="25000"/>
                  </a:schemeClr>
                </a:solidFill>
              </a:rPr>
              <a:t>login</a:t>
            </a:r>
            <a:r>
              <a:rPr lang="he-IL" b="1" dirty="0">
                <a:ln/>
                <a:solidFill>
                  <a:schemeClr val="bg2">
                    <a:lumMod val="25000"/>
                  </a:schemeClr>
                </a:solidFill>
              </a:rPr>
              <a:t> ניסינו לבצע תחילה באמצעות </a:t>
            </a:r>
            <a:r>
              <a:rPr lang="en-US" b="1" dirty="0">
                <a:ln/>
                <a:solidFill>
                  <a:schemeClr val="bg2">
                    <a:lumMod val="25000"/>
                  </a:schemeClr>
                </a:solidFill>
              </a:rPr>
              <a:t>google</a:t>
            </a:r>
            <a:r>
              <a:rPr lang="he-IL" b="1" dirty="0">
                <a:ln/>
                <a:solidFill>
                  <a:schemeClr val="bg2">
                    <a:lumMod val="25000"/>
                  </a:schemeClr>
                </a:solidFill>
              </a:rPr>
              <a:t> , כתיבת הקוד הנ"ל לא ממש צלחה ולכן החלטנו לבצע בצורה שכתובה כרגע... לא התעכבנו על הנושא כי כפי </a:t>
            </a:r>
            <a:r>
              <a:rPr lang="he-IL" b="1" dirty="0" err="1">
                <a:ln/>
                <a:solidFill>
                  <a:schemeClr val="bg2">
                    <a:lumMod val="25000"/>
                  </a:schemeClr>
                </a:solidFill>
              </a:rPr>
              <a:t>שצויין</a:t>
            </a:r>
            <a:r>
              <a:rPr lang="he-IL" b="1" dirty="0">
                <a:ln/>
                <a:solidFill>
                  <a:schemeClr val="bg2">
                    <a:lumMod val="25000"/>
                  </a:schemeClr>
                </a:solidFill>
              </a:rPr>
              <a:t> מדובר בתוכנה של ביה"ס שלא דורשת הצפנה </a:t>
            </a:r>
            <a:r>
              <a:rPr lang="he-IL" b="1" dirty="0" err="1">
                <a:ln/>
                <a:solidFill>
                  <a:schemeClr val="bg2">
                    <a:lumMod val="25000"/>
                  </a:schemeClr>
                </a:solidFill>
              </a:rPr>
              <a:t>מירבית</a:t>
            </a:r>
            <a:endParaRPr lang="he-IL" b="1" dirty="0">
              <a:ln/>
              <a:solidFill>
                <a:schemeClr val="bg2">
                  <a:lumMod val="25000"/>
                </a:schemeClr>
              </a:solidFill>
            </a:endParaRPr>
          </a:p>
        </p:txBody>
      </p:sp>
    </p:spTree>
    <p:extLst>
      <p:ext uri="{BB962C8B-B14F-4D97-AF65-F5344CB8AC3E}">
        <p14:creationId xmlns:p14="http://schemas.microsoft.com/office/powerpoint/2010/main" val="3793398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z="4800" dirty="0">
                <a:ln w="0"/>
                <a:solidFill>
                  <a:schemeClr val="accent1">
                    <a:lumMod val="75000"/>
                  </a:schemeClr>
                </a:solidFill>
                <a:effectLst>
                  <a:outerShdw blurRad="38100" dist="19050" dir="2700000" algn="tl" rotWithShape="0">
                    <a:schemeClr val="dk1">
                      <a:alpha val="40000"/>
                    </a:schemeClr>
                  </a:outerShdw>
                </a:effectLst>
                <a:latin typeface="+mn-lt"/>
                <a:ea typeface="+mn-ea"/>
                <a:cs typeface="+mn-cs"/>
              </a:rPr>
              <a:t>בקרת גרסאות</a:t>
            </a:r>
          </a:p>
        </p:txBody>
      </p:sp>
      <p:sp>
        <p:nvSpPr>
          <p:cNvPr id="3" name="מציין מיקום תוכן 2"/>
          <p:cNvSpPr>
            <a:spLocks noGrp="1"/>
          </p:cNvSpPr>
          <p:nvPr>
            <p:ph idx="1"/>
          </p:nvPr>
        </p:nvSpPr>
        <p:spPr/>
        <p:txBody>
          <a:bodyPr/>
          <a:lstStyle/>
          <a:p>
            <a:pPr marL="0" indent="0">
              <a:buNone/>
            </a:pPr>
            <a:r>
              <a:rPr lang="he-IL" b="1" dirty="0">
                <a:ln/>
                <a:solidFill>
                  <a:schemeClr val="bg2">
                    <a:lumMod val="25000"/>
                  </a:schemeClr>
                </a:solidFill>
              </a:rPr>
              <a:t>כיוון שהעבודה חולקה בינינו וכן כיון שלא תמיד עבדנו יחד אך על אותם דפים, השתמשנו כמובן ב-</a:t>
            </a:r>
            <a:r>
              <a:rPr lang="en-US" b="1" dirty="0" err="1">
                <a:ln/>
                <a:solidFill>
                  <a:schemeClr val="bg2">
                    <a:lumMod val="25000"/>
                  </a:schemeClr>
                </a:solidFill>
              </a:rPr>
              <a:t>git</a:t>
            </a:r>
            <a:r>
              <a:rPr lang="he-IL" b="1" dirty="0">
                <a:ln/>
                <a:solidFill>
                  <a:schemeClr val="bg2">
                    <a:lumMod val="25000"/>
                  </a:schemeClr>
                </a:solidFill>
              </a:rPr>
              <a:t> כאשר כל פעם עודכנה הגרסה החדשה,</a:t>
            </a:r>
          </a:p>
          <a:p>
            <a:pPr marL="0" indent="0">
              <a:buNone/>
            </a:pPr>
            <a:r>
              <a:rPr lang="he-IL" b="1" dirty="0">
                <a:ln/>
                <a:solidFill>
                  <a:schemeClr val="bg2">
                    <a:lumMod val="25000"/>
                  </a:schemeClr>
                </a:solidFill>
              </a:rPr>
              <a:t>הסתמכנו על האפשרות לחזור לגרסה קודמת באמצעות ההיסטוריה השמורה וכן השתמשנו באפשרות של מעקב אחרי שינויים שבוצעו ע"י חברות צוות שונות בדפים זהים.</a:t>
            </a:r>
          </a:p>
          <a:p>
            <a:pPr marL="0" indent="0">
              <a:buNone/>
            </a:pPr>
            <a:r>
              <a:rPr lang="he-IL" b="1" dirty="0">
                <a:ln/>
                <a:solidFill>
                  <a:schemeClr val="bg2">
                    <a:lumMod val="25000"/>
                  </a:schemeClr>
                </a:solidFill>
              </a:rPr>
              <a:t>דבר זה הקל על חלוקת התפקידים בפרויקט.</a:t>
            </a:r>
            <a:endParaRPr lang="he-IL" dirty="0"/>
          </a:p>
        </p:txBody>
      </p:sp>
    </p:spTree>
    <p:extLst>
      <p:ext uri="{BB962C8B-B14F-4D97-AF65-F5344CB8AC3E}">
        <p14:creationId xmlns:p14="http://schemas.microsoft.com/office/powerpoint/2010/main" val="175822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4873" y="3715418"/>
            <a:ext cx="10018713" cy="3352801"/>
          </a:xfrm>
        </p:spPr>
        <p:txBody>
          <a:bodyPr>
            <a:noAutofit/>
          </a:bodyPr>
          <a:lstStyle/>
          <a:p>
            <a:pPr marL="3600450" lvl="8" indent="0">
              <a:buNone/>
            </a:pPr>
            <a:r>
              <a:rPr lang="he-IL" sz="2000" b="1" dirty="0"/>
              <a:t>מגישות: </a:t>
            </a:r>
          </a:p>
          <a:p>
            <a:pPr lvl="8"/>
            <a:r>
              <a:rPr lang="he-IL" sz="2000" dirty="0"/>
              <a:t>יעל </a:t>
            </a:r>
            <a:r>
              <a:rPr lang="he-IL" sz="2000" dirty="0" err="1"/>
              <a:t>פוקסברומר</a:t>
            </a:r>
            <a:endParaRPr lang="he-IL" sz="2000" dirty="0"/>
          </a:p>
          <a:p>
            <a:pPr lvl="8"/>
            <a:r>
              <a:rPr lang="he-IL" sz="2000" dirty="0" err="1"/>
              <a:t>חנמי</a:t>
            </a:r>
            <a:r>
              <a:rPr lang="he-IL" sz="2000" dirty="0"/>
              <a:t> תרשיש</a:t>
            </a:r>
          </a:p>
          <a:p>
            <a:pPr lvl="8"/>
            <a:r>
              <a:rPr lang="he-IL" sz="2000" dirty="0"/>
              <a:t>שהם  כהן</a:t>
            </a:r>
          </a:p>
          <a:p>
            <a:pPr lvl="8"/>
            <a:r>
              <a:rPr lang="he-IL" sz="2000" dirty="0"/>
              <a:t>הילה דגן</a:t>
            </a:r>
          </a:p>
          <a:p>
            <a:pPr lvl="8"/>
            <a:r>
              <a:rPr lang="he-IL" sz="2000" dirty="0"/>
              <a:t>נעמי ארליך</a:t>
            </a:r>
          </a:p>
          <a:p>
            <a:pPr lvl="8"/>
            <a:r>
              <a:rPr lang="he-IL" sz="2000" dirty="0"/>
              <a:t>הודיה </a:t>
            </a:r>
            <a:r>
              <a:rPr lang="he-IL" sz="2000" dirty="0" err="1"/>
              <a:t>מרציאנו</a:t>
            </a:r>
            <a:endParaRPr lang="he-IL" sz="2000" dirty="0"/>
          </a:p>
          <a:p>
            <a:pPr lvl="8"/>
            <a:endParaRPr lang="he-IL"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310" y="3930022"/>
            <a:ext cx="4111690" cy="2803302"/>
          </a:xfrm>
          <a:prstGeom prst="ellipse">
            <a:avLst/>
          </a:prstGeom>
          <a:ln>
            <a:noFill/>
          </a:ln>
          <a:effectLst>
            <a:softEdge rad="112500"/>
          </a:effectLst>
        </p:spPr>
      </p:pic>
    </p:spTree>
    <p:extLst>
      <p:ext uri="{BB962C8B-B14F-4D97-AF65-F5344CB8AC3E}">
        <p14:creationId xmlns:p14="http://schemas.microsoft.com/office/powerpoint/2010/main" val="155193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8940" y="265922"/>
            <a:ext cx="8864083" cy="2598576"/>
          </a:xfrm>
          <a:noFill/>
          <a:ln>
            <a:noFill/>
          </a:ln>
        </p:spPr>
        <p:style>
          <a:lnRef idx="0">
            <a:scrgbClr r="0" g="0" b="0"/>
          </a:lnRef>
          <a:fillRef idx="0">
            <a:scrgbClr r="0" g="0" b="0"/>
          </a:fillRef>
          <a:effectRef idx="0">
            <a:scrgbClr r="0" g="0" b="0"/>
          </a:effectRef>
          <a:fontRef idx="minor">
            <a:schemeClr val="accent1"/>
          </a:fontRef>
        </p:style>
        <p:txBody>
          <a:bodyPr>
            <a:normAutofit/>
          </a:bodyPr>
          <a:lstStyle/>
          <a:p>
            <a:pPr algn="r"/>
            <a:r>
              <a:rPr lang="he-IL" sz="6600" dirty="0">
                <a:ln w="0"/>
                <a:solidFill>
                  <a:schemeClr val="accent1">
                    <a:lumMod val="75000"/>
                  </a:schemeClr>
                </a:solidFill>
                <a:effectLst>
                  <a:outerShdw blurRad="38100" dist="19050" dir="2700000" algn="tl" rotWithShape="0">
                    <a:schemeClr val="dk1">
                      <a:alpha val="40000"/>
                    </a:schemeClr>
                  </a:outerShdw>
                </a:effectLst>
              </a:rPr>
              <a:t>ראשית</a:t>
            </a:r>
          </a:p>
        </p:txBody>
      </p:sp>
      <p:sp>
        <p:nvSpPr>
          <p:cNvPr id="3" name="Content Placeholder 2"/>
          <p:cNvSpPr>
            <a:spLocks noGrp="1"/>
          </p:cNvSpPr>
          <p:nvPr>
            <p:ph idx="1"/>
          </p:nvPr>
        </p:nvSpPr>
        <p:spPr>
          <a:xfrm>
            <a:off x="1484310" y="3200401"/>
            <a:ext cx="10018713" cy="2453950"/>
          </a:xfrm>
        </p:spPr>
        <p:txBody>
          <a:bodyPr>
            <a:normAutofit fontScale="92500" lnSpcReduction="10000"/>
            <a:scene3d>
              <a:camera prst="orthographicFront"/>
              <a:lightRig rig="harsh" dir="t"/>
            </a:scene3d>
            <a:sp3d extrusionH="57150" prstMaterial="matte">
              <a:bevelT w="63500" h="12700" prst="angle"/>
              <a:contourClr>
                <a:schemeClr val="bg1">
                  <a:lumMod val="65000"/>
                </a:schemeClr>
              </a:contourClr>
            </a:sp3d>
          </a:bodyPr>
          <a:lstStyle/>
          <a:p>
            <a:pPr marL="0" indent="0">
              <a:buNone/>
            </a:pPr>
            <a:r>
              <a:rPr lang="he-IL" b="1" dirty="0">
                <a:ln/>
                <a:solidFill>
                  <a:schemeClr val="bg2">
                    <a:lumMod val="25000"/>
                  </a:schemeClr>
                </a:solidFill>
              </a:rPr>
              <a:t>ראשית הינו ביה"ס ממ"ד </a:t>
            </a:r>
            <a:r>
              <a:rPr lang="he-IL" b="1" dirty="0" err="1">
                <a:ln/>
                <a:solidFill>
                  <a:schemeClr val="bg2">
                    <a:lumMod val="25000"/>
                  </a:schemeClr>
                </a:solidFill>
              </a:rPr>
              <a:t>נסיוני</a:t>
            </a:r>
            <a:r>
              <a:rPr lang="he-IL" b="1" dirty="0">
                <a:ln/>
                <a:solidFill>
                  <a:schemeClr val="bg2">
                    <a:lumMod val="25000"/>
                  </a:schemeClr>
                </a:solidFill>
              </a:rPr>
              <a:t> המשלב חינוך של ילדים בעלי צרכים מיוחדים.</a:t>
            </a:r>
          </a:p>
          <a:p>
            <a:pPr marL="0" indent="0">
              <a:buNone/>
            </a:pPr>
            <a:r>
              <a:rPr lang="he-IL" b="1" dirty="0">
                <a:ln/>
                <a:solidFill>
                  <a:schemeClr val="bg2">
                    <a:lumMod val="25000"/>
                  </a:schemeClr>
                </a:solidFill>
              </a:rPr>
              <a:t>אופן בניית התעודה בביה"ס זה היא באופן הבא:</a:t>
            </a:r>
          </a:p>
          <a:p>
            <a:pPr marL="0" indent="0">
              <a:buNone/>
            </a:pPr>
            <a:r>
              <a:rPr lang="he-IL" b="1" dirty="0">
                <a:ln/>
                <a:solidFill>
                  <a:schemeClr val="bg2">
                    <a:lumMod val="25000"/>
                  </a:schemeClr>
                </a:solidFill>
              </a:rPr>
              <a:t>כל מורה לאורך כל השנה מזין הערכות מילוליות בנוסף לציון עבור כל תלמיד בכל מקצוע אותו הוא מלמד, בסוף השנה ההערכות מועברות לאישור המורה לאחר מכן לאישור המחנך, רכז הכבה והמנהל, כאשר כל איש צוות מאשר את הציונים לאחר שעברה את האישורים שתחתיו.</a:t>
            </a:r>
          </a:p>
          <a:p>
            <a:pPr marL="0" indent="0">
              <a:buNone/>
            </a:pPr>
            <a:r>
              <a:rPr lang="he-IL" b="1" dirty="0">
                <a:ln/>
                <a:solidFill>
                  <a:schemeClr val="bg2">
                    <a:lumMod val="25000"/>
                  </a:schemeClr>
                </a:solidFill>
              </a:rPr>
              <a:t> </a:t>
            </a:r>
          </a:p>
          <a:p>
            <a:pPr marL="0" indent="0">
              <a:buNone/>
            </a:pPr>
            <a:endParaRPr lang="he-IL" sz="8800" dirty="0">
              <a:ln w="0"/>
              <a:solidFill>
                <a:schemeClr val="accent1">
                  <a:lumMod val="75000"/>
                </a:schemeClr>
              </a:solidFill>
              <a:effectLst>
                <a:outerShdw blurRad="38100" dist="19050" dir="2700000" algn="tl" rotWithShape="0">
                  <a:schemeClr val="dk1">
                    <a:alpha val="40000"/>
                  </a:schemeClr>
                </a:outerShdw>
              </a:effectLst>
            </a:endParaRPr>
          </a:p>
          <a:p>
            <a:endParaRPr lang="he-IL" b="1" dirty="0">
              <a:ln/>
              <a:solidFill>
                <a:schemeClr val="accent3"/>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1008" y="4208107"/>
            <a:ext cx="3640992" cy="2482385"/>
          </a:xfrm>
          <a:prstGeom prst="ellipse">
            <a:avLst/>
          </a:prstGeom>
          <a:ln>
            <a:noFill/>
          </a:ln>
          <a:effectLst>
            <a:softEdge rad="112500"/>
          </a:effectLst>
        </p:spPr>
      </p:pic>
    </p:spTree>
    <p:extLst>
      <p:ext uri="{BB962C8B-B14F-4D97-AF65-F5344CB8AC3E}">
        <p14:creationId xmlns:p14="http://schemas.microsoft.com/office/powerpoint/2010/main" val="83126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he-IL" sz="4800" dirty="0">
                <a:ln w="0"/>
                <a:solidFill>
                  <a:schemeClr val="accent1">
                    <a:lumMod val="75000"/>
                  </a:schemeClr>
                </a:solidFill>
                <a:effectLst>
                  <a:outerShdw blurRad="38100" dist="19050" dir="2700000" algn="tl" rotWithShape="0">
                    <a:schemeClr val="dk1">
                      <a:alpha val="40000"/>
                    </a:schemeClr>
                  </a:outerShdw>
                </a:effectLst>
                <a:latin typeface="+mn-lt"/>
                <a:ea typeface="+mn-ea"/>
                <a:cs typeface="+mn-cs"/>
              </a:rPr>
              <a:t>תיאור העברת המערכת ללקוח</a:t>
            </a:r>
          </a:p>
        </p:txBody>
      </p:sp>
      <p:sp>
        <p:nvSpPr>
          <p:cNvPr id="3" name="Content Placeholder 2"/>
          <p:cNvSpPr>
            <a:spLocks noGrp="1"/>
          </p:cNvSpPr>
          <p:nvPr>
            <p:ph idx="1"/>
          </p:nvPr>
        </p:nvSpPr>
        <p:spPr/>
        <p:txBody>
          <a:bodyPr>
            <a:normAutofit/>
          </a:bodyPr>
          <a:lstStyle/>
          <a:p>
            <a:pPr marL="0" indent="0">
              <a:buNone/>
            </a:pPr>
            <a:r>
              <a:rPr lang="he-IL" b="1" dirty="0">
                <a:ln/>
                <a:solidFill>
                  <a:schemeClr val="bg2">
                    <a:lumMod val="25000"/>
                  </a:schemeClr>
                </a:solidFill>
              </a:rPr>
              <a:t>המערכת מועברת ללקוח כקישור לאתר אינטרנט לאחר שהועלתה לענן, מצורף לקישור האתר מסמך המסביר את אופן תפקוד המערכת והשימוש בה.</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5271" y="4582888"/>
            <a:ext cx="3421373" cy="2332651"/>
          </a:xfrm>
          <a:prstGeom prst="ellipse">
            <a:avLst/>
          </a:prstGeom>
          <a:ln>
            <a:noFill/>
          </a:ln>
          <a:effectLst>
            <a:softEdge rad="112500"/>
          </a:effectLst>
        </p:spPr>
      </p:pic>
    </p:spTree>
    <p:extLst>
      <p:ext uri="{BB962C8B-B14F-4D97-AF65-F5344CB8AC3E}">
        <p14:creationId xmlns:p14="http://schemas.microsoft.com/office/powerpoint/2010/main" val="149243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412" y="4455468"/>
            <a:ext cx="3318588" cy="2262574"/>
          </a:xfrm>
          <a:prstGeom prst="ellipse">
            <a:avLst/>
          </a:prstGeom>
          <a:ln>
            <a:noFill/>
          </a:ln>
          <a:effectLst>
            <a:softEdge rad="112500"/>
          </a:effectLst>
        </p:spPr>
      </p:pic>
      <p:sp>
        <p:nvSpPr>
          <p:cNvPr id="2" name="Title 1"/>
          <p:cNvSpPr>
            <a:spLocks noGrp="1"/>
          </p:cNvSpPr>
          <p:nvPr>
            <p:ph type="title"/>
          </p:nvPr>
        </p:nvSpPr>
        <p:spPr/>
        <p:txBody>
          <a:bodyPr>
            <a:normAutofit/>
          </a:bodyPr>
          <a:lstStyle/>
          <a:p>
            <a:pPr algn="r"/>
            <a:r>
              <a:rPr lang="he-IL" sz="5400" dirty="0">
                <a:ln w="0"/>
                <a:solidFill>
                  <a:schemeClr val="accent1">
                    <a:lumMod val="75000"/>
                  </a:schemeClr>
                </a:solidFill>
                <a:effectLst>
                  <a:outerShdw blurRad="38100" dist="19050" dir="2700000" algn="tl" rotWithShape="0">
                    <a:schemeClr val="dk1">
                      <a:alpha val="40000"/>
                    </a:schemeClr>
                  </a:outerShdw>
                </a:effectLst>
                <a:latin typeface="+mn-lt"/>
                <a:ea typeface="+mn-ea"/>
                <a:cs typeface="+mn-cs"/>
              </a:rPr>
              <a:t>תחזוקה מתוכננת	</a:t>
            </a:r>
          </a:p>
        </p:txBody>
      </p:sp>
      <p:sp>
        <p:nvSpPr>
          <p:cNvPr id="3" name="Content Placeholder 2"/>
          <p:cNvSpPr>
            <a:spLocks noGrp="1"/>
          </p:cNvSpPr>
          <p:nvPr>
            <p:ph idx="1"/>
          </p:nvPr>
        </p:nvSpPr>
        <p:spPr/>
        <p:txBody>
          <a:bodyPr>
            <a:normAutofit/>
          </a:bodyPr>
          <a:lstStyle/>
          <a:p>
            <a:pPr marL="0" indent="0">
              <a:buNone/>
            </a:pPr>
            <a:r>
              <a:rPr lang="he-IL" b="1" dirty="0">
                <a:ln/>
                <a:solidFill>
                  <a:schemeClr val="bg2">
                    <a:lumMod val="25000"/>
                  </a:schemeClr>
                </a:solidFill>
              </a:rPr>
              <a:t>המערכת בנויה בצורה כזאת המאפשרת תחזוקה פנימית ע"י מזכירה לדוגמה,</a:t>
            </a:r>
          </a:p>
          <a:p>
            <a:pPr marL="0" indent="0">
              <a:buNone/>
            </a:pPr>
            <a:r>
              <a:rPr lang="he-IL" b="1" dirty="0">
                <a:ln/>
                <a:solidFill>
                  <a:schemeClr val="bg2">
                    <a:lumMod val="25000"/>
                  </a:schemeClr>
                </a:solidFill>
              </a:rPr>
              <a:t>ישנם שירותים המאפשרים </a:t>
            </a:r>
            <a:r>
              <a:rPr lang="he-IL" b="1" dirty="0" err="1">
                <a:ln/>
                <a:solidFill>
                  <a:schemeClr val="bg2">
                    <a:lumMod val="25000"/>
                  </a:schemeClr>
                </a:solidFill>
              </a:rPr>
              <a:t>עידכון</a:t>
            </a:r>
            <a:r>
              <a:rPr lang="he-IL" b="1" dirty="0">
                <a:ln/>
                <a:solidFill>
                  <a:schemeClr val="bg2">
                    <a:lumMod val="25000"/>
                  </a:schemeClr>
                </a:solidFill>
              </a:rPr>
              <a:t> תלמיד\קורס\איש צוות\כיתה וכו' בצורה שאינה דורשת הבנה של המערכת אלא רק את הכרת המוסד, השירות בנוי בצורה נוחה ומתריע על מחיקות\הוספות שאינן חוקיות.</a:t>
            </a:r>
          </a:p>
          <a:p>
            <a:pPr marL="0" indent="0">
              <a:buNone/>
            </a:pPr>
            <a:r>
              <a:rPr lang="he-IL" b="1" dirty="0">
                <a:ln/>
                <a:solidFill>
                  <a:schemeClr val="bg2">
                    <a:lumMod val="25000"/>
                  </a:schemeClr>
                </a:solidFill>
              </a:rPr>
              <a:t>גם הכנסת הנתונים הראשונית למערכת מיושמת ע"י איש הצוות האחראי על כך במוסד. </a:t>
            </a:r>
          </a:p>
        </p:txBody>
      </p:sp>
    </p:spTree>
    <p:extLst>
      <p:ext uri="{BB962C8B-B14F-4D97-AF65-F5344CB8AC3E}">
        <p14:creationId xmlns:p14="http://schemas.microsoft.com/office/powerpoint/2010/main" val="317977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2738" y="4581331"/>
            <a:ext cx="3339262" cy="2276669"/>
          </a:xfrm>
          <a:prstGeom prst="ellipse">
            <a:avLst/>
          </a:prstGeom>
          <a:ln>
            <a:noFill/>
          </a:ln>
          <a:effectLst>
            <a:softEdge rad="112500"/>
          </a:effectLst>
        </p:spPr>
      </p:pic>
      <p:sp>
        <p:nvSpPr>
          <p:cNvPr id="2" name="Title 1"/>
          <p:cNvSpPr>
            <a:spLocks noGrp="1"/>
          </p:cNvSpPr>
          <p:nvPr>
            <p:ph type="title"/>
          </p:nvPr>
        </p:nvSpPr>
        <p:spPr/>
        <p:txBody>
          <a:bodyPr>
            <a:noAutofit/>
          </a:bodyPr>
          <a:lstStyle/>
          <a:p>
            <a:pPr algn="r"/>
            <a:r>
              <a:rPr lang="he-IL" sz="5400" dirty="0">
                <a:ln w="0"/>
                <a:solidFill>
                  <a:schemeClr val="accent1">
                    <a:lumMod val="75000"/>
                  </a:schemeClr>
                </a:solidFill>
                <a:effectLst>
                  <a:outerShdw blurRad="38100" dist="19050" dir="2700000" algn="tl" rotWithShape="0">
                    <a:schemeClr val="dk1">
                      <a:alpha val="40000"/>
                    </a:schemeClr>
                  </a:outerShdw>
                </a:effectLst>
                <a:latin typeface="+mn-lt"/>
                <a:ea typeface="+mn-ea"/>
                <a:cs typeface="+mn-cs"/>
              </a:rPr>
              <a:t>לקחים עיקריים </a:t>
            </a:r>
            <a:r>
              <a:rPr lang="he-IL" sz="5400" dirty="0" err="1">
                <a:ln w="0"/>
                <a:solidFill>
                  <a:schemeClr val="accent1">
                    <a:lumMod val="75000"/>
                  </a:schemeClr>
                </a:solidFill>
                <a:effectLst>
                  <a:outerShdw blurRad="38100" dist="19050" dir="2700000" algn="tl" rotWithShape="0">
                    <a:schemeClr val="dk1">
                      <a:alpha val="40000"/>
                    </a:schemeClr>
                  </a:outerShdw>
                </a:effectLst>
                <a:latin typeface="+mn-lt"/>
                <a:ea typeface="+mn-ea"/>
                <a:cs typeface="+mn-cs"/>
              </a:rPr>
              <a:t>מהפרוייקט</a:t>
            </a:r>
            <a:endParaRPr lang="he-IL" sz="5400" dirty="0">
              <a:ln w="0"/>
              <a:solidFill>
                <a:schemeClr val="accent1">
                  <a:lumMod val="75000"/>
                </a:schemeClr>
              </a:solidFill>
              <a:effectLst>
                <a:outerShdw blurRad="38100" dist="19050" dir="2700000" algn="tl" rotWithShape="0">
                  <a:schemeClr val="dk1">
                    <a:alpha val="40000"/>
                  </a:schemeClr>
                </a:outerShdw>
              </a:effectLst>
              <a:latin typeface="+mn-lt"/>
              <a:ea typeface="+mn-ea"/>
              <a:cs typeface="+mn-cs"/>
            </a:endParaRPr>
          </a:p>
        </p:txBody>
      </p:sp>
      <p:sp>
        <p:nvSpPr>
          <p:cNvPr id="3" name="Content Placeholder 2"/>
          <p:cNvSpPr>
            <a:spLocks noGrp="1"/>
          </p:cNvSpPr>
          <p:nvPr>
            <p:ph idx="1"/>
          </p:nvPr>
        </p:nvSpPr>
        <p:spPr/>
        <p:txBody>
          <a:bodyPr/>
          <a:lstStyle/>
          <a:p>
            <a:pPr marL="0" indent="0">
              <a:buNone/>
            </a:pPr>
            <a:r>
              <a:rPr lang="he-IL" b="1" dirty="0">
                <a:ln/>
                <a:solidFill>
                  <a:schemeClr val="bg2">
                    <a:lumMod val="25000"/>
                  </a:schemeClr>
                </a:solidFill>
              </a:rPr>
              <a:t>קצת רקע על התקדמות </a:t>
            </a:r>
            <a:r>
              <a:rPr lang="he-IL" b="1" dirty="0" err="1">
                <a:ln/>
                <a:solidFill>
                  <a:schemeClr val="bg2">
                    <a:lumMod val="25000"/>
                  </a:schemeClr>
                </a:solidFill>
              </a:rPr>
              <a:t>הפרוייקט</a:t>
            </a:r>
            <a:r>
              <a:rPr lang="he-IL" b="1" dirty="0">
                <a:ln/>
                <a:solidFill>
                  <a:schemeClr val="bg2">
                    <a:lumMod val="25000"/>
                  </a:schemeClr>
                </a:solidFill>
              </a:rPr>
              <a:t> בכל שלב...</a:t>
            </a:r>
          </a:p>
          <a:p>
            <a:pPr marL="0" indent="0">
              <a:buNone/>
            </a:pPr>
            <a:r>
              <a:rPr lang="he-IL" b="1" dirty="0">
                <a:ln/>
                <a:solidFill>
                  <a:schemeClr val="bg2">
                    <a:lumMod val="25000"/>
                  </a:schemeClr>
                </a:solidFill>
              </a:rPr>
              <a:t>תחילה תכננו את המערכת בכל </a:t>
            </a:r>
            <a:r>
              <a:rPr lang="he-IL" b="1" dirty="0" err="1">
                <a:ln/>
                <a:solidFill>
                  <a:schemeClr val="bg2">
                    <a:lumMod val="25000"/>
                  </a:schemeClr>
                </a:solidFill>
              </a:rPr>
              <a:t>איטרציה</a:t>
            </a:r>
            <a:r>
              <a:rPr lang="he-IL" b="1" dirty="0">
                <a:ln/>
                <a:solidFill>
                  <a:schemeClr val="bg2">
                    <a:lumMod val="25000"/>
                  </a:schemeClr>
                </a:solidFill>
              </a:rPr>
              <a:t> ע"פ הדרישות, הכנו קבצי </a:t>
            </a:r>
            <a:r>
              <a:rPr lang="en-US" b="1" dirty="0" err="1">
                <a:ln/>
                <a:solidFill>
                  <a:schemeClr val="bg2">
                    <a:lumMod val="25000"/>
                  </a:schemeClr>
                </a:solidFill>
              </a:rPr>
              <a:t>srs</a:t>
            </a:r>
            <a:r>
              <a:rPr lang="he-IL" b="1" dirty="0">
                <a:ln/>
                <a:solidFill>
                  <a:schemeClr val="bg2">
                    <a:lumMod val="25000"/>
                  </a:schemeClr>
                </a:solidFill>
              </a:rPr>
              <a:t>,ו-</a:t>
            </a:r>
            <a:r>
              <a:rPr lang="en-US" b="1" dirty="0" err="1">
                <a:ln/>
                <a:solidFill>
                  <a:schemeClr val="bg2">
                    <a:lumMod val="25000"/>
                  </a:schemeClr>
                </a:solidFill>
              </a:rPr>
              <a:t>sds</a:t>
            </a:r>
            <a:endParaRPr lang="he-IL" b="1" dirty="0">
              <a:ln/>
              <a:solidFill>
                <a:schemeClr val="bg2">
                  <a:lumMod val="25000"/>
                </a:schemeClr>
              </a:solidFill>
            </a:endParaRPr>
          </a:p>
          <a:p>
            <a:pPr marL="0" indent="0">
              <a:buNone/>
            </a:pPr>
            <a:r>
              <a:rPr lang="he-IL" b="1" dirty="0">
                <a:ln/>
                <a:solidFill>
                  <a:schemeClr val="bg2">
                    <a:lumMod val="25000"/>
                  </a:schemeClr>
                </a:solidFill>
              </a:rPr>
              <a:t>הבנו כיצד המערכת אמורה להיראות וכן את הפונקציונליות שלה, ובשלב הבא כבר הגשנו מסמך </a:t>
            </a:r>
            <a:r>
              <a:rPr lang="en-US" b="1" dirty="0">
                <a:ln/>
                <a:solidFill>
                  <a:schemeClr val="bg2">
                    <a:lumMod val="25000"/>
                  </a:schemeClr>
                </a:solidFill>
              </a:rPr>
              <a:t>ZFR</a:t>
            </a:r>
            <a:r>
              <a:rPr lang="he-IL" b="1" dirty="0">
                <a:ln/>
                <a:solidFill>
                  <a:schemeClr val="bg2">
                    <a:lumMod val="25000"/>
                  </a:schemeClr>
                </a:solidFill>
              </a:rPr>
              <a:t> , הגדרנו את כל (רוב...) המשימות וחילקנו אותן לפי </a:t>
            </a:r>
            <a:r>
              <a:rPr lang="he-IL" b="1" dirty="0" err="1">
                <a:ln/>
                <a:solidFill>
                  <a:schemeClr val="bg2">
                    <a:lumMod val="25000"/>
                  </a:schemeClr>
                </a:solidFill>
              </a:rPr>
              <a:t>איטרציות</a:t>
            </a:r>
            <a:r>
              <a:rPr lang="he-IL" b="1" dirty="0">
                <a:ln/>
                <a:solidFill>
                  <a:schemeClr val="bg2">
                    <a:lumMod val="25000"/>
                  </a:schemeClr>
                </a:solidFill>
              </a:rPr>
              <a:t>.</a:t>
            </a:r>
          </a:p>
          <a:p>
            <a:pPr marL="0" indent="0">
              <a:buNone/>
            </a:pPr>
            <a:endParaRPr lang="he-IL" dirty="0"/>
          </a:p>
          <a:p>
            <a:pPr marL="0" indent="0">
              <a:buNone/>
            </a:pPr>
            <a:endParaRPr lang="he-IL" dirty="0"/>
          </a:p>
        </p:txBody>
      </p:sp>
    </p:spTree>
    <p:extLst>
      <p:ext uri="{BB962C8B-B14F-4D97-AF65-F5344CB8AC3E}">
        <p14:creationId xmlns:p14="http://schemas.microsoft.com/office/powerpoint/2010/main" val="214407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295" y="4422711"/>
            <a:ext cx="3435060" cy="2341983"/>
          </a:xfrm>
          <a:prstGeom prst="ellipse">
            <a:avLst/>
          </a:prstGeom>
          <a:ln>
            <a:noFill/>
          </a:ln>
          <a:effectLst>
            <a:softEdge rad="112500"/>
          </a:effectLst>
        </p:spPr>
      </p:pic>
      <p:sp>
        <p:nvSpPr>
          <p:cNvPr id="2" name="Title 1"/>
          <p:cNvSpPr>
            <a:spLocks noGrp="1"/>
          </p:cNvSpPr>
          <p:nvPr>
            <p:ph type="title"/>
          </p:nvPr>
        </p:nvSpPr>
        <p:spPr>
          <a:xfrm>
            <a:off x="1428328" y="2272005"/>
            <a:ext cx="10018713" cy="3578290"/>
          </a:xfrm>
        </p:spPr>
        <p:txBody>
          <a:bodyPr>
            <a:normAutofit fontScale="90000"/>
          </a:bodyPr>
          <a:lstStyle/>
          <a:p>
            <a:pPr algn="r"/>
            <a:r>
              <a:rPr lang="he-IL" sz="2700" b="1" dirty="0">
                <a:ln/>
                <a:solidFill>
                  <a:schemeClr val="bg2">
                    <a:lumMod val="25000"/>
                  </a:schemeClr>
                </a:solidFill>
                <a:latin typeface="+mn-lt"/>
                <a:ea typeface="+mn-ea"/>
                <a:cs typeface="+mn-cs"/>
              </a:rPr>
              <a:t>לאחר הגדרת המשימות וחלוקתן לפי </a:t>
            </a:r>
            <a:r>
              <a:rPr lang="he-IL" sz="2700" b="1" dirty="0" err="1">
                <a:ln/>
                <a:solidFill>
                  <a:schemeClr val="bg2">
                    <a:lumMod val="25000"/>
                  </a:schemeClr>
                </a:solidFill>
                <a:latin typeface="+mn-lt"/>
                <a:ea typeface="+mn-ea"/>
                <a:cs typeface="+mn-cs"/>
              </a:rPr>
              <a:t>אטרציות</a:t>
            </a:r>
            <a:r>
              <a:rPr lang="he-IL" sz="2700" b="1" dirty="0">
                <a:ln/>
                <a:solidFill>
                  <a:schemeClr val="bg2">
                    <a:lumMod val="25000"/>
                  </a:schemeClr>
                </a:solidFill>
                <a:latin typeface="+mn-lt"/>
                <a:ea typeface="+mn-ea"/>
                <a:cs typeface="+mn-cs"/>
              </a:rPr>
              <a:t>, ניגשנו לכתיבת הקוד, בשלב הזה נתקלנו במספר קשיים...</a:t>
            </a:r>
            <a:br>
              <a:rPr lang="he-IL" sz="2700" b="1" dirty="0">
                <a:ln/>
                <a:solidFill>
                  <a:schemeClr val="bg2">
                    <a:lumMod val="25000"/>
                  </a:schemeClr>
                </a:solidFill>
                <a:latin typeface="+mn-lt"/>
                <a:ea typeface="+mn-ea"/>
                <a:cs typeface="+mn-cs"/>
              </a:rPr>
            </a:br>
            <a:r>
              <a:rPr lang="he-IL" sz="2700" b="1" dirty="0">
                <a:ln/>
                <a:solidFill>
                  <a:schemeClr val="bg2">
                    <a:lumMod val="25000"/>
                  </a:schemeClr>
                </a:solidFill>
                <a:latin typeface="+mn-lt"/>
                <a:ea typeface="+mn-ea"/>
                <a:cs typeface="+mn-cs"/>
              </a:rPr>
              <a:t>חלק ניכר מהעבודה דרש מכל אחת </a:t>
            </a:r>
            <a:r>
              <a:rPr lang="he-IL" sz="2700" b="1" dirty="0" err="1">
                <a:ln/>
                <a:solidFill>
                  <a:schemeClr val="bg2">
                    <a:lumMod val="25000"/>
                  </a:schemeClr>
                </a:solidFill>
                <a:latin typeface="+mn-lt"/>
                <a:ea typeface="+mn-ea"/>
                <a:cs typeface="+mn-cs"/>
              </a:rPr>
              <a:t>מאיתנו</a:t>
            </a:r>
            <a:r>
              <a:rPr lang="he-IL" sz="2700" b="1" dirty="0">
                <a:ln/>
                <a:solidFill>
                  <a:schemeClr val="bg2">
                    <a:lumMod val="25000"/>
                  </a:schemeClr>
                </a:solidFill>
                <a:latin typeface="+mn-lt"/>
                <a:ea typeface="+mn-ea"/>
                <a:cs typeface="+mn-cs"/>
              </a:rPr>
              <a:t> בהתאם לחלק שעליו עבדה, למידה עצמית של כלים ונושאים חדשים, דבר שהיקשה על התקדמות </a:t>
            </a:r>
            <a:r>
              <a:rPr lang="he-IL" sz="2700" b="1" dirty="0" err="1">
                <a:ln/>
                <a:solidFill>
                  <a:schemeClr val="bg2">
                    <a:lumMod val="25000"/>
                  </a:schemeClr>
                </a:solidFill>
                <a:latin typeface="+mn-lt"/>
                <a:ea typeface="+mn-ea"/>
                <a:cs typeface="+mn-cs"/>
              </a:rPr>
              <a:t>הפרוייקט</a:t>
            </a:r>
            <a:r>
              <a:rPr lang="he-IL" sz="2700" b="1" dirty="0">
                <a:ln/>
                <a:solidFill>
                  <a:schemeClr val="bg2">
                    <a:lumMod val="25000"/>
                  </a:schemeClr>
                </a:solidFill>
                <a:latin typeface="+mn-lt"/>
                <a:ea typeface="+mn-ea"/>
                <a:cs typeface="+mn-cs"/>
              </a:rPr>
              <a:t>.</a:t>
            </a:r>
            <a:br>
              <a:rPr lang="he-IL" sz="2700" b="1" dirty="0">
                <a:ln/>
                <a:solidFill>
                  <a:schemeClr val="bg2">
                    <a:lumMod val="25000"/>
                  </a:schemeClr>
                </a:solidFill>
                <a:latin typeface="+mn-lt"/>
                <a:ea typeface="+mn-ea"/>
                <a:cs typeface="+mn-cs"/>
              </a:rPr>
            </a:br>
            <a:r>
              <a:rPr lang="he-IL" sz="2700" b="1" dirty="0">
                <a:ln/>
                <a:solidFill>
                  <a:schemeClr val="bg2">
                    <a:lumMod val="25000"/>
                  </a:schemeClr>
                </a:solidFill>
                <a:latin typeface="+mn-lt"/>
                <a:ea typeface="+mn-ea"/>
                <a:cs typeface="+mn-cs"/>
              </a:rPr>
              <a:t>עמידה בזמנים: </a:t>
            </a:r>
            <a:r>
              <a:rPr lang="he-IL" sz="2700" b="1" dirty="0" err="1">
                <a:ln/>
                <a:solidFill>
                  <a:schemeClr val="bg2">
                    <a:lumMod val="25000"/>
                  </a:schemeClr>
                </a:solidFill>
                <a:latin typeface="+mn-lt"/>
                <a:ea typeface="+mn-ea"/>
                <a:cs typeface="+mn-cs"/>
              </a:rPr>
              <a:t>הפרוייקט</a:t>
            </a:r>
            <a:r>
              <a:rPr lang="he-IL" sz="2700" b="1" dirty="0">
                <a:ln/>
                <a:solidFill>
                  <a:schemeClr val="bg2">
                    <a:lumMod val="25000"/>
                  </a:schemeClr>
                </a:solidFill>
                <a:latin typeface="+mn-lt"/>
                <a:ea typeface="+mn-ea"/>
                <a:cs typeface="+mn-cs"/>
              </a:rPr>
              <a:t> נעשה תוך כדי הסמסטר דבר שדרש </a:t>
            </a:r>
            <a:r>
              <a:rPr lang="he-IL" sz="2700" b="1" dirty="0" err="1">
                <a:ln/>
                <a:solidFill>
                  <a:schemeClr val="bg2">
                    <a:lumMod val="25000"/>
                  </a:schemeClr>
                </a:solidFill>
                <a:latin typeface="+mn-lt"/>
                <a:ea typeface="+mn-ea"/>
                <a:cs typeface="+mn-cs"/>
              </a:rPr>
              <a:t>תימרון</a:t>
            </a:r>
            <a:r>
              <a:rPr lang="he-IL" sz="2700" b="1" dirty="0">
                <a:ln/>
                <a:solidFill>
                  <a:schemeClr val="bg2">
                    <a:lumMod val="25000"/>
                  </a:schemeClr>
                </a:solidFill>
                <a:latin typeface="+mn-lt"/>
                <a:ea typeface="+mn-ea"/>
                <a:cs typeface="+mn-cs"/>
              </a:rPr>
              <a:t> בין משימות שאר הקורסים להתקדמות </a:t>
            </a:r>
            <a:r>
              <a:rPr lang="he-IL" sz="2700" b="1" dirty="0" err="1">
                <a:ln/>
                <a:solidFill>
                  <a:schemeClr val="bg2">
                    <a:lumMod val="25000"/>
                  </a:schemeClr>
                </a:solidFill>
                <a:latin typeface="+mn-lt"/>
                <a:ea typeface="+mn-ea"/>
                <a:cs typeface="+mn-cs"/>
              </a:rPr>
              <a:t>הפרוייקט</a:t>
            </a:r>
            <a:r>
              <a:rPr lang="he-IL" sz="2700" b="1" dirty="0">
                <a:ln/>
                <a:solidFill>
                  <a:schemeClr val="bg2">
                    <a:lumMod val="25000"/>
                  </a:schemeClr>
                </a:solidFill>
                <a:latin typeface="+mn-lt"/>
                <a:ea typeface="+mn-ea"/>
                <a:cs typeface="+mn-cs"/>
              </a:rPr>
              <a:t>.</a:t>
            </a:r>
            <a:br>
              <a:rPr lang="he-IL" sz="2700" b="1" dirty="0">
                <a:ln/>
                <a:solidFill>
                  <a:schemeClr val="bg2">
                    <a:lumMod val="25000"/>
                  </a:schemeClr>
                </a:solidFill>
                <a:latin typeface="+mn-lt"/>
                <a:ea typeface="+mn-ea"/>
                <a:cs typeface="+mn-cs"/>
              </a:rPr>
            </a:br>
            <a:r>
              <a:rPr lang="he-IL" sz="2700" b="1" dirty="0">
                <a:ln/>
                <a:solidFill>
                  <a:schemeClr val="bg2">
                    <a:lumMod val="25000"/>
                  </a:schemeClr>
                </a:solidFill>
                <a:latin typeface="+mn-lt"/>
                <a:ea typeface="+mn-ea"/>
                <a:cs typeface="+mn-cs"/>
              </a:rPr>
              <a:t>עבודת צוות: לכאורה דבר שאמור להקל על </a:t>
            </a:r>
            <a:r>
              <a:rPr lang="he-IL" sz="2700" b="1" dirty="0" err="1">
                <a:ln/>
                <a:solidFill>
                  <a:schemeClr val="bg2">
                    <a:lumMod val="25000"/>
                  </a:schemeClr>
                </a:solidFill>
                <a:latin typeface="+mn-lt"/>
                <a:ea typeface="+mn-ea"/>
                <a:cs typeface="+mn-cs"/>
              </a:rPr>
              <a:t>הפרוייקט</a:t>
            </a:r>
            <a:r>
              <a:rPr lang="he-IL" sz="2700" b="1" dirty="0">
                <a:ln/>
                <a:solidFill>
                  <a:schemeClr val="bg2">
                    <a:lumMod val="25000"/>
                  </a:schemeClr>
                </a:solidFill>
                <a:latin typeface="+mn-lt"/>
                <a:ea typeface="+mn-ea"/>
                <a:cs typeface="+mn-cs"/>
              </a:rPr>
              <a:t>, אך לא תמיד הצלחנו לתאם זמן באופן שיהיה נוח לכל בנות הצוות, מה שחייב לפעמים חלוקה של משימות קשורות בין הבנות, דבר שדרש חיבור של כל חלקי הקוד מבלי לפגוע במה שכבר עובד</a:t>
            </a:r>
            <a:br>
              <a:rPr lang="he-IL" sz="2700" b="1" dirty="0">
                <a:ln/>
                <a:solidFill>
                  <a:schemeClr val="bg2">
                    <a:lumMod val="25000"/>
                  </a:schemeClr>
                </a:solidFill>
                <a:latin typeface="+mn-lt"/>
                <a:ea typeface="+mn-ea"/>
                <a:cs typeface="+mn-cs"/>
              </a:rPr>
            </a:br>
            <a:r>
              <a:rPr lang="he-IL" dirty="0"/>
              <a:t> </a:t>
            </a:r>
            <a:br>
              <a:rPr lang="he-IL" dirty="0"/>
            </a:br>
            <a:endParaRPr lang="he-IL" dirty="0"/>
          </a:p>
        </p:txBody>
      </p:sp>
    </p:spTree>
    <p:extLst>
      <p:ext uri="{BB962C8B-B14F-4D97-AF65-F5344CB8AC3E}">
        <p14:creationId xmlns:p14="http://schemas.microsoft.com/office/powerpoint/2010/main" val="412093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8538" y="4646646"/>
            <a:ext cx="3243462" cy="2211354"/>
          </a:xfrm>
          <a:prstGeom prst="ellipse">
            <a:avLst/>
          </a:prstGeom>
          <a:ln>
            <a:noFill/>
          </a:ln>
          <a:effectLst>
            <a:softEdge rad="112500"/>
          </a:effectLst>
        </p:spPr>
      </p:pic>
      <p:sp>
        <p:nvSpPr>
          <p:cNvPr id="2" name="Title 1"/>
          <p:cNvSpPr>
            <a:spLocks noGrp="1"/>
          </p:cNvSpPr>
          <p:nvPr>
            <p:ph type="title"/>
          </p:nvPr>
        </p:nvSpPr>
        <p:spPr/>
        <p:txBody>
          <a:bodyPr/>
          <a:lstStyle/>
          <a:p>
            <a:r>
              <a:rPr lang="he-IL" sz="4800" dirty="0">
                <a:ln w="0"/>
                <a:solidFill>
                  <a:schemeClr val="accent1">
                    <a:lumMod val="75000"/>
                  </a:schemeClr>
                </a:solidFill>
                <a:effectLst>
                  <a:outerShdw blurRad="38100" dist="19050" dir="2700000" algn="tl" rotWithShape="0">
                    <a:schemeClr val="dk1">
                      <a:alpha val="40000"/>
                    </a:schemeClr>
                  </a:outerShdw>
                </a:effectLst>
                <a:latin typeface="+mn-lt"/>
                <a:ea typeface="+mn-ea"/>
                <a:cs typeface="+mn-cs"/>
              </a:rPr>
              <a:t>רפלקציה על הפרויקט והקורס</a:t>
            </a:r>
            <a:r>
              <a:rPr lang="he-IL" dirty="0"/>
              <a:t> </a:t>
            </a:r>
          </a:p>
        </p:txBody>
      </p:sp>
      <p:sp>
        <p:nvSpPr>
          <p:cNvPr id="3" name="Content Placeholder 2"/>
          <p:cNvSpPr>
            <a:spLocks noGrp="1"/>
          </p:cNvSpPr>
          <p:nvPr>
            <p:ph idx="1"/>
          </p:nvPr>
        </p:nvSpPr>
        <p:spPr/>
        <p:txBody>
          <a:bodyPr>
            <a:normAutofit fontScale="85000" lnSpcReduction="20000"/>
          </a:bodyPr>
          <a:lstStyle/>
          <a:p>
            <a:pPr marL="0" indent="0">
              <a:buNone/>
            </a:pPr>
            <a:r>
              <a:rPr lang="he-IL" sz="3600" b="1" dirty="0">
                <a:ln/>
                <a:solidFill>
                  <a:schemeClr val="bg2">
                    <a:lumMod val="25000"/>
                  </a:schemeClr>
                </a:solidFill>
              </a:rPr>
              <a:t>עכשיו כשאנו עומדות מול מוצר גמור, קל לבחון את אופן הביצוע שלנו ולהפיק לקחים שימנעו </a:t>
            </a:r>
            <a:r>
              <a:rPr lang="he-IL" sz="3600" b="1" dirty="0" err="1">
                <a:ln/>
                <a:solidFill>
                  <a:schemeClr val="bg2">
                    <a:lumMod val="25000"/>
                  </a:schemeClr>
                </a:solidFill>
              </a:rPr>
              <a:t>מאיתנו</a:t>
            </a:r>
            <a:r>
              <a:rPr lang="he-IL" sz="3600" b="1" dirty="0">
                <a:ln/>
                <a:solidFill>
                  <a:schemeClr val="bg2">
                    <a:lumMod val="25000"/>
                  </a:schemeClr>
                </a:solidFill>
              </a:rPr>
              <a:t> להיתקל בקשיים דומים בפרויקטים הבאים, באופן כללי העבודה חישלה אותנו ולראשונה עמדנו בדרישות של לקוח </a:t>
            </a:r>
            <a:r>
              <a:rPr lang="he-IL" sz="3600" b="1" dirty="0" err="1">
                <a:ln/>
                <a:solidFill>
                  <a:schemeClr val="bg2">
                    <a:lumMod val="25000"/>
                  </a:schemeClr>
                </a:solidFill>
              </a:rPr>
              <a:t>אמיתי</a:t>
            </a:r>
            <a:r>
              <a:rPr lang="he-IL" sz="3600" b="1" dirty="0">
                <a:ln/>
                <a:solidFill>
                  <a:schemeClr val="bg2">
                    <a:lumMod val="25000"/>
                  </a:schemeClr>
                </a:solidFill>
              </a:rPr>
              <a:t>, מה שחייב היצמדות אליהן למרות שלפעמים הן היו </a:t>
            </a:r>
            <a:r>
              <a:rPr lang="he-IL" sz="3600" b="1" dirty="0" err="1">
                <a:ln/>
                <a:solidFill>
                  <a:schemeClr val="bg2">
                    <a:lumMod val="25000"/>
                  </a:schemeClr>
                </a:solidFill>
              </a:rPr>
              <a:t>ניראות</a:t>
            </a:r>
            <a:r>
              <a:rPr lang="he-IL" sz="3600" b="1" dirty="0">
                <a:ln/>
                <a:solidFill>
                  <a:schemeClr val="bg2">
                    <a:lumMod val="25000"/>
                  </a:schemeClr>
                </a:solidFill>
              </a:rPr>
              <a:t> בלתי אפשריות ליישום...</a:t>
            </a:r>
          </a:p>
          <a:p>
            <a:pPr marL="0" indent="0">
              <a:buNone/>
            </a:pPr>
            <a:r>
              <a:rPr lang="he-IL" sz="3600" b="1" dirty="0" err="1">
                <a:ln/>
                <a:solidFill>
                  <a:schemeClr val="bg2">
                    <a:lumMod val="25000"/>
                  </a:schemeClr>
                </a:solidFill>
              </a:rPr>
              <a:t>האיטרציות</a:t>
            </a:r>
            <a:r>
              <a:rPr lang="he-IL" sz="3600" b="1" dirty="0">
                <a:ln/>
                <a:solidFill>
                  <a:schemeClr val="bg2">
                    <a:lumMod val="25000"/>
                  </a:schemeClr>
                </a:solidFill>
              </a:rPr>
              <a:t> חייבו אותנו להראות התקדמות ע"פ התכנון מבלי להתפזר. </a:t>
            </a:r>
          </a:p>
        </p:txBody>
      </p:sp>
    </p:spTree>
    <p:extLst>
      <p:ext uri="{BB962C8B-B14F-4D97-AF65-F5344CB8AC3E}">
        <p14:creationId xmlns:p14="http://schemas.microsoft.com/office/powerpoint/2010/main" val="384186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8561" y="4774163"/>
            <a:ext cx="2983439" cy="2034073"/>
          </a:xfrm>
          <a:prstGeom prst="ellipse">
            <a:avLst/>
          </a:prstGeom>
          <a:ln>
            <a:noFill/>
          </a:ln>
          <a:effectLst>
            <a:softEdge rad="112500"/>
          </a:effectLst>
        </p:spPr>
      </p:pic>
      <p:sp>
        <p:nvSpPr>
          <p:cNvPr id="2" name="Title 1"/>
          <p:cNvSpPr>
            <a:spLocks noGrp="1"/>
          </p:cNvSpPr>
          <p:nvPr>
            <p:ph type="title"/>
          </p:nvPr>
        </p:nvSpPr>
        <p:spPr/>
        <p:txBody>
          <a:bodyPr>
            <a:normAutofit/>
          </a:bodyPr>
          <a:lstStyle/>
          <a:p>
            <a:pPr algn="r"/>
            <a:r>
              <a:rPr lang="he-IL" sz="4800" dirty="0">
                <a:ln w="0"/>
                <a:solidFill>
                  <a:schemeClr val="accent1">
                    <a:lumMod val="75000"/>
                  </a:schemeClr>
                </a:solidFill>
                <a:effectLst>
                  <a:outerShdw blurRad="38100" dist="19050" dir="2700000" algn="tl" rotWithShape="0">
                    <a:schemeClr val="dk1">
                      <a:alpha val="40000"/>
                    </a:schemeClr>
                  </a:outerShdw>
                </a:effectLst>
                <a:latin typeface="+mn-lt"/>
                <a:ea typeface="+mn-ea"/>
                <a:cs typeface="+mn-cs"/>
              </a:rPr>
              <a:t>לסיכומו של עניין...</a:t>
            </a:r>
          </a:p>
        </p:txBody>
      </p:sp>
      <p:sp>
        <p:nvSpPr>
          <p:cNvPr id="3" name="Content Placeholder 2"/>
          <p:cNvSpPr>
            <a:spLocks noGrp="1"/>
          </p:cNvSpPr>
          <p:nvPr>
            <p:ph idx="1"/>
          </p:nvPr>
        </p:nvSpPr>
        <p:spPr>
          <a:xfrm>
            <a:off x="1484310" y="2360645"/>
            <a:ext cx="10018713" cy="3430555"/>
          </a:xfrm>
        </p:spPr>
        <p:txBody>
          <a:bodyPr>
            <a:normAutofit fontScale="92500" lnSpcReduction="10000"/>
          </a:bodyPr>
          <a:lstStyle/>
          <a:p>
            <a:pPr marL="0" indent="0">
              <a:buNone/>
            </a:pPr>
            <a:r>
              <a:rPr lang="he-IL" sz="2600" b="1" dirty="0"/>
              <a:t>הלקחים אותם הפקנו כצוות הם:</a:t>
            </a:r>
          </a:p>
          <a:p>
            <a:r>
              <a:rPr lang="he-IL" sz="2600" b="1" dirty="0">
                <a:ln/>
                <a:solidFill>
                  <a:schemeClr val="bg2">
                    <a:lumMod val="25000"/>
                  </a:schemeClr>
                </a:solidFill>
              </a:rPr>
              <a:t>זמן רב ישבנו על תכנון הפרויקט כשלא באמת ידענו למה אנו ניגשות, מה שחייב שינוי של התכנון הראשוני של המערכת, להבא נדע על אילו ממאפייני הפרויקט להשים דגש באופן שלא יגזול זמן שאינו מיותר כלל...</a:t>
            </a:r>
          </a:p>
          <a:p>
            <a:r>
              <a:rPr lang="he-IL" sz="2600" b="1" dirty="0">
                <a:ln/>
                <a:solidFill>
                  <a:schemeClr val="bg2">
                    <a:lumMod val="25000"/>
                  </a:schemeClr>
                </a:solidFill>
              </a:rPr>
              <a:t>עבודתנו כצוות דרשה כמתואר תיאום זמן שלא צלח, מה שהביא אותנו למסקנה שעל כל אחת מחברות הצוות לקחת אחריות מלאה על חלקה בעבודה...</a:t>
            </a:r>
          </a:p>
          <a:p>
            <a:r>
              <a:rPr lang="he-IL" sz="2600" b="1" dirty="0">
                <a:ln/>
                <a:solidFill>
                  <a:schemeClr val="bg2">
                    <a:lumMod val="25000"/>
                  </a:schemeClr>
                </a:solidFill>
              </a:rPr>
              <a:t>למידה של הטכנולוגיות החדשות היוותה אתגר מעניין שנאלצנו להתמודד </a:t>
            </a:r>
            <a:r>
              <a:rPr lang="he-IL" sz="2600" b="1" dirty="0" err="1">
                <a:ln/>
                <a:solidFill>
                  <a:schemeClr val="bg2">
                    <a:lumMod val="25000"/>
                  </a:schemeClr>
                </a:solidFill>
              </a:rPr>
              <a:t>איתו</a:t>
            </a:r>
            <a:r>
              <a:rPr lang="he-IL" sz="2600" b="1" dirty="0">
                <a:ln/>
                <a:solidFill>
                  <a:schemeClr val="bg2">
                    <a:lumMod val="25000"/>
                  </a:schemeClr>
                </a:solidFill>
              </a:rPr>
              <a:t>, ונוכחנו לדעת שזה סך </a:t>
            </a:r>
            <a:r>
              <a:rPr lang="he-IL" sz="2600" b="1" dirty="0" err="1">
                <a:ln/>
                <a:solidFill>
                  <a:schemeClr val="bg2">
                    <a:lumMod val="25000"/>
                  </a:schemeClr>
                </a:solidFill>
              </a:rPr>
              <a:t>הכל</a:t>
            </a:r>
            <a:r>
              <a:rPr lang="he-IL" sz="2600" b="1" dirty="0">
                <a:ln/>
                <a:solidFill>
                  <a:schemeClr val="bg2">
                    <a:lumMod val="25000"/>
                  </a:schemeClr>
                </a:solidFill>
              </a:rPr>
              <a:t> אפשרי </a:t>
            </a:r>
            <a:r>
              <a:rPr lang="he-IL" sz="2600" b="1" dirty="0">
                <a:ln/>
                <a:solidFill>
                  <a:schemeClr val="bg2">
                    <a:lumMod val="25000"/>
                  </a:schemeClr>
                </a:solidFill>
                <a:sym typeface="Wingdings" panose="05000000000000000000" pitchFamily="2" charset="2"/>
              </a:rPr>
              <a:t></a:t>
            </a:r>
            <a:r>
              <a:rPr lang="he-IL" sz="2600" b="1" dirty="0">
                <a:ln/>
                <a:solidFill>
                  <a:schemeClr val="bg2">
                    <a:lumMod val="25000"/>
                  </a:schemeClr>
                </a:solidFill>
              </a:rPr>
              <a:t> </a:t>
            </a:r>
          </a:p>
        </p:txBody>
      </p:sp>
    </p:spTree>
    <p:extLst>
      <p:ext uri="{BB962C8B-B14F-4D97-AF65-F5344CB8AC3E}">
        <p14:creationId xmlns:p14="http://schemas.microsoft.com/office/powerpoint/2010/main" val="3475795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1">
      <a:dk1>
        <a:sysClr val="windowText" lastClr="000000"/>
      </a:dk1>
      <a:lt1>
        <a:sysClr val="window" lastClr="FFFFFF"/>
      </a:lt1>
      <a:dk2>
        <a:srgbClr val="212121"/>
      </a:dk2>
      <a:lt2>
        <a:srgbClr val="CDD0D1"/>
      </a:lt2>
      <a:accent1>
        <a:srgbClr val="A5E3D0"/>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162</TotalTime>
  <Words>551</Words>
  <Application>Microsoft Office PowerPoint</Application>
  <PresentationFormat>מסך רחב</PresentationFormat>
  <Paragraphs>39</Paragraphs>
  <Slides>11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11</vt:i4>
      </vt:variant>
    </vt:vector>
  </HeadingPairs>
  <TitlesOfParts>
    <vt:vector size="16" baseType="lpstr">
      <vt:lpstr>Arial</vt:lpstr>
      <vt:lpstr>Corbel</vt:lpstr>
      <vt:lpstr>Miriam</vt:lpstr>
      <vt:lpstr>Wingdings</vt:lpstr>
      <vt:lpstr>Parallax</vt:lpstr>
      <vt:lpstr>מצגת של PowerPoint‏</vt:lpstr>
      <vt:lpstr>מצגת של PowerPoint‏</vt:lpstr>
      <vt:lpstr>ראשית</vt:lpstr>
      <vt:lpstr>תיאור העברת המערכת ללקוח</vt:lpstr>
      <vt:lpstr>תחזוקה מתוכננת </vt:lpstr>
      <vt:lpstr>לקחים עיקריים מהפרוייקט</vt:lpstr>
      <vt:lpstr>לאחר הגדרת המשימות וחלוקתן לפי אטרציות, ניגשנו לכתיבת הקוד, בשלב הזה נתקלנו במספר קשיים... חלק ניכר מהעבודה דרש מכל אחת מאיתנו בהתאם לחלק שעליו עבדה, למידה עצמית של כלים ונושאים חדשים, דבר שהיקשה על התקדמות הפרוייקט. עמידה בזמנים: הפרוייקט נעשה תוך כדי הסמסטר דבר שדרש תימרון בין משימות שאר הקורסים להתקדמות הפרוייקט. עבודת צוות: לכאורה דבר שאמור להקל על הפרוייקט, אך לא תמיד הצלחנו לתאם זמן באופן שיהיה נוח לכל בנות הצוות, מה שחייב לפעמים חלוקה של משימות קשורות בין הבנות, דבר שדרש חיבור של כל חלקי הקוד מבלי לפגוע במה שכבר עובד   </vt:lpstr>
      <vt:lpstr>רפלקציה על הפרויקט והקורס </vt:lpstr>
      <vt:lpstr>לסיכומו של עניין...</vt:lpstr>
      <vt:lpstr>אבטחת מידע</vt:lpstr>
      <vt:lpstr>בקרת גרסאות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סמארט סקול</dc:title>
  <dc:creator>Tmura</dc:creator>
  <cp:lastModifiedBy>yael fuxbrumer</cp:lastModifiedBy>
  <cp:revision>20</cp:revision>
  <dcterms:created xsi:type="dcterms:W3CDTF">2017-02-13T09:03:27Z</dcterms:created>
  <dcterms:modified xsi:type="dcterms:W3CDTF">2017-02-13T17:54:27Z</dcterms:modified>
</cp:coreProperties>
</file>