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1A"/>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6" d="100"/>
          <a:sy n="46" d="100"/>
        </p:scale>
        <p:origin x="-1014" y="-5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45/2505515.250566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alwarebytes.com/spyw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hepythoncode.com/article/using-google-drive--api-in-python" TargetMode="External"/><Relationship Id="rId2" Type="http://schemas.openxmlformats.org/officeDocument/2006/relationships/hyperlink" Target="https://thepythoncode.com/article/send-receive-files-using-sockets-python" TargetMode="External"/><Relationship Id="rId1" Type="http://schemas.openxmlformats.org/officeDocument/2006/relationships/slideLayout" Target="../slideLayouts/slideLayout2.xml"/><Relationship Id="rId6" Type="http://schemas.openxmlformats.org/officeDocument/2006/relationships/hyperlink" Target="https://thepythoncode.com/ethical-hacking-with-python-ebook?utm_source=/article/keylogger&amp;utm_medium=article&amp;utm_campaign=square1" TargetMode="External"/><Relationship Id="rId5" Type="http://schemas.openxmlformats.org/officeDocument/2006/relationships/hyperlink" Target="https://thepythoncode.com/article/building-python-files-into-stand-alone-executables-using-pyinstaller" TargetMode="External"/><Relationship Id="rId4" Type="http://schemas.openxmlformats.org/officeDocument/2006/relationships/hyperlink" Target="https://thepythoncode.com/article/download-and-upload-files-in-ftp-server-using-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R.JANANI -  </a:t>
            </a:r>
            <a:r>
              <a:rPr lang="en-US" sz="2000" b="1" dirty="0" err="1" smtClean="0">
                <a:solidFill>
                  <a:schemeClr val="accent1">
                    <a:lumMod val="75000"/>
                  </a:schemeClr>
                </a:solidFill>
                <a:latin typeface="Arial" pitchFamily="34" charset="0"/>
                <a:cs typeface="Arial" pitchFamily="34" charset="0"/>
              </a:rPr>
              <a:t>Priyadarshini</a:t>
            </a:r>
            <a:r>
              <a:rPr lang="en-US" sz="2000" b="1" dirty="0" smtClean="0">
                <a:solidFill>
                  <a:schemeClr val="accent1">
                    <a:lumMod val="75000"/>
                  </a:schemeClr>
                </a:solidFill>
                <a:latin typeface="Arial" pitchFamily="34" charset="0"/>
                <a:cs typeface="Arial" pitchFamily="34" charset="0"/>
              </a:rPr>
              <a:t> Engineering College</a:t>
            </a:r>
          </a:p>
          <a:p>
            <a:endParaRPr lang="en-US" sz="2000" b="1" dirty="0" smtClean="0">
              <a:solidFill>
                <a:schemeClr val="accent1">
                  <a:lumMod val="75000"/>
                </a:schemeClr>
              </a:solidFill>
              <a:latin typeface="Arial" pitchFamily="34" charset="0"/>
              <a:cs typeface="Arial" pitchFamily="34" charset="0"/>
            </a:endParaRPr>
          </a:p>
          <a:p>
            <a:endParaRPr lang="en-US" sz="2000" b="1" dirty="0">
              <a:solidFill>
                <a:srgbClr val="A6A61A"/>
              </a:solidFill>
              <a:latin typeface="Arial" pitchFamily="34" charset="0"/>
              <a:cs typeface="Arial" pitchFamily="34" charset="0"/>
            </a:endParaRPr>
          </a:p>
          <a:p>
            <a:endParaRPr lang="en-US" sz="2000" b="1" dirty="0">
              <a:solidFill>
                <a:schemeClr val="accent3">
                  <a:lumMod val="40000"/>
                  <a:lumOff val="60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r>
              <a:rPr lang="en-US" sz="2800" dirty="0">
                <a:latin typeface="Times New Roman" pitchFamily="18" charset="0"/>
                <a:cs typeface="Times New Roman" pitchFamily="18" charset="0"/>
              </a:rPr>
              <a:t>The scope of the project as follows: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Implementation of a variation of LSB technique for hiding information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i.e</a:t>
            </a:r>
            <a:r>
              <a:rPr lang="en-US" sz="2800" dirty="0">
                <a:latin typeface="Times New Roman" pitchFamily="18" charset="0"/>
                <a:cs typeface="Times New Roman" pitchFamily="18" charset="0"/>
              </a:rPr>
              <a:t>. text in image files. </a:t>
            </a:r>
            <a:endParaRPr lang="en-US" sz="2800" b="1" dirty="0">
              <a:latin typeface="Times New Roman" pitchFamily="18" charset="0"/>
              <a:cs typeface="Times New Roman"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Autofit/>
          </a:bodyPr>
          <a:lstStyle/>
          <a:p>
            <a:pPr marL="305435" indent="-305435"/>
            <a:r>
              <a:rPr lang="en-IN" sz="2000" dirty="0" err="1">
                <a:latin typeface="Times New Roman" pitchFamily="18" charset="0"/>
                <a:cs typeface="Times New Roman" pitchFamily="18" charset="0"/>
              </a:rPr>
              <a:t>Dzmitry</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Bahdanau</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Kyunghyun</a:t>
            </a:r>
            <a:r>
              <a:rPr lang="en-IN" sz="2000" dirty="0">
                <a:latin typeface="Times New Roman" pitchFamily="18" charset="0"/>
                <a:cs typeface="Times New Roman" pitchFamily="18" charset="0"/>
              </a:rPr>
              <a:t> Cho, and </a:t>
            </a:r>
            <a:r>
              <a:rPr lang="en-IN" sz="2000" dirty="0" err="1">
                <a:latin typeface="Times New Roman" pitchFamily="18" charset="0"/>
                <a:cs typeface="Times New Roman" pitchFamily="18" charset="0"/>
              </a:rPr>
              <a:t>Yoshua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Bengio</a:t>
            </a:r>
            <a:r>
              <a:rPr lang="en-IN" sz="2000" dirty="0">
                <a:latin typeface="Times New Roman" pitchFamily="18" charset="0"/>
                <a:cs typeface="Times New Roman" pitchFamily="18" charset="0"/>
              </a:rPr>
              <a:t>. 2014. Neural machine translation by jointly learning to align and translate. </a:t>
            </a:r>
            <a:r>
              <a:rPr lang="en-IN" sz="2000" dirty="0" err="1">
                <a:latin typeface="Times New Roman" pitchFamily="18" charset="0"/>
                <a:cs typeface="Times New Roman" pitchFamily="18" charset="0"/>
              </a:rPr>
              <a:t>CoRR</a:t>
            </a:r>
            <a:r>
              <a:rPr lang="en-IN" sz="2000" dirty="0">
                <a:latin typeface="Times New Roman" pitchFamily="18" charset="0"/>
                <a:cs typeface="Times New Roman" pitchFamily="18" charset="0"/>
              </a:rPr>
              <a:t> abs/1409.0473. http://arxiv.org/abs/1409.0473. </a:t>
            </a:r>
            <a:endParaRPr lang="en-IN" sz="2000" dirty="0" smtClean="0">
              <a:latin typeface="Times New Roman" pitchFamily="18" charset="0"/>
              <a:cs typeface="Times New Roman" pitchFamily="18" charset="0"/>
            </a:endParaRPr>
          </a:p>
          <a:p>
            <a:pPr marL="305435" indent="-305435"/>
            <a:r>
              <a:rPr lang="en-IN" sz="2000" dirty="0" err="1" smtClean="0">
                <a:latin typeface="Times New Roman" pitchFamily="18" charset="0"/>
                <a:cs typeface="Times New Roman" pitchFamily="18" charset="0"/>
              </a:rPr>
              <a:t>Lushan</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Han, </a:t>
            </a:r>
            <a:r>
              <a:rPr lang="en-IN" sz="2000" dirty="0" err="1">
                <a:latin typeface="Times New Roman" pitchFamily="18" charset="0"/>
                <a:cs typeface="Times New Roman" pitchFamily="18" charset="0"/>
              </a:rPr>
              <a:t>Abhay</a:t>
            </a:r>
            <a:r>
              <a:rPr lang="en-IN" sz="2000" dirty="0">
                <a:latin typeface="Times New Roman" pitchFamily="18" charset="0"/>
                <a:cs typeface="Times New Roman" pitchFamily="18" charset="0"/>
              </a:rPr>
              <a:t> L. </a:t>
            </a:r>
            <a:r>
              <a:rPr lang="en-IN" sz="2000" dirty="0" err="1">
                <a:latin typeface="Times New Roman" pitchFamily="18" charset="0"/>
                <a:cs typeface="Times New Roman" pitchFamily="18" charset="0"/>
              </a:rPr>
              <a:t>Kashyap</a:t>
            </a:r>
            <a:r>
              <a:rPr lang="en-IN" sz="2000" dirty="0">
                <a:latin typeface="Times New Roman" pitchFamily="18" charset="0"/>
                <a:cs typeface="Times New Roman" pitchFamily="18" charset="0"/>
              </a:rPr>
              <a:t>, Tim </a:t>
            </a:r>
            <a:r>
              <a:rPr lang="en-IN" sz="2000" dirty="0" err="1">
                <a:latin typeface="Times New Roman" pitchFamily="18" charset="0"/>
                <a:cs typeface="Times New Roman" pitchFamily="18" charset="0"/>
              </a:rPr>
              <a:t>Finin</a:t>
            </a:r>
            <a:r>
              <a:rPr lang="en-IN" sz="2000" dirty="0">
                <a:latin typeface="Times New Roman" pitchFamily="18" charset="0"/>
                <a:cs typeface="Times New Roman" pitchFamily="18" charset="0"/>
              </a:rPr>
              <a:t>, James Mayfield, and Jonathan </a:t>
            </a:r>
            <a:r>
              <a:rPr lang="en-IN" sz="2000" dirty="0" err="1">
                <a:latin typeface="Times New Roman" pitchFamily="18" charset="0"/>
                <a:cs typeface="Times New Roman" pitchFamily="18" charset="0"/>
              </a:rPr>
              <a:t>Weese</a:t>
            </a:r>
            <a:r>
              <a:rPr lang="en-IN" sz="2000" dirty="0">
                <a:latin typeface="Times New Roman" pitchFamily="18" charset="0"/>
                <a:cs typeface="Times New Roman" pitchFamily="18" charset="0"/>
              </a:rPr>
              <a:t>. 2013. </a:t>
            </a:r>
            <a:r>
              <a:rPr lang="en-IN" sz="2000" dirty="0" err="1">
                <a:latin typeface="Times New Roman" pitchFamily="18" charset="0"/>
                <a:cs typeface="Times New Roman" pitchFamily="18" charset="0"/>
              </a:rPr>
              <a:t>Umbc</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ebiquitycore</a:t>
            </a:r>
            <a:r>
              <a:rPr lang="en-IN" sz="2000" dirty="0">
                <a:latin typeface="Times New Roman" pitchFamily="18" charset="0"/>
                <a:cs typeface="Times New Roman" pitchFamily="18" charset="0"/>
              </a:rPr>
              <a:t>: Semantic textual similarity systems. In Second Joint Conference on Lexical and Computational Semantics (*SEM), Volume 1: Proceedings of the Main Conference and the Shared Task: Semantic Textual Similarity. Association for Computational Linguistics, Atlanta, Georgia, USA, pages 44–52. </a:t>
            </a:r>
            <a:r>
              <a:rPr lang="en-IN" sz="2000" dirty="0" smtClean="0">
                <a:latin typeface="Times New Roman" pitchFamily="18" charset="0"/>
                <a:cs typeface="Times New Roman" pitchFamily="18" charset="0"/>
              </a:rPr>
              <a:t>http</a:t>
            </a:r>
            <a:r>
              <a:rPr lang="en-IN" sz="2000" dirty="0">
                <a:latin typeface="Times New Roman" pitchFamily="18" charset="0"/>
                <a:cs typeface="Times New Roman" pitchFamily="18" charset="0"/>
              </a:rPr>
              <a:t>://www.aclweb.org/anthology/S13-1005. </a:t>
            </a:r>
            <a:endParaRPr lang="en-IN" sz="2000" dirty="0" smtClean="0">
              <a:latin typeface="Times New Roman" pitchFamily="18" charset="0"/>
              <a:cs typeface="Times New Roman" pitchFamily="18" charset="0"/>
            </a:endParaRPr>
          </a:p>
          <a:p>
            <a:pPr marL="305435" indent="-305435"/>
            <a:r>
              <a:rPr lang="en-IN" sz="2000" dirty="0" smtClean="0">
                <a:latin typeface="Times New Roman" pitchFamily="18" charset="0"/>
                <a:cs typeface="Times New Roman" pitchFamily="18" charset="0"/>
              </a:rPr>
              <a:t>Po-</a:t>
            </a:r>
            <a:r>
              <a:rPr lang="en-IN" sz="2000" dirty="0" err="1" smtClean="0">
                <a:latin typeface="Times New Roman" pitchFamily="18" charset="0"/>
                <a:cs typeface="Times New Roman" pitchFamily="18" charset="0"/>
              </a:rPr>
              <a:t>Sen</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Huang, </a:t>
            </a:r>
            <a:r>
              <a:rPr lang="en-IN" sz="2000" dirty="0" err="1">
                <a:latin typeface="Times New Roman" pitchFamily="18" charset="0"/>
                <a:cs typeface="Times New Roman" pitchFamily="18" charset="0"/>
              </a:rPr>
              <a:t>Xiaodong</a:t>
            </a:r>
            <a:r>
              <a:rPr lang="en-IN" sz="2000" dirty="0">
                <a:latin typeface="Times New Roman" pitchFamily="18" charset="0"/>
                <a:cs typeface="Times New Roman" pitchFamily="18" charset="0"/>
              </a:rPr>
              <a:t> He, </a:t>
            </a:r>
            <a:r>
              <a:rPr lang="en-IN" sz="2000" dirty="0" err="1">
                <a:latin typeface="Times New Roman" pitchFamily="18" charset="0"/>
                <a:cs typeface="Times New Roman" pitchFamily="18" charset="0"/>
              </a:rPr>
              <a:t>Jianfeng</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Gao</a:t>
            </a:r>
            <a:r>
              <a:rPr lang="en-IN" sz="2000" dirty="0">
                <a:latin typeface="Times New Roman" pitchFamily="18" charset="0"/>
                <a:cs typeface="Times New Roman" pitchFamily="18" charset="0"/>
              </a:rPr>
              <a:t>, Li Deng, Alex </a:t>
            </a:r>
            <a:r>
              <a:rPr lang="en-IN" sz="2000" dirty="0" err="1">
                <a:latin typeface="Times New Roman" pitchFamily="18" charset="0"/>
                <a:cs typeface="Times New Roman" pitchFamily="18" charset="0"/>
              </a:rPr>
              <a:t>Acero</a:t>
            </a:r>
            <a:r>
              <a:rPr lang="en-IN" sz="2000" dirty="0">
                <a:latin typeface="Times New Roman" pitchFamily="18" charset="0"/>
                <a:cs typeface="Times New Roman" pitchFamily="18" charset="0"/>
              </a:rPr>
              <a:t>, and Larry Heck. 2013. Learning deep structured semantic models for web search using </a:t>
            </a:r>
            <a:r>
              <a:rPr lang="en-IN" sz="2000" dirty="0" err="1">
                <a:latin typeface="Times New Roman" pitchFamily="18" charset="0"/>
                <a:cs typeface="Times New Roman" pitchFamily="18" charset="0"/>
              </a:rPr>
              <a:t>clickthrough</a:t>
            </a:r>
            <a:r>
              <a:rPr lang="en-IN" sz="2000" dirty="0">
                <a:latin typeface="Times New Roman" pitchFamily="18" charset="0"/>
                <a:cs typeface="Times New Roman" pitchFamily="18" charset="0"/>
              </a:rPr>
              <a:t> data. In Proceedings of the 22Nd ACM International Conference on Information &amp; Knowledge Management. ACM, New York, NY, USA, CIKM ’13, pages 2333–2338. </a:t>
            </a:r>
            <a:r>
              <a:rPr lang="en-IN" sz="2000" dirty="0">
                <a:latin typeface="Times New Roman" pitchFamily="18" charset="0"/>
                <a:cs typeface="Times New Roman" pitchFamily="18" charset="0"/>
                <a:hlinkClick r:id="rId2"/>
              </a:rPr>
              <a:t>https://</a:t>
            </a:r>
            <a:r>
              <a:rPr lang="en-IN" sz="2000" dirty="0" smtClean="0">
                <a:latin typeface="Times New Roman" pitchFamily="18" charset="0"/>
                <a:cs typeface="Times New Roman" pitchFamily="18" charset="0"/>
                <a:hlinkClick r:id="rId2"/>
              </a:rPr>
              <a:t>doi.org/10.1145/2505515.2505665</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 </a:t>
            </a:r>
            <a:r>
              <a:rPr lang="en-US" sz="3600" dirty="0" smtClean="0">
                <a:latin typeface="Times New Roman" pitchFamily="18" charset="0"/>
                <a:cs typeface="Times New Roman" pitchFamily="18" charset="0"/>
              </a:rPr>
              <a:t>                                        It's </a:t>
            </a:r>
            <a:r>
              <a:rPr lang="en-US" sz="3600" dirty="0">
                <a:latin typeface="Times New Roman" pitchFamily="18" charset="0"/>
                <a:cs typeface="Times New Roman" pitchFamily="18" charset="0"/>
              </a:rPr>
              <a:t>challenging to covertly install a hardware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on another person's device. To tackle this issue, We are therefore using a software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that can be remotely installed on a person's PC to resolve this problem</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495300"/>
            <a:ext cx="11029616" cy="74295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85750" y="990600"/>
            <a:ext cx="11639550" cy="6019800"/>
          </a:xfrm>
        </p:spPr>
        <p:txBody>
          <a:bodyPr vert="horz" lIns="91440" tIns="45720" rIns="91440" bIns="45720" rtlCol="0" anchor="ctr">
            <a:noAutofit/>
          </a:bodyPr>
          <a:lstStyle/>
          <a:p>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this program I have reduced the work of accessing the target machine after installing the program to get the keystrokes stored in the target machine because I have enabled an option for the user to get the keystrokes from the target machine using mail</a:t>
            </a:r>
            <a:r>
              <a:rPr lang="en-US" sz="2000" dirty="0" smtClean="0">
                <a:latin typeface="Times New Roman" pitchFamily="18" charset="0"/>
                <a:cs typeface="Times New Roman" pitchFamily="18" charset="0"/>
              </a:rPr>
              <a:t>.</a:t>
            </a:r>
          </a:p>
          <a:p>
            <a:pPr marL="305435" indent="-305435"/>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program automatically stores the keystrokes and mail to the user from the target machine which makes the work for the user to avoid going to the target machine again and retrieve the </a:t>
            </a:r>
            <a:r>
              <a:rPr lang="en-US" sz="2000" dirty="0" smtClean="0">
                <a:latin typeface="Times New Roman" pitchFamily="18" charset="0"/>
                <a:cs typeface="Times New Roman" pitchFamily="18" charset="0"/>
              </a:rPr>
              <a:t>data</a:t>
            </a:r>
          </a:p>
          <a:p>
            <a:pPr marL="305435" indent="-305435"/>
            <a:r>
              <a:rPr lang="en-US" sz="2000" dirty="0">
                <a:latin typeface="Times New Roman" pitchFamily="18" charset="0"/>
                <a:cs typeface="Times New Roman" pitchFamily="18" charset="0"/>
              </a:rPr>
              <a:t>The solution to the above existing problem is that we can create software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instead of hardware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05435" indent="-305435"/>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proposed model provides a solution that reduces trouble installing the </a:t>
            </a:r>
            <a:r>
              <a:rPr lang="en-US" sz="2000" dirty="0" err="1">
                <a:latin typeface="Times New Roman" pitchFamily="18" charset="0"/>
                <a:cs typeface="Times New Roman" pitchFamily="18" charset="0"/>
              </a:rPr>
              <a:t>keylogger</a:t>
            </a:r>
            <a:r>
              <a:rPr lang="en-US" sz="2000" dirty="0">
                <a:latin typeface="Times New Roman" pitchFamily="18" charset="0"/>
                <a:cs typeface="Times New Roman" pitchFamily="18" charset="0"/>
              </a:rPr>
              <a:t> to the target System. Because </a:t>
            </a:r>
            <a:r>
              <a:rPr lang="en-US" sz="2000" dirty="0" err="1">
                <a:latin typeface="Times New Roman" pitchFamily="18" charset="0"/>
                <a:cs typeface="Times New Roman" pitchFamily="18" charset="0"/>
              </a:rPr>
              <a:t>keylogger</a:t>
            </a:r>
            <a:r>
              <a:rPr lang="en-US" sz="2000" dirty="0">
                <a:latin typeface="Times New Roman" pitchFamily="18" charset="0"/>
                <a:cs typeface="Times New Roman" pitchFamily="18" charset="0"/>
              </a:rPr>
              <a:t> software can be installed remotely and does not need any physical access of the target system</a:t>
            </a:r>
            <a:r>
              <a:rPr lang="en-US" sz="2000" dirty="0" smtClean="0">
                <a:latin typeface="Times New Roman" pitchFamily="18" charset="0"/>
                <a:cs typeface="Times New Roman" pitchFamily="18" charset="0"/>
              </a:rPr>
              <a:t>.</a:t>
            </a:r>
          </a:p>
          <a:p>
            <a:pPr marL="305435" indent="-305435"/>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designed software is powerful enough to be installed targeted system itself when a user clicks, for example malicious link sent to him through mail or any social network media and finally captures all the user's keystrokes when logged into the system, it saves the logs to a folder or sends the log directly to a third party's email address celebration</a:t>
            </a:r>
            <a:r>
              <a:rPr lang="en-US" sz="2400" dirty="0"/>
              <a:t>.</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1109078"/>
          </a:xfrm>
        </p:spPr>
        <p:txBody>
          <a:bodyPr>
            <a:normAutofit/>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33400" y="1409700"/>
            <a:ext cx="10020301" cy="5029200"/>
          </a:xfrm>
        </p:spPr>
        <p:txBody>
          <a:bodyPr>
            <a:normAutofit/>
          </a:bodyPr>
          <a:lstStyle/>
          <a:p>
            <a:pPr marL="0" indent="0">
              <a:buNone/>
            </a:pPr>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capturing is a form of malware or hardware that keeps track of and records your keystrokes as you type.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takes the information and sends it to a hacker using a command-and-control (C&amp;C) server</a:t>
            </a:r>
            <a:r>
              <a:rPr lang="en-US" sz="2400" dirty="0" smtClean="0">
                <a:latin typeface="Times New Roman" pitchFamily="18" charset="0"/>
                <a:cs typeface="Times New Roman" pitchFamily="18" charset="0"/>
              </a:rPr>
              <a:t>.</a:t>
            </a:r>
          </a:p>
          <a:p>
            <a:pPr marL="0" indent="0">
              <a:buNone/>
            </a:pP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are a particularly insidious type of </a:t>
            </a:r>
            <a:r>
              <a:rPr lang="en-US" sz="2400" dirty="0">
                <a:latin typeface="Times New Roman" pitchFamily="18" charset="0"/>
                <a:cs typeface="Times New Roman" pitchFamily="18" charset="0"/>
                <a:hlinkClick r:id="rId2"/>
              </a:rPr>
              <a:t>spyware</a:t>
            </a:r>
            <a:r>
              <a:rPr lang="en-US" sz="2400" dirty="0">
                <a:latin typeface="Times New Roman" pitchFamily="18" charset="0"/>
                <a:cs typeface="Times New Roman" pitchFamily="18" charset="0"/>
              </a:rPr>
              <a:t> that can record and steal consecutive keystrokes (and much more) that the </a:t>
            </a:r>
            <a:r>
              <a:rPr lang="en-US" sz="2400" dirty="0">
                <a:solidFill>
                  <a:schemeClr val="tx1"/>
                </a:solidFill>
                <a:latin typeface="Times New Roman" pitchFamily="18" charset="0"/>
                <a:cs typeface="Times New Roman" pitchFamily="18" charset="0"/>
              </a:rPr>
              <a:t>user</a:t>
            </a:r>
            <a:r>
              <a:rPr lang="en-US" sz="2400" dirty="0">
                <a:latin typeface="Times New Roman" pitchFamily="18" charset="0"/>
                <a:cs typeface="Times New Roman" pitchFamily="18" charset="0"/>
              </a:rPr>
              <a:t> enters on a device.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term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or “keystroke logger,” is self-explanatory: Software that logs what you type on your keyboard.</a:t>
            </a:r>
            <a:endParaRPr lang="en-IN" sz="2400" b="1"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810491" y="1267691"/>
            <a:ext cx="10800316" cy="5257800"/>
          </a:xfrm>
        </p:spPr>
        <p:txBody>
          <a:bodyPr>
            <a:normAutofit fontScale="47500" lnSpcReduction="20000"/>
          </a:bodyPr>
          <a:lstStyle/>
          <a:p>
            <a:r>
              <a:rPr lang="en-US" sz="5100" b="1"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 </a:t>
            </a:r>
            <a:r>
              <a:rPr lang="en-US" sz="5100" b="1" dirty="0" err="1">
                <a:latin typeface="Times New Roman" pitchFamily="18" charset="0"/>
                <a:cs typeface="Times New Roman" pitchFamily="18" charset="0"/>
                <a:hlinkClick r:id="rId2" tooltip="Keystroke Logging"/>
              </a:rPr>
              <a:t>keylogger</a:t>
            </a:r>
            <a:r>
              <a:rPr lang="en-US" sz="5100" dirty="0">
                <a:latin typeface="Times New Roman" pitchFamily="18" charset="0"/>
                <a:cs typeface="Times New Roman" pitchFamily="18" charset="0"/>
              </a:rPr>
              <a:t> is a type of surveillance technology used to monitor and record each keystroke typed on a specific computer's keyboard. In this tutorial, you will learn how to write a </a:t>
            </a:r>
            <a:r>
              <a:rPr lang="en-US" sz="5100" dirty="0" err="1">
                <a:latin typeface="Times New Roman" pitchFamily="18" charset="0"/>
                <a:cs typeface="Times New Roman" pitchFamily="18" charset="0"/>
              </a:rPr>
              <a:t>keylogger</a:t>
            </a:r>
            <a:r>
              <a:rPr lang="en-US" sz="5100" dirty="0">
                <a:latin typeface="Times New Roman" pitchFamily="18" charset="0"/>
                <a:cs typeface="Times New Roman" pitchFamily="18" charset="0"/>
              </a:rPr>
              <a:t> in Python</a:t>
            </a:r>
            <a:r>
              <a:rPr lang="en-US" sz="5100" dirty="0" smtClean="0">
                <a:latin typeface="Times New Roman" pitchFamily="18" charset="0"/>
                <a:cs typeface="Times New Roman" pitchFamily="18" charset="0"/>
              </a:rPr>
              <a:t>.</a:t>
            </a:r>
          </a:p>
          <a:p>
            <a:endParaRPr lang="en-US" sz="5100" b="1" dirty="0" smtClean="0">
              <a:latin typeface="Times New Roman" pitchFamily="18" charset="0"/>
              <a:cs typeface="Times New Roman" pitchFamily="18" charset="0"/>
            </a:endParaRPr>
          </a:p>
          <a:p>
            <a:r>
              <a:rPr lang="en-US" sz="5100" b="1" dirty="0" smtClean="0">
                <a:latin typeface="Times New Roman" pitchFamily="18" charset="0"/>
                <a:cs typeface="Times New Roman" pitchFamily="18" charset="0"/>
              </a:rPr>
              <a:t> </a:t>
            </a:r>
            <a:r>
              <a:rPr lang="en-US" sz="5100" b="1" dirty="0">
                <a:latin typeface="Times New Roman" pitchFamily="18" charset="0"/>
                <a:cs typeface="Times New Roman" pitchFamily="18" charset="0"/>
              </a:rPr>
              <a:t> 1: Install the Required </a:t>
            </a:r>
            <a:r>
              <a:rPr lang="en-US" sz="5100" b="1" dirty="0" smtClean="0">
                <a:latin typeface="Times New Roman" pitchFamily="18" charset="0"/>
                <a:cs typeface="Times New Roman" pitchFamily="18" charset="0"/>
              </a:rPr>
              <a:t>Library</a:t>
            </a:r>
          </a:p>
          <a:p>
            <a:r>
              <a:rPr lang="en-US" sz="5100" b="1" dirty="0" smtClean="0">
                <a:latin typeface="Times New Roman" pitchFamily="18" charset="0"/>
                <a:cs typeface="Times New Roman" pitchFamily="18" charset="0"/>
              </a:rPr>
              <a:t>  2</a:t>
            </a:r>
            <a:r>
              <a:rPr lang="en-US" sz="5100" b="1" dirty="0">
                <a:latin typeface="Times New Roman" pitchFamily="18" charset="0"/>
                <a:cs typeface="Times New Roman" pitchFamily="18" charset="0"/>
              </a:rPr>
              <a:t>: Importing the Necessary </a:t>
            </a:r>
            <a:r>
              <a:rPr lang="en-US" sz="5100" b="1" dirty="0" smtClean="0">
                <a:latin typeface="Times New Roman" pitchFamily="18" charset="0"/>
                <a:cs typeface="Times New Roman" pitchFamily="18" charset="0"/>
              </a:rPr>
              <a:t>Libraries</a:t>
            </a:r>
          </a:p>
          <a:p>
            <a:r>
              <a:rPr lang="en-US" sz="5100" b="1" dirty="0" smtClean="0">
                <a:latin typeface="Times New Roman" pitchFamily="18" charset="0"/>
                <a:cs typeface="Times New Roman" pitchFamily="18" charset="0"/>
              </a:rPr>
              <a:t> </a:t>
            </a:r>
            <a:r>
              <a:rPr lang="en-US" sz="5100" b="1" dirty="0">
                <a:latin typeface="Times New Roman" pitchFamily="18" charset="0"/>
                <a:cs typeface="Times New Roman" pitchFamily="18" charset="0"/>
              </a:rPr>
              <a:t> 3: Define the Log </a:t>
            </a:r>
            <a:r>
              <a:rPr lang="en-US" sz="5100" b="1" dirty="0" smtClean="0">
                <a:latin typeface="Times New Roman" pitchFamily="18" charset="0"/>
                <a:cs typeface="Times New Roman" pitchFamily="18" charset="0"/>
              </a:rPr>
              <a:t>File</a:t>
            </a:r>
          </a:p>
          <a:p>
            <a:r>
              <a:rPr lang="en-US" sz="5100" b="1" dirty="0" smtClean="0">
                <a:latin typeface="Times New Roman" pitchFamily="18" charset="0"/>
                <a:cs typeface="Times New Roman" pitchFamily="18" charset="0"/>
              </a:rPr>
              <a:t> </a:t>
            </a:r>
            <a:r>
              <a:rPr lang="en-US" sz="5100" b="1" dirty="0" smtClean="0">
                <a:latin typeface="Times New Roman" pitchFamily="18" charset="0"/>
                <a:cs typeface="Times New Roman" pitchFamily="18" charset="0"/>
              </a:rPr>
              <a:t> 4</a:t>
            </a:r>
            <a:r>
              <a:rPr lang="en-US" sz="5100" b="1" dirty="0">
                <a:latin typeface="Times New Roman" pitchFamily="18" charset="0"/>
                <a:cs typeface="Times New Roman" pitchFamily="18" charset="0"/>
              </a:rPr>
              <a:t>: Create the Key Press Event </a:t>
            </a:r>
            <a:r>
              <a:rPr lang="en-US" sz="5100" b="1" dirty="0" smtClean="0">
                <a:latin typeface="Times New Roman" pitchFamily="18" charset="0"/>
                <a:cs typeface="Times New Roman" pitchFamily="18" charset="0"/>
              </a:rPr>
              <a:t>Function</a:t>
            </a:r>
          </a:p>
          <a:p>
            <a:r>
              <a:rPr lang="en-US" sz="5100" b="1" dirty="0" smtClean="0">
                <a:latin typeface="Times New Roman" pitchFamily="18" charset="0"/>
                <a:cs typeface="Times New Roman" pitchFamily="18" charset="0"/>
              </a:rPr>
              <a:t>  5</a:t>
            </a:r>
            <a:r>
              <a:rPr lang="en-US" sz="5100" b="1" dirty="0">
                <a:latin typeface="Times New Roman" pitchFamily="18" charset="0"/>
                <a:cs typeface="Times New Roman" pitchFamily="18" charset="0"/>
              </a:rPr>
              <a:t>: Register the Key Press </a:t>
            </a:r>
            <a:r>
              <a:rPr lang="en-US" sz="5100" b="1" dirty="0" smtClean="0">
                <a:latin typeface="Times New Roman" pitchFamily="18" charset="0"/>
                <a:cs typeface="Times New Roman" pitchFamily="18" charset="0"/>
              </a:rPr>
              <a:t>Event</a:t>
            </a:r>
          </a:p>
          <a:p>
            <a:r>
              <a:rPr lang="en-US" sz="5100" b="1" dirty="0" smtClean="0">
                <a:latin typeface="Times New Roman" pitchFamily="18" charset="0"/>
                <a:cs typeface="Times New Roman" pitchFamily="18" charset="0"/>
              </a:rPr>
              <a:t>  6</a:t>
            </a:r>
            <a:r>
              <a:rPr lang="en-US" sz="5100" b="1" dirty="0">
                <a:latin typeface="Times New Roman" pitchFamily="18" charset="0"/>
                <a:cs typeface="Times New Roman" pitchFamily="18" charset="0"/>
              </a:rPr>
              <a:t>: Wait for Key </a:t>
            </a:r>
            <a:r>
              <a:rPr lang="en-US" sz="5100" b="1" dirty="0" smtClean="0">
                <a:latin typeface="Times New Roman" pitchFamily="18" charset="0"/>
                <a:cs typeface="Times New Roman" pitchFamily="18" charset="0"/>
              </a:rPr>
              <a:t>Presses</a:t>
            </a:r>
          </a:p>
          <a:p>
            <a:r>
              <a:rPr lang="en-IN" sz="5100" b="1" dirty="0" smtClean="0">
                <a:latin typeface="Times New Roman" pitchFamily="18" charset="0"/>
                <a:cs typeface="Times New Roman" pitchFamily="18" charset="0"/>
              </a:rPr>
              <a:t> </a:t>
            </a:r>
            <a:r>
              <a:rPr lang="en-IN" sz="5100" b="1" dirty="0">
                <a:latin typeface="Times New Roman" pitchFamily="18" charset="0"/>
                <a:cs typeface="Times New Roman" pitchFamily="18" charset="0"/>
              </a:rPr>
              <a:t> 7: Run the Code</a:t>
            </a:r>
            <a:endParaRPr lang="en-US" sz="5100" dirty="0">
              <a:latin typeface="Times New Roman" pitchFamily="18" charset="0"/>
              <a:cs typeface="Times New Roman" pitchFamily="18" charset="0"/>
            </a:endParaRPr>
          </a:p>
          <a:p>
            <a:pPr marL="0" indent="0">
              <a:buNone/>
            </a:pPr>
            <a:endParaRPr lang="en-US" sz="36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824" y="1463749"/>
            <a:ext cx="9669224" cy="3000794"/>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solidFill>
                  <a:schemeClr val="accent1"/>
                </a:solidFill>
              </a:rPr>
              <a:t>RESULT</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242" y="1301750"/>
            <a:ext cx="10725516" cy="4673600"/>
          </a:xfrm>
        </p:spPr>
      </p:pic>
    </p:spTree>
    <p:extLst>
      <p:ext uri="{BB962C8B-B14F-4D97-AF65-F5344CB8AC3E}">
        <p14:creationId xmlns:p14="http://schemas.microsoft.com/office/powerpoint/2010/main" val="405032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r>
              <a:rPr lang="en-US" sz="2400" dirty="0">
                <a:latin typeface="Times New Roman" pitchFamily="18" charset="0"/>
                <a:cs typeface="Times New Roman" pitchFamily="18" charset="0"/>
              </a:rPr>
              <a:t>Now you can extend this to </a:t>
            </a:r>
            <a:r>
              <a:rPr lang="en-US" sz="2400" dirty="0">
                <a:latin typeface="Times New Roman" pitchFamily="18" charset="0"/>
                <a:cs typeface="Times New Roman" pitchFamily="18" charset="0"/>
                <a:hlinkClick r:id="rId2" tooltip="How to Transfer Files in the Network using Sockets in Python"/>
              </a:rPr>
              <a:t>send the log files</a:t>
            </a:r>
            <a:r>
              <a:rPr lang="en-US" sz="2400" dirty="0">
                <a:latin typeface="Times New Roman" pitchFamily="18" charset="0"/>
                <a:cs typeface="Times New Roman" pitchFamily="18" charset="0"/>
              </a:rPr>
              <a:t> across the network, or you can </a:t>
            </a:r>
            <a:r>
              <a:rPr lang="en-US" sz="2400" dirty="0">
                <a:latin typeface="Times New Roman" pitchFamily="18" charset="0"/>
                <a:cs typeface="Times New Roman" pitchFamily="18" charset="0"/>
                <a:hlinkClick r:id="rId3" tooltip="How to Use Google Drive API in Python"/>
              </a:rPr>
              <a:t>use Google Drive API</a:t>
            </a:r>
            <a:r>
              <a:rPr lang="en-US" sz="2400" dirty="0">
                <a:latin typeface="Times New Roman" pitchFamily="18" charset="0"/>
                <a:cs typeface="Times New Roman" pitchFamily="18" charset="0"/>
              </a:rPr>
              <a:t> to upload them to your drive, or you can even </a:t>
            </a:r>
            <a:r>
              <a:rPr lang="en-US" sz="2400" dirty="0">
                <a:latin typeface="Times New Roman" pitchFamily="18" charset="0"/>
                <a:cs typeface="Times New Roman" pitchFamily="18" charset="0"/>
                <a:hlinkClick r:id="rId4" tooltip="How to Download and Upload Files in FTP Server using Python"/>
              </a:rPr>
              <a:t>upload them to your FTP server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Also, since no one will execute a .</a:t>
            </a:r>
            <a:r>
              <a:rPr lang="en-US" sz="2400" dirty="0" err="1">
                <a:latin typeface="Times New Roman" pitchFamily="18" charset="0"/>
                <a:cs typeface="Times New Roman" pitchFamily="18" charset="0"/>
              </a:rPr>
              <a:t>py</a:t>
            </a:r>
            <a:r>
              <a:rPr lang="en-US" sz="2400" dirty="0">
                <a:latin typeface="Times New Roman" pitchFamily="18" charset="0"/>
                <a:cs typeface="Times New Roman" pitchFamily="18" charset="0"/>
              </a:rPr>
              <a:t> file, you can </a:t>
            </a:r>
            <a:r>
              <a:rPr lang="en-US" sz="2400" dirty="0">
                <a:latin typeface="Times New Roman" pitchFamily="18" charset="0"/>
                <a:cs typeface="Times New Roman" pitchFamily="18" charset="0"/>
                <a:hlinkClick r:id="rId5" tooltip="How to Convert Python Files into Executables"/>
              </a:rPr>
              <a:t>build this code into an executable</a:t>
            </a:r>
            <a:r>
              <a:rPr lang="en-US" sz="2400" dirty="0">
                <a:latin typeface="Times New Roman" pitchFamily="18" charset="0"/>
                <a:cs typeface="Times New Roman" pitchFamily="18" charset="0"/>
              </a:rPr>
              <a:t> using open-source libraries such as </a:t>
            </a:r>
            <a:r>
              <a:rPr lang="en-US" sz="2400" dirty="0" err="1">
                <a:latin typeface="Times New Roman" pitchFamily="18" charset="0"/>
                <a:cs typeface="Times New Roman" pitchFamily="18" charset="0"/>
              </a:rPr>
              <a:t>Pyinstaller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Finally, we have an EBook that is for ethical hackers like you, where we build 35+ hacking tools with Python from scratch! Make sure to </a:t>
            </a:r>
            <a:r>
              <a:rPr lang="en-US" sz="2400" dirty="0">
                <a:latin typeface="Times New Roman" pitchFamily="18" charset="0"/>
                <a:cs typeface="Times New Roman" pitchFamily="18" charset="0"/>
                <a:hlinkClick r:id="rId6" tooltip="Ethical Hacking with Python EBook"/>
              </a:rPr>
              <a:t>check it out here</a:t>
            </a:r>
            <a:r>
              <a:rPr lang="en-US" sz="2400" dirty="0">
                <a:latin typeface="Times New Roman" pitchFamily="18" charset="0"/>
                <a:cs typeface="Times New Roman" pitchFamily="18" charset="0"/>
              </a:rPr>
              <a:t>.</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440</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AND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csepec</cp:lastModifiedBy>
  <cp:revision>29</cp:revision>
  <dcterms:created xsi:type="dcterms:W3CDTF">2021-05-26T16:50:10Z</dcterms:created>
  <dcterms:modified xsi:type="dcterms:W3CDTF">2024-04-16T04:27:13Z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