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esktop\NM%20PROJECT%20XL%20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[NM PROJECT XL NEW.xlsx]NEW XL PROJECT!PivotTable3</c:name>
    <c:fmtId val="2"/>
  </c:pivotSource>
  <c:chart>
    <c:title>
      <c:tx>
        <c:rich>
          <a:bodyPr/>
          <a:lstStyle/>
          <a:p>
            <a:pPr>
              <a:defRPr/>
            </a:pPr>
            <a:r>
              <a:rPr lang="en-US"/>
              <a:t>Employee</a:t>
            </a:r>
            <a:r>
              <a:rPr lang="en-US" baseline="0"/>
              <a:t> Performance Analysis</a:t>
            </a:r>
            <a:r>
              <a:rPr lang="en-US"/>
              <a:t> </a:t>
            </a:r>
          </a:p>
        </c:rich>
      </c:tx>
      <c:layout/>
    </c:title>
    <c:pivotFmts>
      <c:pivotFmt>
        <c:idx val="0"/>
        <c:marker>
          <c:symbol val="none"/>
        </c:marker>
        <c:dLbl>
          <c:idx val="0"/>
          <c:delete val="1"/>
        </c:dLbl>
      </c:pivotFmt>
      <c:pivotFmt>
        <c:idx val="1"/>
        <c:marker>
          <c:symbol val="none"/>
        </c:marker>
        <c:dLbl>
          <c:idx val="0"/>
          <c:delete val="1"/>
        </c:dLbl>
      </c:pivotFmt>
      <c:pivotFmt>
        <c:idx val="2"/>
        <c:marker>
          <c:symbol val="none"/>
        </c:marker>
        <c:dLbl>
          <c:idx val="0"/>
          <c:delete val="1"/>
        </c:dLbl>
      </c:pivotFmt>
      <c:pivotFmt>
        <c:idx val="3"/>
        <c:marker>
          <c:symbol val="none"/>
        </c:marker>
        <c:dLbl>
          <c:idx val="0"/>
          <c:delete val="1"/>
        </c:dLbl>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ser>
          <c:idx val="0"/>
          <c:order val="0"/>
          <c:tx>
            <c:strRef>
              <c:f>'NEW XL PROJECT'!$B$3:$B$4</c:f>
              <c:strCache>
                <c:ptCount val="1"/>
                <c:pt idx="0">
                  <c:v>HIGH</c:v>
                </c:pt>
              </c:strCache>
            </c:strRef>
          </c:tx>
          <c:trendline>
            <c:trendlineType val="linear"/>
          </c:trendline>
          <c:cat>
            <c:strRef>
              <c:f>'NEW XL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'NEW XL PROJECT'!$B$5:$B$15</c:f>
              <c:numCache>
                <c:formatCode>General</c:formatCode>
                <c:ptCount val="10"/>
                <c:pt idx="0">
                  <c:v>16</c:v>
                </c:pt>
                <c:pt idx="1">
                  <c:v>17</c:v>
                </c:pt>
                <c:pt idx="2">
                  <c:v>22</c:v>
                </c:pt>
                <c:pt idx="3">
                  <c:v>16</c:v>
                </c:pt>
                <c:pt idx="4">
                  <c:v>21</c:v>
                </c:pt>
                <c:pt idx="5">
                  <c:v>29</c:v>
                </c:pt>
                <c:pt idx="6">
                  <c:v>26</c:v>
                </c:pt>
                <c:pt idx="7">
                  <c:v>26</c:v>
                </c:pt>
                <c:pt idx="8">
                  <c:v>21</c:v>
                </c:pt>
                <c:pt idx="9">
                  <c:v>26</c:v>
                </c:pt>
              </c:numCache>
            </c:numRef>
          </c:val>
        </c:ser>
        <c:ser>
          <c:idx val="1"/>
          <c:order val="1"/>
          <c:tx>
            <c:strRef>
              <c:f>'NEW XL PROJECT'!$C$3:$C$4</c:f>
              <c:strCache>
                <c:ptCount val="1"/>
                <c:pt idx="0">
                  <c:v>LOW</c:v>
                </c:pt>
              </c:strCache>
            </c:strRef>
          </c:tx>
          <c:cat>
            <c:strRef>
              <c:f>'NEW XL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'NEW XL PROJECT'!$C$5:$C$15</c:f>
              <c:numCache>
                <c:formatCode>General</c:formatCode>
                <c:ptCount val="10"/>
                <c:pt idx="0">
                  <c:v>34</c:v>
                </c:pt>
                <c:pt idx="1">
                  <c:v>48</c:v>
                </c:pt>
                <c:pt idx="2">
                  <c:v>40</c:v>
                </c:pt>
                <c:pt idx="3">
                  <c:v>39</c:v>
                </c:pt>
                <c:pt idx="4">
                  <c:v>41</c:v>
                </c:pt>
                <c:pt idx="5">
                  <c:v>33</c:v>
                </c:pt>
                <c:pt idx="6">
                  <c:v>40</c:v>
                </c:pt>
                <c:pt idx="7">
                  <c:v>42</c:v>
                </c:pt>
                <c:pt idx="8">
                  <c:v>45</c:v>
                </c:pt>
                <c:pt idx="9">
                  <c:v>34</c:v>
                </c:pt>
              </c:numCache>
            </c:numRef>
          </c:val>
        </c:ser>
        <c:ser>
          <c:idx val="2"/>
          <c:order val="2"/>
          <c:tx>
            <c:strRef>
              <c:f>'NEW XL PROJECT'!$D$3:$D$4</c:f>
              <c:strCache>
                <c:ptCount val="1"/>
                <c:pt idx="0">
                  <c:v>MED</c:v>
                </c:pt>
              </c:strCache>
            </c:strRef>
          </c:tx>
          <c:trendline>
            <c:trendlineType val="linear"/>
          </c:trendline>
          <c:cat>
            <c:strRef>
              <c:f>'NEW XL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'NEW XL PROJECT'!$D$5:$D$15</c:f>
              <c:numCache>
                <c:formatCode>General</c:formatCode>
                <c:ptCount val="10"/>
                <c:pt idx="0">
                  <c:v>86</c:v>
                </c:pt>
                <c:pt idx="1">
                  <c:v>67</c:v>
                </c:pt>
                <c:pt idx="2">
                  <c:v>79</c:v>
                </c:pt>
                <c:pt idx="3">
                  <c:v>94</c:v>
                </c:pt>
                <c:pt idx="4">
                  <c:v>77</c:v>
                </c:pt>
                <c:pt idx="5">
                  <c:v>69</c:v>
                </c:pt>
                <c:pt idx="6">
                  <c:v>79</c:v>
                </c:pt>
                <c:pt idx="7">
                  <c:v>84</c:v>
                </c:pt>
                <c:pt idx="8">
                  <c:v>72</c:v>
                </c:pt>
                <c:pt idx="9">
                  <c:v>85</c:v>
                </c:pt>
              </c:numCache>
            </c:numRef>
          </c:val>
        </c:ser>
        <c:ser>
          <c:idx val="3"/>
          <c:order val="3"/>
          <c:tx>
            <c:strRef>
              <c:f>'NEW XL PROJECT'!$E$3:$E$4</c:f>
              <c:strCache>
                <c:ptCount val="1"/>
                <c:pt idx="0">
                  <c:v>VERY HIGH</c:v>
                </c:pt>
              </c:strCache>
            </c:strRef>
          </c:tx>
          <c:cat>
            <c:strRef>
              <c:f>'NEW XL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'NEW XL PROJECT'!$E$5:$E$15</c:f>
              <c:numCache>
                <c:formatCode>General</c:formatCode>
                <c:ptCount val="10"/>
                <c:pt idx="0">
                  <c:v>15</c:v>
                </c:pt>
                <c:pt idx="1">
                  <c:v>15</c:v>
                </c:pt>
                <c:pt idx="2">
                  <c:v>14</c:v>
                </c:pt>
                <c:pt idx="3">
                  <c:v>9</c:v>
                </c:pt>
                <c:pt idx="4">
                  <c:v>15</c:v>
                </c:pt>
                <c:pt idx="5">
                  <c:v>12</c:v>
                </c:pt>
                <c:pt idx="6">
                  <c:v>15</c:v>
                </c:pt>
                <c:pt idx="7">
                  <c:v>16</c:v>
                </c:pt>
                <c:pt idx="8">
                  <c:v>13</c:v>
                </c:pt>
                <c:pt idx="9">
                  <c:v>12</c:v>
                </c:pt>
              </c:numCache>
            </c:numRef>
          </c:val>
        </c:ser>
        <c:axId val="64616320"/>
        <c:axId val="64638976"/>
      </c:barChart>
      <c:catAx>
        <c:axId val="64616320"/>
        <c:scaling>
          <c:orientation val="minMax"/>
        </c:scaling>
        <c:axPos val="b"/>
        <c:title>
          <c:tx>
            <c:rich>
              <a:bodyPr/>
              <a:lstStyle/>
              <a:p>
                <a:pPr>
                  <a:defRPr/>
                </a:pPr>
                <a:r>
                  <a:rPr lang="en-US"/>
                  <a:t>Business</a:t>
                </a:r>
                <a:r>
                  <a:rPr lang="en-US" baseline="0"/>
                  <a:t> unit</a:t>
                </a:r>
                <a:endParaRPr lang="en-US"/>
              </a:p>
            </c:rich>
          </c:tx>
          <c:layout/>
        </c:title>
        <c:majorTickMark val="none"/>
        <c:tickLblPos val="nextTo"/>
        <c:crossAx val="64638976"/>
        <c:crosses val="autoZero"/>
        <c:auto val="1"/>
        <c:lblAlgn val="ctr"/>
        <c:lblOffset val="100"/>
      </c:catAx>
      <c:valAx>
        <c:axId val="64638976"/>
        <c:scaling>
          <c:orientation val="minMax"/>
        </c:scaling>
        <c:axPos val="l"/>
        <c:majorGridlines/>
        <c:numFmt formatCode="General" sourceLinked="1"/>
        <c:majorTickMark val="none"/>
        <c:tickLblPos val="nextTo"/>
        <c:crossAx val="6461632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07-Sep-24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07-Sep-24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07-Sep-24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07-Sep-24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07-Sep-24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07-Sep-24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NAME:SHOBANA.S</a:t>
            </a:r>
            <a:endParaRPr lang="en-US" sz="2400" dirty="0"/>
          </a:p>
          <a:p>
            <a:r>
              <a:rPr lang="en-US" sz="2400"/>
              <a:t>REGISTER </a:t>
            </a:r>
            <a:r>
              <a:rPr lang="en-US" sz="2400" smtClean="0"/>
              <a:t>NO:122202087/ </a:t>
            </a:r>
            <a:r>
              <a:rPr lang="en-US" sz="2400" dirty="0" smtClean="0"/>
              <a:t>asunm1353122202087</a:t>
            </a:r>
            <a:endParaRPr lang="en-US" sz="2400" dirty="0"/>
          </a:p>
          <a:p>
            <a:r>
              <a:rPr lang="en-US" sz="2400" dirty="0" smtClean="0"/>
              <a:t>DEPARTMENT:BCOM CORPORATE SECRETARYSHIP</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5356225" cy="4745530"/>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endParaRPr lang="en-US" sz="2800" b="1" spc="5" dirty="0" smtClean="0">
              <a:latin typeface="Trebuchet MS"/>
              <a:cs typeface="Trebuchet MS"/>
            </a:endParaRPr>
          </a:p>
          <a:p>
            <a:pPr marL="12700">
              <a:lnSpc>
                <a:spcPct val="100000"/>
              </a:lnSpc>
              <a:spcBef>
                <a:spcPts val="105"/>
              </a:spcBef>
            </a:pPr>
            <a:r>
              <a:rPr lang="en-US" sz="2800" spc="5" dirty="0" smtClean="0">
                <a:latin typeface="Trebuchet MS"/>
                <a:cs typeface="Trebuchet MS"/>
              </a:rPr>
              <a:t>Data collection</a:t>
            </a:r>
          </a:p>
          <a:p>
            <a:pPr marL="12700">
              <a:lnSpc>
                <a:spcPct val="100000"/>
              </a:lnSpc>
              <a:spcBef>
                <a:spcPts val="105"/>
              </a:spcBef>
            </a:pPr>
            <a:r>
              <a:rPr lang="en-US" sz="2800" spc="5" dirty="0" err="1" smtClean="0">
                <a:latin typeface="Trebuchet MS"/>
                <a:cs typeface="Trebuchet MS"/>
              </a:rPr>
              <a:t>Kaggle</a:t>
            </a:r>
            <a:endParaRPr lang="en-US" sz="2800" spc="5" dirty="0" smtClean="0">
              <a:latin typeface="Trebuchet MS"/>
              <a:cs typeface="Trebuchet MS"/>
            </a:endParaRPr>
          </a:p>
          <a:p>
            <a:pPr marL="12700">
              <a:lnSpc>
                <a:spcPct val="100000"/>
              </a:lnSpc>
              <a:spcBef>
                <a:spcPts val="105"/>
              </a:spcBef>
            </a:pPr>
            <a:r>
              <a:rPr lang="en-US" sz="2800" spc="5" dirty="0" err="1" smtClean="0">
                <a:latin typeface="Trebuchet MS"/>
                <a:cs typeface="Trebuchet MS"/>
              </a:rPr>
              <a:t>Featurecollection</a:t>
            </a:r>
            <a:endParaRPr lang="en-US" sz="2800" spc="5" dirty="0" smtClean="0">
              <a:latin typeface="Trebuchet MS"/>
              <a:cs typeface="Trebuchet MS"/>
            </a:endParaRPr>
          </a:p>
          <a:p>
            <a:pPr marL="12700">
              <a:lnSpc>
                <a:spcPct val="100000"/>
              </a:lnSpc>
              <a:spcBef>
                <a:spcPts val="105"/>
              </a:spcBef>
            </a:pPr>
            <a:r>
              <a:rPr lang="en-US" sz="2800" spc="5" dirty="0" smtClean="0">
                <a:latin typeface="Trebuchet MS"/>
                <a:cs typeface="Trebuchet MS"/>
              </a:rPr>
              <a:t>Data cleaning</a:t>
            </a:r>
          </a:p>
          <a:p>
            <a:pPr marL="12700">
              <a:lnSpc>
                <a:spcPct val="100000"/>
              </a:lnSpc>
              <a:spcBef>
                <a:spcPts val="105"/>
              </a:spcBef>
            </a:pPr>
            <a:r>
              <a:rPr lang="en-US" sz="2800" spc="5" dirty="0" smtClean="0">
                <a:latin typeface="Trebuchet MS"/>
                <a:cs typeface="Trebuchet MS"/>
              </a:rPr>
              <a:t>Missing value identify;</a:t>
            </a:r>
          </a:p>
          <a:p>
            <a:pPr marL="12700">
              <a:lnSpc>
                <a:spcPct val="100000"/>
              </a:lnSpc>
              <a:spcBef>
                <a:spcPts val="105"/>
              </a:spcBef>
            </a:pPr>
            <a:r>
              <a:rPr lang="en-US" sz="2800" spc="5" dirty="0" smtClean="0">
                <a:latin typeface="Trebuchet MS"/>
                <a:cs typeface="Trebuchet MS"/>
              </a:rPr>
              <a:t>Missing value filter;</a:t>
            </a:r>
          </a:p>
          <a:p>
            <a:pPr marL="12700">
              <a:lnSpc>
                <a:spcPct val="100000"/>
              </a:lnSpc>
              <a:spcBef>
                <a:spcPts val="105"/>
              </a:spcBef>
            </a:pPr>
            <a:r>
              <a:rPr lang="en-US" sz="2800" spc="5" dirty="0" smtClean="0">
                <a:latin typeface="Trebuchet MS"/>
                <a:cs typeface="Trebuchet MS"/>
              </a:rPr>
              <a:t>Performance </a:t>
            </a:r>
            <a:r>
              <a:rPr lang="en-US" sz="2800" spc="5" dirty="0" err="1" smtClean="0">
                <a:latin typeface="Trebuchet MS"/>
                <a:cs typeface="Trebuchet MS"/>
              </a:rPr>
              <a:t>leveel</a:t>
            </a:r>
            <a:endParaRPr lang="en-US" sz="2800" spc="5" dirty="0" smtClean="0">
              <a:latin typeface="Trebuchet MS"/>
              <a:cs typeface="Trebuchet MS"/>
            </a:endParaRPr>
          </a:p>
          <a:p>
            <a:pPr marL="12700">
              <a:lnSpc>
                <a:spcPct val="100000"/>
              </a:lnSpc>
              <a:spcBef>
                <a:spcPts val="105"/>
              </a:spcBef>
            </a:pPr>
            <a:r>
              <a:rPr lang="en-US" sz="2800" spc="5" dirty="0" smtClean="0">
                <a:latin typeface="Trebuchet MS"/>
                <a:cs typeface="Trebuchet MS"/>
              </a:rPr>
              <a:t>summary</a:t>
            </a:r>
          </a:p>
          <a:p>
            <a:pPr marL="12700">
              <a:lnSpc>
                <a:spcPct val="100000"/>
              </a:lnSpc>
              <a:spcBef>
                <a:spcPts val="105"/>
              </a:spcBef>
            </a:pPr>
            <a:r>
              <a:rPr lang="en-US" sz="2800" dirty="0" smtClean="0">
                <a:latin typeface="Trebuchet MS"/>
                <a:cs typeface="Trebuchet MS"/>
              </a:rPr>
              <a:t>Step ha explain </a:t>
            </a:r>
            <a:r>
              <a:rPr lang="en-US" sz="2800" dirty="0" err="1" smtClean="0">
                <a:latin typeface="Trebuchet MS"/>
                <a:cs typeface="Trebuchet MS"/>
              </a:rPr>
              <a:t>pannanum</a:t>
            </a: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2229456"/>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US" dirty="0" smtClean="0"/>
              <a:t/>
            </a:r>
            <a:br>
              <a:rPr lang="en-US" dirty="0" smtClean="0"/>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219200" y="1143000"/>
          <a:ext cx="7848599" cy="4724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3939540"/>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800" b="0" dirty="0" smtClean="0">
                <a:latin typeface="Times New Roman" panose="02020603050405020304" pitchFamily="18" charset="0"/>
                <a:cs typeface="Times New Roman" panose="02020603050405020304" pitchFamily="18" charset="0"/>
              </a:rPr>
              <a:t>While comparing the performance of the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employee the number of employees are higher in number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of average employee so we need to motive them by giving</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different level of task and motivate them for over all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development.</a:t>
            </a:r>
            <a:endParaRPr lang="en-I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a:t>
            </a:r>
            <a:r>
              <a:rPr lang="en-US" sz="2800" b="0" i="0" dirty="0" smtClean="0">
                <a:solidFill>
                  <a:srgbClr val="0D0D0D"/>
                </a:solidFill>
                <a:effectLst/>
                <a:latin typeface="Times New Roman" panose="02020603050405020304" pitchFamily="18" charset="0"/>
                <a:cs typeface="Times New Roman" panose="02020603050405020304" pitchFamily="18" charset="0"/>
              </a:rPr>
              <a:t>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29800" y="3505200"/>
            <a:ext cx="2362200" cy="26479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33400"/>
            <a:ext cx="9906000" cy="6095258"/>
          </a:xfrm>
          <a:prstGeom prst="rect">
            <a:avLst/>
          </a:prstGeom>
        </p:spPr>
        <p:txBody>
          <a:bodyPr vert="horz" wrap="square" lIns="91440" tIns="16510" rIns="182880" bIns="0" rtlCol="0" anchor="ctr">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t>
            </a:r>
            <a:br>
              <a:rPr lang="en-US" sz="4250" spc="10" dirty="0" smtClean="0"/>
            </a:br>
            <a:r>
              <a:rPr lang="en-US" sz="4250" spc="10" dirty="0" smtClean="0"/>
              <a:t>                 </a:t>
            </a:r>
            <a:r>
              <a:rPr lang="en-US" sz="2800" b="0" spc="10" dirty="0" smtClean="0"/>
              <a:t>Employee performance analysis is analyzing the performance of the employee by  tracking them to develop  their  their personal growth as well as organizational goal, by giving them increment and when the performance is low then trying to motivate the employee and improving their performance skill.</a:t>
            </a:r>
            <a:r>
              <a:rPr lang="en-US" sz="4250" spc="10" dirty="0" smtClean="0"/>
              <a:t/>
            </a:r>
            <a:br>
              <a:rPr lang="en-US" sz="4250" spc="10" dirty="0" smtClean="0"/>
            </a:br>
            <a:r>
              <a:rPr lang="en-US" sz="4250" spc="10" dirty="0" smtClean="0"/>
              <a:t/>
            </a:r>
            <a:br>
              <a:rPr lang="en-US" sz="4250" spc="10" dirty="0" smtClean="0"/>
            </a:br>
            <a:r>
              <a:rPr lang="en-US" sz="4250" spc="10" dirty="0" smtClean="0"/>
              <a:t/>
            </a:r>
            <a:br>
              <a:rPr lang="en-US" sz="4250" spc="10" dirty="0" smtClean="0"/>
            </a:b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4582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7413625" cy="4133183"/>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a:t>
            </a:r>
            <a:r>
              <a:rPr sz="4250" spc="5"/>
              <a:t>	</a:t>
            </a:r>
            <a:r>
              <a:rPr sz="4250" spc="-20" smtClean="0"/>
              <a:t>OVERVIEW</a:t>
            </a:r>
            <a:r>
              <a:rPr lang="en-US" sz="4250" spc="-20" dirty="0" smtClean="0"/>
              <a:t/>
            </a:r>
            <a:br>
              <a:rPr lang="en-US" sz="4250" spc="-20" dirty="0" smtClean="0"/>
            </a:br>
            <a:r>
              <a:rPr lang="en-US" sz="4250" spc="-20" dirty="0" smtClean="0"/>
              <a:t/>
            </a:r>
            <a:br>
              <a:rPr lang="en-US" sz="4250" spc="-20" dirty="0" smtClean="0"/>
            </a:br>
            <a:r>
              <a:rPr lang="en-US" sz="4250" spc="-20" dirty="0" smtClean="0"/>
              <a:t>          </a:t>
            </a:r>
            <a:r>
              <a:rPr lang="en-US" sz="2800" b="0" spc="-20" dirty="0" smtClean="0"/>
              <a:t>Employee  performance analysis is analyzing the performance of the employee by various factors  like  gender, performance score, ratings  achievement  and  grading  them  is known  as  performance analysis of employee.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9487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t>
            </a:r>
            <a:br>
              <a:rPr lang="en-US" sz="3200" spc="5" dirty="0" smtClean="0"/>
            </a:br>
            <a:r>
              <a:rPr lang="en-US" sz="3200" spc="5" dirty="0" smtClean="0"/>
              <a:t/>
            </a:r>
            <a:br>
              <a:rPr lang="en-US" sz="3200" spc="5" dirty="0" smtClean="0"/>
            </a:br>
            <a:r>
              <a:rPr lang="en-US" sz="2800" spc="5" dirty="0" smtClean="0"/>
              <a:t>       </a:t>
            </a:r>
            <a:r>
              <a:rPr lang="en-US" sz="2800" b="0" spc="5" dirty="0" smtClean="0"/>
              <a:t>Employee,</a:t>
            </a:r>
            <a:br>
              <a:rPr lang="en-US" sz="2800" b="0" spc="5" dirty="0" smtClean="0"/>
            </a:br>
            <a:r>
              <a:rPr lang="en-US" sz="2800" b="0" spc="5" dirty="0" smtClean="0"/>
              <a:t>       Employer,</a:t>
            </a:r>
            <a:br>
              <a:rPr lang="en-US" sz="2800" b="0" spc="5" dirty="0" smtClean="0"/>
            </a:br>
            <a:r>
              <a:rPr lang="en-US" sz="2800" b="0" spc="5" dirty="0" smtClean="0"/>
              <a:t>       Owner,</a:t>
            </a:r>
            <a:br>
              <a:rPr lang="en-US" sz="2800" b="0" spc="5" dirty="0" smtClean="0"/>
            </a:br>
            <a:r>
              <a:rPr lang="en-US" sz="2800" b="0" spc="5" dirty="0" smtClean="0"/>
              <a:t>       Manager,</a:t>
            </a:r>
            <a:br>
              <a:rPr lang="en-US" sz="2800" b="0" spc="5" dirty="0" smtClean="0"/>
            </a:br>
            <a:r>
              <a:rPr lang="en-US" sz="2800" b="0" spc="5" dirty="0" smtClean="0"/>
              <a:t>       </a:t>
            </a:r>
            <a:r>
              <a:rPr lang="en-US" sz="2800" b="0" spc="5" dirty="0" err="1" smtClean="0"/>
              <a:t>Shareholder,etc</a:t>
            </a:r>
            <a:r>
              <a:rPr lang="en-US" sz="2800" b="0" spc="5" dirty="0" smtClean="0"/>
              <a:t> </a:t>
            </a: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170" name="AutoShape 2" descr="Organizational chart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Organizational chart examp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47801"/>
            <a:ext cx="1676400" cy="2743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722447"/>
          </a:xfrm>
          <a:prstGeom prst="rect">
            <a:avLst/>
          </a:prstGeom>
        </p:spPr>
        <p:txBody>
          <a:bodyPr vert="horz" wrap="square" lIns="0" tIns="13335" rIns="0" bIns="0" rtlCol="0">
            <a:spAutoFit/>
          </a:bodyPr>
          <a:lstStyle/>
          <a:p>
            <a:pPr marL="12700">
              <a:lnSpc>
                <a:spcPct val="15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3600" dirty="0" smtClean="0"/>
              <a:t>                 </a:t>
            </a:r>
            <a:br>
              <a:rPr lang="en-US" sz="3600" dirty="0" smtClean="0"/>
            </a:br>
            <a:r>
              <a:rPr lang="en-US" sz="3600" dirty="0" smtClean="0"/>
              <a:t>         </a:t>
            </a:r>
            <a:r>
              <a:rPr lang="en-US" sz="2400" b="0" dirty="0" smtClean="0"/>
              <a:t>CONDITIONAL FORMATTING – Method of finding missing value.</a:t>
            </a:r>
            <a:br>
              <a:rPr lang="en-US" sz="2400" b="0" dirty="0" smtClean="0"/>
            </a:br>
            <a:r>
              <a:rPr lang="en-US" sz="2400" b="0" dirty="0" smtClean="0"/>
              <a:t>              FILTER- To remove the missing value.</a:t>
            </a:r>
            <a:br>
              <a:rPr lang="en-US" sz="2400" b="0" dirty="0" smtClean="0"/>
            </a:br>
            <a:r>
              <a:rPr lang="en-US" sz="2400" b="0" dirty="0" smtClean="0"/>
              <a:t>              FORMULA-To calculate employee  performance level.</a:t>
            </a:r>
            <a:br>
              <a:rPr lang="en-US" sz="2400" b="0" dirty="0" smtClean="0"/>
            </a:br>
            <a:r>
              <a:rPr lang="en-US" sz="2400" b="0" dirty="0" smtClean="0"/>
              <a:t>              PIVOT TABLE- for summary employee performance level.</a:t>
            </a:r>
            <a:br>
              <a:rPr lang="en-US" sz="2400" b="0" dirty="0" smtClean="0"/>
            </a:br>
            <a:r>
              <a:rPr lang="en-US" sz="2400" b="0" dirty="0" smtClean="0"/>
              <a:t>              GEAPH- Used for Data Visualization.</a:t>
            </a:r>
            <a:endParaRPr sz="2400" b="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04800"/>
            <a:ext cx="10681335" cy="5355312"/>
          </a:xfrm>
        </p:spPr>
        <p:txBody>
          <a:bodyPr/>
          <a:lstStyle/>
          <a:p>
            <a:pPr>
              <a:buFont typeface="Wingdings" pitchFamily="2" charset="2"/>
              <a:buChar char="Ø"/>
            </a:pPr>
            <a:r>
              <a:rPr lang="en-IN" dirty="0"/>
              <a:t>Dataset </a:t>
            </a:r>
            <a:r>
              <a:rPr lang="en-IN" dirty="0" smtClean="0"/>
              <a:t>Description</a:t>
            </a:r>
            <a:br>
              <a:rPr lang="en-IN" dirty="0" smtClean="0"/>
            </a:br>
            <a:r>
              <a:rPr lang="en-IN" dirty="0" smtClean="0"/>
              <a:t/>
            </a:r>
            <a:br>
              <a:rPr lang="en-IN" dirty="0" smtClean="0"/>
            </a:br>
            <a:r>
              <a:rPr lang="en-IN" sz="2800" b="0" dirty="0" smtClean="0"/>
              <a:t>EMPLOYEE DATA SET= Downloaded from </a:t>
            </a:r>
            <a:r>
              <a:rPr lang="en-IN" sz="2800" b="0" dirty="0" err="1" smtClean="0"/>
              <a:t>Kaggle</a:t>
            </a:r>
            <a:r>
              <a:rPr lang="en-IN" sz="2800" b="0" dirty="0" smtClean="0"/>
              <a:t> </a:t>
            </a:r>
            <a:br>
              <a:rPr lang="en-IN" sz="2800" b="0" dirty="0" smtClean="0"/>
            </a:br>
            <a:r>
              <a:rPr lang="en-IN" sz="2800" b="0" dirty="0" smtClean="0"/>
              <a:t>There are 26 Features </a:t>
            </a:r>
            <a:br>
              <a:rPr lang="en-IN" sz="2800" b="0" dirty="0" smtClean="0"/>
            </a:br>
            <a:r>
              <a:rPr lang="en-IN" sz="2800" b="0" dirty="0" smtClean="0"/>
              <a:t>9 Features  have been considered:</a:t>
            </a:r>
            <a:br>
              <a:rPr lang="en-IN" sz="2800" b="0" dirty="0" smtClean="0"/>
            </a:br>
            <a:r>
              <a:rPr lang="en-IN" sz="2800" b="0" dirty="0" smtClean="0"/>
              <a:t>     Employee ID- Numerical Values</a:t>
            </a:r>
            <a:br>
              <a:rPr lang="en-IN" sz="2800" b="0" dirty="0" smtClean="0"/>
            </a:br>
            <a:r>
              <a:rPr lang="en-IN" sz="2800" b="0" dirty="0" smtClean="0"/>
              <a:t>     Name- Employee first &amp;last name in Text format</a:t>
            </a:r>
            <a:br>
              <a:rPr lang="en-IN" sz="2800" b="0" dirty="0" smtClean="0"/>
            </a:br>
            <a:r>
              <a:rPr lang="en-IN" sz="2800" b="0" dirty="0" smtClean="0"/>
              <a:t>     Employee Type</a:t>
            </a:r>
            <a:br>
              <a:rPr lang="en-IN" sz="2800" b="0" dirty="0" smtClean="0"/>
            </a:br>
            <a:r>
              <a:rPr lang="en-IN" sz="2800" b="0" dirty="0" smtClean="0"/>
              <a:t>     Performance level</a:t>
            </a:r>
            <a:r>
              <a:rPr lang="en-IN" dirty="0" smtClean="0"/>
              <a:t/>
            </a:r>
            <a:br>
              <a:rPr lang="en-IN" dirty="0" smtClean="0"/>
            </a:br>
            <a:r>
              <a:rPr lang="en-IN" sz="2800" dirty="0" smtClean="0"/>
              <a:t>     </a:t>
            </a:r>
            <a:r>
              <a:rPr lang="en-IN" sz="2800" b="0" dirty="0" smtClean="0"/>
              <a:t>Gender -  Male/Female</a:t>
            </a:r>
            <a:br>
              <a:rPr lang="en-IN" sz="2800" b="0" dirty="0" smtClean="0"/>
            </a:br>
            <a:r>
              <a:rPr lang="en-IN" sz="2800" b="0" dirty="0" smtClean="0"/>
              <a:t>     Employee Rating- Numerical Value</a:t>
            </a:r>
            <a:endParaRPr lang="en-IN" sz="2800" b="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7022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US" sz="4250" spc="20" dirty="0" smtClean="0"/>
              <a:t/>
            </a:r>
            <a:br>
              <a:rPr lang="en-US" sz="4250" spc="20" dirty="0" smtClean="0"/>
            </a:br>
            <a:r>
              <a:rPr lang="en-US" sz="2800" spc="20" dirty="0" smtClean="0"/>
              <a:t>  </a:t>
            </a:r>
            <a:r>
              <a:rPr lang="en-US" sz="2800" b="0" spc="20" dirty="0" smtClean="0"/>
              <a:t/>
            </a:r>
            <a:br>
              <a:rPr lang="en-US" sz="2800" b="0" spc="20" dirty="0" smtClean="0"/>
            </a:br>
            <a:r>
              <a:rPr lang="en-US" sz="2800" b="0" spc="20" dirty="0" smtClean="0"/>
              <a:t>Calculation for performance level=</a:t>
            </a:r>
            <a:r>
              <a:rPr lang="en-US" sz="4250" spc="20" dirty="0" smtClean="0"/>
              <a:t/>
            </a:r>
            <a:br>
              <a:rPr lang="en-US" sz="4250" spc="20" dirty="0" smtClean="0"/>
            </a:br>
            <a:r>
              <a:rPr lang="en-US" sz="4250" spc="20" dirty="0" smtClean="0"/>
              <a:t>    </a:t>
            </a:r>
            <a:r>
              <a:rPr lang="en-US" sz="2800" b="0" spc="20" dirty="0" smtClean="0"/>
              <a:t>=IFS(Z8&gt;=5,”VERY HIGH”,</a:t>
            </a:r>
            <a:br>
              <a:rPr lang="en-US" sz="2800" b="0" spc="20" dirty="0" smtClean="0"/>
            </a:br>
            <a:r>
              <a:rPr lang="en-US" sz="2800" b="0" spc="20" dirty="0" smtClean="0"/>
              <a:t>        Z8&gt;=4,”HIGH”,Z8&gt;=3”MED”TRUE”LOW”)</a:t>
            </a:r>
            <a:r>
              <a:rPr lang="en-US" sz="4250" spc="20" dirty="0" smtClean="0"/>
              <a:t/>
            </a:r>
            <a:br>
              <a:rPr lang="en-US" sz="4250" spc="20" dirty="0" smtClean="0"/>
            </a:br>
            <a:r>
              <a:rPr lang="en-US" sz="2800" spc="20" dirty="0" smtClean="0"/>
              <a:t/>
            </a:r>
            <a:br>
              <a:rPr lang="en-US" sz="2800" spc="20" dirty="0" smtClean="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120</Words>
  <Application>Microsoft Office PowerPoint</Application>
  <PresentationFormat>Custom</PresentationFormat>
  <Paragraphs>54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Employee performance analysis is analyzing the performance of the employee by  tracking them to develop  their  their personal growth as well as organizational goal, by giving them increment and when the performance is low then trying to motivate the employee and improving their performance skill.   </vt:lpstr>
      <vt:lpstr>PROJECT OVERVIEW            Employee  performance analysis is analyzing the performance of the employee by various factors  like  gender, performance score, ratings  achievement  and  grading  them  is known  as  performance analysis of employee.</vt:lpstr>
      <vt:lpstr>WHO ARE THE END USERS?            Employee,        Employer,        Owner,        Manager,        Shareholder,etc   </vt:lpstr>
      <vt:lpstr>OUR SOLUTION AND ITS VALUE PROPOSITION                            CONDITIONAL FORMATTING – Method of finding missing value.               FILTER- To remove the missing value.               FORMULA-To calculate employee  performance level.               PIVOT TABLE- for summary employee performance level.               GEAPH- Used for Data Visualization.</vt:lpstr>
      <vt:lpstr>Dataset Description  EMPLOYEE DATA SET= Downloaded from Kaggle  There are 26 Features  9 Features  have been considered:      Employee ID- Numerical Values      Name- Employee first &amp;last name in Text format      Employee Type      Performance level      Gender -  Male/Female      Employee Rating- Numerical Value</vt:lpstr>
      <vt:lpstr>THE "WOW" IN OUR SOLUTION    Calculation for performance level=     =IFS(Z8&gt;=5,”VERY HIGH”,         Z8&gt;=4,”HIGH”,Z8&gt;=3”MED”TRUE”LOW”)  </vt:lpstr>
      <vt:lpstr>Slide 10</vt:lpstr>
      <vt:lpstr>RESULTS  </vt:lpstr>
      <vt:lpstr>Conclusion                             While comparing the performance of the     employee the number of employees are higher in number    of average employee so we need to motive them by giving   different level of task and motivate them for over all    development.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42</cp:revision>
  <dcterms:created xsi:type="dcterms:W3CDTF">2024-03-29T15:07:22Z</dcterms:created>
  <dcterms:modified xsi:type="dcterms:W3CDTF">2024-09-07T06:26:28Z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